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adley" charset="1" panose="00000500000000000000"/>
      <p:regular r:id="rId12"/>
    </p:embeddedFont>
    <p:embeddedFont>
      <p:font typeface="Radley Italics" charset="1" panose="00000500000000000000"/>
      <p:regular r:id="rId13"/>
    </p:embeddedFont>
    <p:embeddedFont>
      <p:font typeface="Carlito" charset="1" panose="020F0502020204030204"/>
      <p:regular r:id="rId14"/>
    </p:embeddedFont>
    <p:embeddedFont>
      <p:font typeface="Carlito Bold" charset="1" panose="020F0502020204030204"/>
      <p:regular r:id="rId15"/>
    </p:embeddedFont>
    <p:embeddedFont>
      <p:font typeface="Open Sans Bold" charset="1" panose="020B0806030504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3A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81575" y="3352800"/>
            <a:ext cx="8324850" cy="6934200"/>
            <a:chOff x="0" y="0"/>
            <a:chExt cx="1289737" cy="10742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9737" cy="1074289"/>
            </a:xfrm>
            <a:custGeom>
              <a:avLst/>
              <a:gdLst/>
              <a:ahLst/>
              <a:cxnLst/>
              <a:rect r="r" b="b" t="t" l="l"/>
              <a:pathLst>
                <a:path h="1074289" w="1289737">
                  <a:moveTo>
                    <a:pt x="0" y="0"/>
                  </a:moveTo>
                  <a:lnTo>
                    <a:pt x="1289737" y="0"/>
                  </a:lnTo>
                  <a:lnTo>
                    <a:pt x="1289737" y="1074289"/>
                  </a:lnTo>
                  <a:lnTo>
                    <a:pt x="0" y="1074289"/>
                  </a:lnTo>
                  <a:close/>
                </a:path>
              </a:pathLst>
            </a:custGeom>
            <a:blipFill>
              <a:blip r:embed="rId2"/>
              <a:stretch>
                <a:fillRect l="-329" t="0" r="-32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0"/>
            <a:ext cx="16954500" cy="2172955"/>
            <a:chOff x="0" y="0"/>
            <a:chExt cx="22606000" cy="2897274"/>
          </a:xfrm>
        </p:grpSpPr>
        <p:sp>
          <p:nvSpPr>
            <p:cNvPr name="AutoShape 5" id="5"/>
            <p:cNvSpPr/>
            <p:nvPr/>
          </p:nvSpPr>
          <p:spPr>
            <a:xfrm>
              <a:off x="0" y="2884574"/>
              <a:ext cx="22606000" cy="0"/>
            </a:xfrm>
            <a:prstGeom prst="line">
              <a:avLst/>
            </a:prstGeom>
            <a:ln cap="flat" w="25400">
              <a:solidFill>
                <a:srgbClr val="F8F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266700"/>
              <a:ext cx="22606000" cy="2630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4299"/>
                </a:lnSpc>
              </a:pPr>
              <a:r>
                <a:rPr lang="en-US" sz="14299" spc="-285" u="none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EcoRoute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66750" y="9037955"/>
            <a:ext cx="4010025" cy="58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9"/>
              </a:lnSpc>
            </a:pPr>
            <a:r>
              <a:rPr lang="en-US" sz="2299" i="true">
                <a:solidFill>
                  <a:srgbClr val="ADB5BD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Cristobal Alcavil</a:t>
            </a:r>
          </a:p>
          <a:p>
            <a:pPr algn="l" marL="0" indent="0" lvl="0">
              <a:lnSpc>
                <a:spcPts val="2299"/>
              </a:lnSpc>
            </a:pPr>
            <a:r>
              <a:rPr lang="en-US" sz="2299" i="true">
                <a:solidFill>
                  <a:srgbClr val="ADB5BD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Xavier Blanco</a:t>
            </a:r>
          </a:p>
        </p:txBody>
      </p:sp>
      <p:sp>
        <p:nvSpPr>
          <p:cNvPr name="AutoShape 8" id="8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F8F9FA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31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75" y="0"/>
            <a:ext cx="7858125" cy="10287000"/>
            <a:chOff x="0" y="0"/>
            <a:chExt cx="1217429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7429" cy="1593725"/>
            </a:xfrm>
            <a:custGeom>
              <a:avLst/>
              <a:gdLst/>
              <a:ahLst/>
              <a:cxnLst/>
              <a:rect r="r" b="b" t="t" l="l"/>
              <a:pathLst>
                <a:path h="1593725" w="1217429">
                  <a:moveTo>
                    <a:pt x="0" y="0"/>
                  </a:moveTo>
                  <a:lnTo>
                    <a:pt x="1217429" y="0"/>
                  </a:lnTo>
                  <a:lnTo>
                    <a:pt x="121742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55" r="0" b="-255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48445" y="1582881"/>
            <a:ext cx="7211120" cy="1995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  <a:spcBef>
                <a:spcPct val="0"/>
              </a:spcBef>
            </a:pPr>
            <a:r>
              <a:rPr lang="en-US" sz="7000" i="true">
                <a:solidFill>
                  <a:srgbClr val="F8F9FA"/>
                </a:solidFill>
                <a:latin typeface="Radley Italics"/>
                <a:ea typeface="Radley Italics"/>
                <a:cs typeface="Radley Italics"/>
                <a:sym typeface="Radley Italics"/>
              </a:rPr>
              <a:t>Introducción EcoRoute</a:t>
            </a:r>
          </a:p>
        </p:txBody>
      </p:sp>
      <p:sp>
        <p:nvSpPr>
          <p:cNvPr name="AutoShape 5" id="5"/>
          <p:cNvSpPr/>
          <p:nvPr/>
        </p:nvSpPr>
        <p:spPr>
          <a:xfrm>
            <a:off x="1028700" y="4221798"/>
            <a:ext cx="7211120" cy="0"/>
          </a:xfrm>
          <a:prstGeom prst="line">
            <a:avLst/>
          </a:prstGeom>
          <a:ln cap="flat" w="19050">
            <a:solidFill>
              <a:srgbClr val="F8F9F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48445" y="4932875"/>
            <a:ext cx="7191375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</a:pPr>
            <a:r>
              <a:rPr lang="en-US" sz="2000">
                <a:solidFill>
                  <a:srgbClr val="F8F9FA"/>
                </a:solidFill>
                <a:latin typeface="Carlito"/>
                <a:ea typeface="Carlito"/>
                <a:cs typeface="Carlito"/>
                <a:sym typeface="Carlito"/>
              </a:rPr>
              <a:t>EcoRoute es una aplicación innovadora diseñada para </a:t>
            </a:r>
            <a:r>
              <a:rPr lang="en-US" b="true" sz="2000">
                <a:solidFill>
                  <a:srgbClr val="F8F9FA"/>
                </a:solidFill>
                <a:latin typeface="Carlito Bold"/>
                <a:ea typeface="Carlito Bold"/>
                <a:cs typeface="Carlito Bold"/>
                <a:sym typeface="Carlito Bold"/>
              </a:rPr>
              <a:t>fomentar la conciencia ambiental</a:t>
            </a:r>
            <a:r>
              <a:rPr lang="en-US" sz="2000">
                <a:solidFill>
                  <a:srgbClr val="F8F9FA"/>
                </a:solidFill>
                <a:latin typeface="Carlito"/>
                <a:ea typeface="Carlito"/>
                <a:cs typeface="Carlito"/>
                <a:sym typeface="Carlito"/>
              </a:rPr>
              <a:t> en el transporte y la actividad física. A través de un registro eficiente de rutas ecológicas y un cálculo de CO₂ ahorrado, buscamos empoderar a los usuarios para que hagan elecciones más sostenibles y saludables en su vida diaria.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F8F9F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858125" cy="10287000"/>
            <a:chOff x="0" y="0"/>
            <a:chExt cx="2677931" cy="35056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7931" cy="3505655"/>
            </a:xfrm>
            <a:custGeom>
              <a:avLst/>
              <a:gdLst/>
              <a:ahLst/>
              <a:cxnLst/>
              <a:rect r="r" b="b" t="t" l="l"/>
              <a:pathLst>
                <a:path h="3505655" w="2677931">
                  <a:moveTo>
                    <a:pt x="0" y="0"/>
                  </a:moveTo>
                  <a:lnTo>
                    <a:pt x="2677931" y="0"/>
                  </a:lnTo>
                  <a:lnTo>
                    <a:pt x="2677931" y="3505655"/>
                  </a:lnTo>
                  <a:lnTo>
                    <a:pt x="0" y="3505655"/>
                  </a:lnTo>
                  <a:close/>
                </a:path>
              </a:pathLst>
            </a:custGeom>
            <a:blipFill>
              <a:blip r:embed="rId2"/>
              <a:stretch>
                <a:fillRect l="0" t="-255" r="0" b="-2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9296400" y="6038797"/>
            <a:ext cx="4010025" cy="2927897"/>
            <a:chOff x="0" y="0"/>
            <a:chExt cx="5346700" cy="390386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5346700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sz="3499">
                  <a:solidFill>
                    <a:srgbClr val="ADB5BD"/>
                  </a:solidFill>
                  <a:latin typeface="Radley"/>
                  <a:ea typeface="Radley"/>
                  <a:cs typeface="Radley"/>
                  <a:sym typeface="Radley"/>
                </a:rPr>
                <a:t>Objetivo principal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14096"/>
              <a:ext cx="5346700" cy="27897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Fomentar transporte ecológico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Registro de rutas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Cálculo de métricas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Visualización en mapas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Autenticación segura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Base de datos offline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611225" y="6038850"/>
            <a:ext cx="4010025" cy="2746922"/>
            <a:chOff x="0" y="0"/>
            <a:chExt cx="5346700" cy="3662562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5346700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strike="noStrike" u="none">
                  <a:solidFill>
                    <a:srgbClr val="ADB5BD"/>
                  </a:solidFill>
                  <a:latin typeface="Radley"/>
                  <a:ea typeface="Radley"/>
                  <a:cs typeface="Radley"/>
                  <a:sym typeface="Radley"/>
                </a:rPr>
                <a:t>Módulos en desarrollo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812596"/>
              <a:ext cx="5346700" cy="1849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Login y registro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Gestión de perfiles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Integración de autenticación</a:t>
              </a:r>
            </a:p>
            <a:p>
              <a:pPr algn="l" marL="431802" indent="-215901" lvl="1">
                <a:lnSpc>
                  <a:spcPts val="2800"/>
                </a:lnSpc>
                <a:buFont typeface="Arial"/>
                <a:buChar char="•"/>
              </a:pPr>
              <a:r>
                <a:rPr lang="en-US" sz="2000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Optimización de interfaz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96400" y="666750"/>
            <a:ext cx="7191375" cy="3905250"/>
            <a:chOff x="0" y="0"/>
            <a:chExt cx="9588500" cy="5207000"/>
          </a:xfrm>
        </p:grpSpPr>
        <p:sp>
          <p:nvSpPr>
            <p:cNvPr name="AutoShape 11" id="11"/>
            <p:cNvSpPr/>
            <p:nvPr/>
          </p:nvSpPr>
          <p:spPr>
            <a:xfrm>
              <a:off x="0" y="5194300"/>
              <a:ext cx="9588500" cy="0"/>
            </a:xfrm>
            <a:prstGeom prst="line">
              <a:avLst/>
            </a:prstGeom>
            <a:ln cap="flat" w="25400">
              <a:solidFill>
                <a:srgbClr val="F8F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142875"/>
              <a:ext cx="9588500" cy="3637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Objetivos y Alcance Funcional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171738"/>
              <a:ext cx="9588500" cy="590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799">
                  <a:solidFill>
                    <a:srgbClr val="ADB5BD"/>
                  </a:solidFill>
                  <a:latin typeface="Radley"/>
                  <a:ea typeface="Radley"/>
                  <a:cs typeface="Radley"/>
                  <a:sym typeface="Radley"/>
                </a:rPr>
                <a:t>Fomentar el uso de transporte ecológico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C31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750" y="5143500"/>
            <a:ext cx="6057900" cy="3989070"/>
            <a:chOff x="0" y="0"/>
            <a:chExt cx="8077200" cy="531876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8077200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800" strike="noStrike" u="none">
                  <a:solidFill>
                    <a:srgbClr val="ADB5BD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Stack Tecnológico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27125"/>
              <a:ext cx="8077200" cy="4191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8F9FA"/>
                  </a:solidFill>
                  <a:latin typeface="Carlito"/>
                  <a:ea typeface="Carlito"/>
                  <a:cs typeface="Carlito"/>
                  <a:sym typeface="Carlito"/>
                </a:rPr>
                <a:t>La aplicación EcoRoute se desarrolla utilizando un </a:t>
              </a:r>
              <a:r>
                <a:rPr lang="en-US" b="true" sz="2400" strike="noStrike" u="none">
                  <a:solidFill>
                    <a:srgbClr val="F8F9F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stack tecnológico</a:t>
              </a:r>
              <a:r>
                <a:rPr lang="en-US" sz="2400" strike="noStrike" u="none">
                  <a:solidFill>
                    <a:srgbClr val="F8F9FA"/>
                  </a:solidFill>
                  <a:latin typeface="Carlito"/>
                  <a:ea typeface="Carlito"/>
                  <a:cs typeface="Carlito"/>
                  <a:sym typeface="Carlito"/>
                </a:rPr>
                <a:t> robusto que incluye Kotlin para la lógica de negocio, Jetpack Compose para una interfaz de usuario moderna y responsiva, y Room Database para el almacenamiento local eficiente de datos. Este enfoque asegura una experiencia de usuario fluida y un manejo efectivo de los datos.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58125" y="5143500"/>
            <a:ext cx="6057900" cy="3989070"/>
            <a:chOff x="0" y="0"/>
            <a:chExt cx="8077200" cy="53187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7625"/>
              <a:ext cx="8077200" cy="60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60"/>
                </a:lnSpc>
                <a:spcBef>
                  <a:spcPct val="0"/>
                </a:spcBef>
              </a:pPr>
              <a:r>
                <a:rPr lang="en-US" b="true" sz="2800" strike="noStrike" u="none">
                  <a:solidFill>
                    <a:srgbClr val="ADB5BD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Esquema de Datos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127125"/>
              <a:ext cx="8077200" cy="4191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20"/>
                </a:lnSpc>
                <a:spcBef>
                  <a:spcPct val="0"/>
                </a:spcBef>
              </a:pPr>
              <a:r>
                <a:rPr lang="en-US" sz="2400" strike="noStrike" u="none">
                  <a:solidFill>
                    <a:srgbClr val="F8F9FA"/>
                  </a:solidFill>
                  <a:latin typeface="Carlito"/>
                  <a:ea typeface="Carlito"/>
                  <a:cs typeface="Carlito"/>
                  <a:sym typeface="Carlito"/>
                </a:rPr>
                <a:t>La base de datos de EcoRoute está estructurada con tablas que incluyen usuarios, rutas, puntos de GPS y sesiones. Cada tabla se diseñó para </a:t>
              </a:r>
              <a:r>
                <a:rPr lang="en-US" b="true" sz="2400" strike="noStrike" u="none">
                  <a:solidFill>
                    <a:srgbClr val="F8F9F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optimizar el acceso a la información</a:t>
              </a:r>
              <a:r>
                <a:rPr lang="en-US" sz="2400" strike="noStrike" u="none">
                  <a:solidFill>
                    <a:srgbClr val="F8F9FA"/>
                  </a:solidFill>
                  <a:latin typeface="Carlito"/>
                  <a:ea typeface="Carlito"/>
                  <a:cs typeface="Carlito"/>
                  <a:sym typeface="Carlito"/>
                </a:rPr>
                <a:t>, facilitando la recolección de métricas como CO₂ ahorrado y calorías quemadas, lo que permite un seguimiento efectivo del impacto ambiental y de salud.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6750" y="661581"/>
            <a:ext cx="12944475" cy="1795780"/>
            <a:chOff x="0" y="0"/>
            <a:chExt cx="17259300" cy="239437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42875"/>
              <a:ext cx="17259300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999"/>
                </a:lnSpc>
              </a:pPr>
              <a:r>
                <a:rPr lang="en-US" sz="6999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Arquitectura Técnica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771650"/>
              <a:ext cx="17259300" cy="6227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 strike="noStrike" u="none">
                  <a:solidFill>
                    <a:srgbClr val="F8F9FA"/>
                  </a:solidFill>
                  <a:latin typeface="Radley"/>
                  <a:ea typeface="Radley"/>
                  <a:cs typeface="Radley"/>
                  <a:sym typeface="Radley"/>
                </a:rPr>
                <a:t>Detalles del stack y base de datos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202135" y="459202"/>
            <a:ext cx="2171730" cy="2205796"/>
            <a:chOff x="0" y="0"/>
            <a:chExt cx="812800" cy="825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F8F9F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29875" y="0"/>
            <a:ext cx="7858125" cy="10287000"/>
            <a:chOff x="0" y="0"/>
            <a:chExt cx="1217429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7429" cy="1593725"/>
            </a:xfrm>
            <a:custGeom>
              <a:avLst/>
              <a:gdLst/>
              <a:ahLst/>
              <a:cxnLst/>
              <a:rect r="r" b="b" t="t" l="l"/>
              <a:pathLst>
                <a:path h="1593725" w="1217429">
                  <a:moveTo>
                    <a:pt x="0" y="0"/>
                  </a:moveTo>
                  <a:lnTo>
                    <a:pt x="1217429" y="0"/>
                  </a:lnTo>
                  <a:lnTo>
                    <a:pt x="121742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-255" r="0" b="-2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6750" y="666755"/>
            <a:ext cx="7230865" cy="5695950"/>
            <a:chOff x="0" y="0"/>
            <a:chExt cx="9641153" cy="75946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6326" y="57150"/>
              <a:ext cx="9614826" cy="1358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840"/>
                </a:lnSpc>
                <a:spcBef>
                  <a:spcPct val="0"/>
                </a:spcBef>
              </a:pPr>
              <a:r>
                <a:rPr lang="en-US" sz="7000" i="true">
                  <a:solidFill>
                    <a:srgbClr val="F8F9FA"/>
                  </a:solidFill>
                  <a:latin typeface="Radley Italics"/>
                  <a:ea typeface="Radley Italics"/>
                  <a:cs typeface="Radley Italics"/>
                  <a:sym typeface="Radley Italics"/>
                </a:rPr>
                <a:t>Recomendaciones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26326" y="2387600"/>
              <a:ext cx="9614826" cy="2095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u="none">
                  <a:solidFill>
                    <a:srgbClr val="ADB5BD"/>
                  </a:solidFill>
                  <a:latin typeface="Radley"/>
                  <a:ea typeface="Radley"/>
                  <a:cs typeface="Radley"/>
                  <a:sym typeface="Radley"/>
                </a:rPr>
                <a:t>Integración de autenticación y optimización de rendimiento de EcoRoute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0" y="1901614"/>
              <a:ext cx="9614826" cy="0"/>
            </a:xfrm>
            <a:prstGeom prst="line">
              <a:avLst/>
            </a:prstGeom>
            <a:ln cap="flat" w="25400">
              <a:solidFill>
                <a:srgbClr val="F8F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26326" y="5118100"/>
              <a:ext cx="9588500" cy="2476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00"/>
                </a:lnSpc>
              </a:pPr>
              <a:r>
                <a:rPr lang="en-US" sz="2000">
                  <a:solidFill>
                    <a:srgbClr val="F8F9FA"/>
                  </a:solidFill>
                  <a:latin typeface="Carlito"/>
                  <a:ea typeface="Carlito"/>
                  <a:cs typeface="Carlito"/>
                  <a:sym typeface="Carlito"/>
                </a:rPr>
                <a:t>Para </a:t>
              </a:r>
              <a:r>
                <a:rPr lang="en-US" b="true" sz="2000">
                  <a:solidFill>
                    <a:srgbClr val="F8F9FA"/>
                  </a:solidFill>
                  <a:latin typeface="Carlito Bold"/>
                  <a:ea typeface="Carlito Bold"/>
                  <a:cs typeface="Carlito Bold"/>
                  <a:sym typeface="Carlito Bold"/>
                </a:rPr>
                <a:t>maximizar el éxito</a:t>
              </a:r>
              <a:r>
                <a:rPr lang="en-US" sz="2000">
                  <a:solidFill>
                    <a:srgbClr val="F8F9FA"/>
                  </a:solidFill>
                  <a:latin typeface="Carlito"/>
                  <a:ea typeface="Carlito"/>
                  <a:cs typeface="Carlito"/>
                  <a:sym typeface="Carlito"/>
                </a:rPr>
                <a:t> de EcoRoute, es esencial priorizar la integración de un sistema de autenticación fluido y la optimización del rendimiento. Esto garantizará una experiencia de usuario más segura y eficiente, además de fomentar un uso continuo de la aplicación al facilitar el acceso y la interacción con las funcionalidades clave.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6750" y="9184102"/>
            <a:ext cx="2171730" cy="2205796"/>
            <a:chOff x="0" y="0"/>
            <a:chExt cx="812800" cy="8255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0" y="0"/>
              <a:ext cx="810260" cy="822960"/>
            </a:xfrm>
            <a:custGeom>
              <a:avLst/>
              <a:gdLst/>
              <a:ahLst/>
              <a:cxnLst/>
              <a:rect r="r" b="b" t="t" l="l"/>
              <a:pathLst>
                <a:path h="822960" w="810260">
                  <a:moveTo>
                    <a:pt x="405130" y="0"/>
                  </a:moveTo>
                  <a:lnTo>
                    <a:pt x="450850" y="151130"/>
                  </a:lnTo>
                  <a:lnTo>
                    <a:pt x="546100" y="25400"/>
                  </a:lnTo>
                  <a:lnTo>
                    <a:pt x="537210" y="181610"/>
                  </a:lnTo>
                  <a:lnTo>
                    <a:pt x="669290" y="96520"/>
                  </a:lnTo>
                  <a:lnTo>
                    <a:pt x="608330" y="241300"/>
                  </a:lnTo>
                  <a:lnTo>
                    <a:pt x="760730" y="205740"/>
                  </a:lnTo>
                  <a:lnTo>
                    <a:pt x="654050" y="321310"/>
                  </a:lnTo>
                  <a:lnTo>
                    <a:pt x="810260" y="340360"/>
                  </a:lnTo>
                  <a:lnTo>
                    <a:pt x="669290" y="411480"/>
                  </a:lnTo>
                  <a:lnTo>
                    <a:pt x="810260" y="482600"/>
                  </a:lnTo>
                  <a:lnTo>
                    <a:pt x="654050" y="501650"/>
                  </a:lnTo>
                  <a:lnTo>
                    <a:pt x="760730" y="617220"/>
                  </a:lnTo>
                  <a:lnTo>
                    <a:pt x="608330" y="581660"/>
                  </a:lnTo>
                  <a:lnTo>
                    <a:pt x="669290" y="726440"/>
                  </a:lnTo>
                  <a:lnTo>
                    <a:pt x="537210" y="640080"/>
                  </a:lnTo>
                  <a:lnTo>
                    <a:pt x="546100" y="797560"/>
                  </a:lnTo>
                  <a:lnTo>
                    <a:pt x="450850" y="671830"/>
                  </a:lnTo>
                  <a:lnTo>
                    <a:pt x="405130" y="822960"/>
                  </a:lnTo>
                  <a:lnTo>
                    <a:pt x="359410" y="671830"/>
                  </a:lnTo>
                  <a:lnTo>
                    <a:pt x="264160" y="797560"/>
                  </a:lnTo>
                  <a:lnTo>
                    <a:pt x="273050" y="640080"/>
                  </a:lnTo>
                  <a:lnTo>
                    <a:pt x="140970" y="726440"/>
                  </a:lnTo>
                  <a:lnTo>
                    <a:pt x="201930" y="581660"/>
                  </a:lnTo>
                  <a:lnTo>
                    <a:pt x="49530" y="617220"/>
                  </a:lnTo>
                  <a:lnTo>
                    <a:pt x="156210" y="501650"/>
                  </a:lnTo>
                  <a:lnTo>
                    <a:pt x="0" y="482600"/>
                  </a:lnTo>
                  <a:lnTo>
                    <a:pt x="140970" y="411480"/>
                  </a:lnTo>
                  <a:lnTo>
                    <a:pt x="0" y="340360"/>
                  </a:lnTo>
                  <a:lnTo>
                    <a:pt x="156210" y="321310"/>
                  </a:lnTo>
                  <a:lnTo>
                    <a:pt x="49530" y="205740"/>
                  </a:lnTo>
                  <a:lnTo>
                    <a:pt x="201930" y="241300"/>
                  </a:lnTo>
                  <a:lnTo>
                    <a:pt x="140970" y="96520"/>
                  </a:lnTo>
                  <a:lnTo>
                    <a:pt x="273050" y="181610"/>
                  </a:lnTo>
                  <a:lnTo>
                    <a:pt x="264160" y="25400"/>
                  </a:lnTo>
                  <a:lnTo>
                    <a:pt x="359410" y="151130"/>
                  </a:lnTo>
                  <a:close/>
                </a:path>
              </a:pathLst>
            </a:custGeom>
            <a:solidFill>
              <a:srgbClr val="F8F9F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41746" y="112576"/>
              <a:ext cx="529308" cy="5593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2B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5625" y="4044008"/>
            <a:ext cx="8038375" cy="4233952"/>
          </a:xfrm>
          <a:custGeom>
            <a:avLst/>
            <a:gdLst/>
            <a:ahLst/>
            <a:cxnLst/>
            <a:rect r="r" b="b" t="t" l="l"/>
            <a:pathLst>
              <a:path h="4233952" w="8038375">
                <a:moveTo>
                  <a:pt x="0" y="0"/>
                </a:moveTo>
                <a:lnTo>
                  <a:pt x="8038375" y="0"/>
                </a:lnTo>
                <a:lnTo>
                  <a:pt x="8038375" y="4233952"/>
                </a:lnTo>
                <a:lnTo>
                  <a:pt x="0" y="42339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0" r="0" b="-43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4044008"/>
            <a:ext cx="9669817" cy="4233952"/>
          </a:xfrm>
          <a:custGeom>
            <a:avLst/>
            <a:gdLst/>
            <a:ahLst/>
            <a:cxnLst/>
            <a:rect r="r" b="b" t="t" l="l"/>
            <a:pathLst>
              <a:path h="4233952" w="9669817">
                <a:moveTo>
                  <a:pt x="0" y="0"/>
                </a:moveTo>
                <a:lnTo>
                  <a:pt x="9669817" y="0"/>
                </a:lnTo>
                <a:lnTo>
                  <a:pt x="9669817" y="4233952"/>
                </a:lnTo>
                <a:lnTo>
                  <a:pt x="0" y="4233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477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00721" y="3003950"/>
            <a:ext cx="1040057" cy="1040057"/>
          </a:xfrm>
          <a:custGeom>
            <a:avLst/>
            <a:gdLst/>
            <a:ahLst/>
            <a:cxnLst/>
            <a:rect r="r" b="b" t="t" l="l"/>
            <a:pathLst>
              <a:path h="1040057" w="1040057">
                <a:moveTo>
                  <a:pt x="0" y="0"/>
                </a:moveTo>
                <a:lnTo>
                  <a:pt x="1040057" y="0"/>
                </a:lnTo>
                <a:lnTo>
                  <a:pt x="1040057" y="1040058"/>
                </a:lnTo>
                <a:lnTo>
                  <a:pt x="0" y="1040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05231" y="2900134"/>
            <a:ext cx="1143874" cy="1143874"/>
          </a:xfrm>
          <a:custGeom>
            <a:avLst/>
            <a:gdLst/>
            <a:ahLst/>
            <a:cxnLst/>
            <a:rect r="r" b="b" t="t" l="l"/>
            <a:pathLst>
              <a:path h="1143874" w="1143874">
                <a:moveTo>
                  <a:pt x="0" y="0"/>
                </a:moveTo>
                <a:lnTo>
                  <a:pt x="1143874" y="0"/>
                </a:lnTo>
                <a:lnTo>
                  <a:pt x="1143874" y="1143874"/>
                </a:lnTo>
                <a:lnTo>
                  <a:pt x="0" y="11438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04875"/>
            <a:ext cx="9093211" cy="114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9"/>
              </a:lnSpc>
            </a:pPr>
            <a:r>
              <a:rPr lang="en-US" sz="675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Trabajo colaborativo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5625" y="3358998"/>
            <a:ext cx="506744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Tablero KanBan en Trello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3358998"/>
            <a:ext cx="14241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Presentación - EcoRoute</dc:description>
  <dc:identifier>DAG3OYbbH84</dc:identifier>
  <dcterms:modified xsi:type="dcterms:W3CDTF">2011-08-01T06:04:30Z</dcterms:modified>
  <cp:revision>1</cp:revision>
  <dc:title>Presentación - EcoRoute</dc:title>
</cp:coreProperties>
</file>