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97" r:id="rId3"/>
    <p:sldId id="298" r:id="rId4"/>
    <p:sldId id="300" r:id="rId5"/>
    <p:sldId id="301" r:id="rId6"/>
    <p:sldId id="302" r:id="rId7"/>
    <p:sldId id="303" r:id="rId8"/>
    <p:sldId id="305" r:id="rId9"/>
    <p:sldId id="307" r:id="rId10"/>
    <p:sldId id="306" r:id="rId11"/>
    <p:sldId id="274" r:id="rId1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Lora" pitchFamily="2" charset="0"/>
      <p:regular r:id="rId15"/>
      <p:bold r:id="rId16"/>
      <p:italic r:id="rId17"/>
      <p:boldItalic r:id="rId18"/>
    </p:embeddedFont>
    <p:embeddedFont>
      <p:font typeface="Quattrocento Sans" panose="02010600030101010101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8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946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061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152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9105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946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dawn1/messy-vs-clean-roo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br>
              <a:rPr lang="en" dirty="0"/>
            </a:br>
            <a:r>
              <a:rPr lang="en" dirty="0"/>
              <a:t>D</a:t>
            </a:r>
            <a:r>
              <a:rPr lang="en-US" altLang="zh-CN" dirty="0" err="1"/>
              <a:t>enseNet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69609E0-B36E-45BF-AC41-D5879EC2AD99}"/>
              </a:ext>
            </a:extLst>
          </p:cNvPr>
          <p:cNvSpPr txBox="1"/>
          <p:nvPr/>
        </p:nvSpPr>
        <p:spPr>
          <a:xfrm>
            <a:off x="6604553" y="3853823"/>
            <a:ext cx="168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Lora" panose="020B0604020202020204" pitchFamily="2" charset="0"/>
              </a:rPr>
              <a:t>Group2</a:t>
            </a:r>
          </a:p>
          <a:p>
            <a:r>
              <a:rPr lang="en-US" altLang="zh-CN" b="1" dirty="0">
                <a:latin typeface="Lora" panose="020B0604020202020204" pitchFamily="2" charset="0"/>
              </a:rPr>
              <a:t>8/20/2023</a:t>
            </a:r>
            <a:endParaRPr lang="zh-CN" altLang="en-US" b="1" dirty="0">
              <a:latin typeface="Lora" panose="020B0604020202020204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8BB04D8-01FD-4758-BEAB-AEF6A9A21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251" y="465276"/>
            <a:ext cx="4385749" cy="136877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AFC7532-C31A-4B91-A296-72BB99F1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DenseNet</a:t>
            </a:r>
            <a:r>
              <a:rPr lang="en-US" altLang="zh-CN" dirty="0"/>
              <a:t> </a:t>
            </a:r>
            <a:r>
              <a:rPr lang="en" altLang="zh-CN" dirty="0">
                <a:highlight>
                  <a:schemeClr val="accent1"/>
                </a:highlight>
              </a:rPr>
              <a:t>Application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ECDC3D-23D4-44C5-BFBB-CFA009BFBF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sp>
        <p:nvSpPr>
          <p:cNvPr id="9" name="Google Shape;125;p17">
            <a:extLst>
              <a:ext uri="{FF2B5EF4-FFF2-40B4-BE49-F238E27FC236}">
                <a16:creationId xmlns:a16="http://schemas.microsoft.com/office/drawing/2014/main" id="{8985409B-C4A8-472E-8C9D-8FBEDF2526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4962" y="1522048"/>
            <a:ext cx="7179629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r>
              <a:rPr lang="en-US" sz="1400" dirty="0" err="1"/>
              <a:t>DenseNet</a:t>
            </a:r>
            <a:r>
              <a:rPr lang="en-US" sz="1400" dirty="0"/>
              <a:t> detects whether a room is clean or messy.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r>
              <a:rPr lang="en-US" altLang="zh-CN" sz="1400" dirty="0"/>
              <a:t>Dataset: </a:t>
            </a:r>
            <a:r>
              <a:rPr lang="en-US" altLang="zh-CN" sz="1400" dirty="0">
                <a:hlinkClick r:id="rId3"/>
              </a:rPr>
              <a:t>https://www.kaggle.com/datasets/cdawn1/messy-vs-clean-room</a:t>
            </a:r>
            <a:endParaRPr lang="en-US" altLang="zh-CN" sz="1400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endParaRPr lang="en-US" altLang="zh-CN" sz="1400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endParaRPr lang="en-US" altLang="zh-CN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A16B7A-388A-4BFA-839C-D102B46A9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06612"/>
            <a:ext cx="2565915" cy="1924436"/>
          </a:xfrm>
          <a:prstGeom prst="rect">
            <a:avLst/>
          </a:prstGeom>
        </p:spPr>
      </p:pic>
      <p:sp>
        <p:nvSpPr>
          <p:cNvPr id="10" name="Google Shape;125;p17">
            <a:extLst>
              <a:ext uri="{FF2B5EF4-FFF2-40B4-BE49-F238E27FC236}">
                <a16:creationId xmlns:a16="http://schemas.microsoft.com/office/drawing/2014/main" id="{DDE24B2B-FEB5-4EE6-8D96-8A41CB15D293}"/>
              </a:ext>
            </a:extLst>
          </p:cNvPr>
          <p:cNvSpPr txBox="1">
            <a:spLocks/>
          </p:cNvSpPr>
          <p:nvPr/>
        </p:nvSpPr>
        <p:spPr>
          <a:xfrm>
            <a:off x="5142989" y="2506612"/>
            <a:ext cx="3616271" cy="2127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>
              <a:buClr>
                <a:schemeClr val="accent1"/>
              </a:buClr>
              <a:buFontTx/>
              <a:buChar char="-"/>
            </a:pPr>
            <a:endParaRPr lang="en-US" altLang="zh-CN" sz="1400" b="0" i="0" dirty="0">
              <a:solidFill>
                <a:srgbClr val="000000"/>
              </a:solidFill>
              <a:effectLst/>
              <a:latin typeface="Quattrocento Sans" panose="02010600030101010101" charset="0"/>
            </a:endParaRPr>
          </a:p>
          <a:p>
            <a:pPr>
              <a:buClr>
                <a:schemeClr val="accent1"/>
              </a:buClr>
              <a:buFontTx/>
              <a:buChar char="-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Quattrocento Sans" panose="02010600030101010101" charset="0"/>
              </a:rPr>
              <a:t>For the data in the test set, the accuracy remains above 97%,.</a:t>
            </a:r>
          </a:p>
          <a:p>
            <a:pPr>
              <a:buClr>
                <a:schemeClr val="accent1"/>
              </a:buClr>
              <a:buFontTx/>
              <a:buChar char="-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Quattrocento Sans" panose="02010600030101010101" charset="0"/>
              </a:rPr>
              <a:t>The loss curve is kind of ideal(due to the small dataset) .</a:t>
            </a:r>
            <a:endParaRPr lang="en-US" altLang="zh-CN" sz="1400" dirty="0">
              <a:solidFill>
                <a:srgbClr val="000000"/>
              </a:solidFill>
              <a:latin typeface="Quattrocento Sans" panose="02010600030101010101" charset="0"/>
            </a:endParaRPr>
          </a:p>
          <a:p>
            <a:pPr>
              <a:buClr>
                <a:schemeClr val="accent1"/>
              </a:buClr>
              <a:buFontTx/>
              <a:buChar char="-"/>
            </a:pPr>
            <a:r>
              <a:rPr lang="en-US" altLang="zh-CN" sz="1400" dirty="0">
                <a:solidFill>
                  <a:srgbClr val="000000"/>
                </a:solidFill>
                <a:latin typeface="Quattrocento Sans" panose="02010600030101010101" charset="0"/>
              </a:rPr>
              <a:t>But s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Quattrocento Sans" panose="02010600030101010101" charset="0"/>
              </a:rPr>
              <a:t>ometimes the computational workload can be </a:t>
            </a:r>
            <a:r>
              <a:rPr lang="en-US" altLang="zh-CN" sz="1400" b="1" i="0" dirty="0">
                <a:solidFill>
                  <a:srgbClr val="000000"/>
                </a:solidFill>
                <a:effectLst/>
                <a:latin typeface="Quattrocento Sans" panose="02010600030101010101" charset="0"/>
              </a:rPr>
              <a:t>heavy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Quattrocento Sans" panose="02010600030101010101" charset="0"/>
              </a:rPr>
              <a:t>.</a:t>
            </a:r>
            <a:endParaRPr lang="en-US" altLang="zh-CN" sz="1400" dirty="0">
              <a:latin typeface="Quattrocento Sans" panose="02010600030101010101" charset="0"/>
            </a:endParaRPr>
          </a:p>
          <a:p>
            <a:pPr>
              <a:buClr>
                <a:schemeClr val="accent1"/>
              </a:buClr>
              <a:buFontTx/>
              <a:buChar char="-"/>
            </a:pPr>
            <a:endParaRPr lang="en-US" altLang="zh-CN" sz="1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7A2F01-877B-48C9-879B-AE0B27FA1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727" y="2506612"/>
            <a:ext cx="2482917" cy="186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78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DenseNet </a:t>
            </a:r>
            <a:r>
              <a:rPr lang="en" dirty="0">
                <a:highlight>
                  <a:schemeClr val="accent1"/>
                </a:highlight>
              </a:rPr>
              <a:t>Overview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774962" y="1522048"/>
            <a:ext cx="7179629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r>
              <a:rPr lang="en-US" sz="1400" dirty="0"/>
              <a:t>2017 CVPR Best Paper Award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r>
              <a:rPr lang="en-US" sz="1400" dirty="0"/>
              <a:t>Densely Connected Convolutional Networks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endParaRPr lang="en-US" sz="1400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endParaRPr lang="en-US" sz="1400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endParaRPr lang="en-US" sz="1400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endParaRPr lang="en-US" sz="1400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endParaRPr lang="en-US" sz="1400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r>
              <a:rPr lang="en-US" sz="1400" dirty="0"/>
              <a:t>Convolution + Pooling + { Transition Layer + Dense Block } </a:t>
            </a:r>
            <a:r>
              <a:rPr lang="en-US" altLang="zh-CN" sz="1400" dirty="0"/>
              <a:t>× n +Classification Layer</a:t>
            </a:r>
            <a:endParaRPr lang="en-US" sz="1400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5CD3CC-74EA-4413-9317-6BF3B27EE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62" y="2298837"/>
            <a:ext cx="5695052" cy="129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8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8649368-9361-4BA9-9E05-EB442AE42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061" y="457360"/>
            <a:ext cx="3490829" cy="284372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AFC7532-C31A-4B91-A296-72BB99F1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DenseNet</a:t>
            </a:r>
            <a:r>
              <a:rPr lang="en-US" altLang="zh-CN" dirty="0"/>
              <a:t> </a:t>
            </a:r>
            <a:r>
              <a:rPr lang="en" altLang="zh-CN" dirty="0">
                <a:highlight>
                  <a:schemeClr val="accent1"/>
                </a:highlight>
              </a:rPr>
              <a:t>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ECDC3D-23D4-44C5-BFBB-CFA009BFBF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25;p17">
                <a:extLst>
                  <a:ext uri="{FF2B5EF4-FFF2-40B4-BE49-F238E27FC236}">
                    <a16:creationId xmlns:a16="http://schemas.microsoft.com/office/drawing/2014/main" id="{35E6E8C8-0167-448A-AF33-A6C7365C4D2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74962" y="1522048"/>
                <a:ext cx="7179629" cy="3112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ts val="2400"/>
                  <a:buFontTx/>
                  <a:buChar char="-"/>
                </a:pPr>
                <a:r>
                  <a:rPr lang="en-US" sz="1400" dirty="0"/>
                  <a:t>Each subsequent layer will receive all preceding layers </a:t>
                </a:r>
              </a:p>
              <a:p>
                <a:pPr marL="76200" lvl="0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ts val="2400"/>
                  <a:buNone/>
                </a:pPr>
                <a:r>
                  <a:rPr lang="en-US" sz="1400" dirty="0"/>
                  <a:t>as its additional input.</a:t>
                </a:r>
              </a:p>
              <a:p>
                <a:pPr lvl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ts val="2400"/>
                  <a:buFontTx/>
                  <a:buChar char="-"/>
                </a:pPr>
                <a:r>
                  <a:rPr lang="en-US" sz="1400" dirty="0"/>
                  <a:t>All layers input will finally come to </a:t>
                </a:r>
                <a:r>
                  <a:rPr lang="en-US" sz="1400" b="1" dirty="0"/>
                  <a:t>transition layer</a:t>
                </a:r>
                <a:r>
                  <a:rPr lang="en-US" sz="1400" dirty="0"/>
                  <a:t>.</a:t>
                </a:r>
              </a:p>
              <a:p>
                <a:pPr lvl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ts val="2400"/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sz="1400" b="0" dirty="0"/>
              </a:p>
              <a:p>
                <a:pPr lvl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ts val="2400"/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400" dirty="0"/>
              </a:p>
              <a:p>
                <a:pPr lvl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ts val="2400"/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 = feature image</a:t>
                </a:r>
              </a:p>
              <a:p>
                <a:pPr lvl="0">
                  <a:buClr>
                    <a:schemeClr val="accent1"/>
                  </a:buCl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 = nonlinear transformation = BN + </a:t>
                </a:r>
                <a:r>
                  <a:rPr lang="en-US" sz="1400" dirty="0" err="1"/>
                  <a:t>ReLU</a:t>
                </a:r>
                <a:r>
                  <a:rPr lang="en-US" sz="1400" dirty="0"/>
                  <a:t> + Conv(1×1) + Conv(3×3)</a:t>
                </a:r>
              </a:p>
            </p:txBody>
          </p:sp>
        </mc:Choice>
        <mc:Fallback xmlns="">
          <p:sp>
            <p:nvSpPr>
              <p:cNvPr id="7" name="Google Shape;125;p17">
                <a:extLst>
                  <a:ext uri="{FF2B5EF4-FFF2-40B4-BE49-F238E27FC236}">
                    <a16:creationId xmlns:a16="http://schemas.microsoft.com/office/drawing/2014/main" id="{35E6E8C8-0167-448A-AF33-A6C7365C4D2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962" y="1522048"/>
                <a:ext cx="7179629" cy="3112200"/>
              </a:xfrm>
              <a:prstGeom prst="rect">
                <a:avLst/>
              </a:prstGeom>
              <a:blipFill>
                <a:blip r:embed="rId3"/>
                <a:stretch>
                  <a:fillRect l="-170" t="-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DA62986F-D45B-4A25-8F74-19FC8E21F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444" y="3739832"/>
            <a:ext cx="3488428" cy="111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16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0CBA08F-0799-440E-8414-A50BD9A14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92" y="1386377"/>
            <a:ext cx="4691270" cy="38473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8649368-9361-4BA9-9E05-EB442AE42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748" y="312416"/>
            <a:ext cx="3490829" cy="284372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AFC7532-C31A-4B91-A296-72BB99F1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DenseNet</a:t>
            </a:r>
            <a:r>
              <a:rPr lang="en-US" altLang="zh-CN" dirty="0"/>
              <a:t> </a:t>
            </a:r>
            <a:r>
              <a:rPr lang="en" altLang="zh-CN" dirty="0">
                <a:highlight>
                  <a:schemeClr val="accent1"/>
                </a:highlight>
              </a:rPr>
              <a:t>Code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ECDC3D-23D4-44C5-BFBB-CFA009BFBF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1" name="Picture 2" descr="在这里插入图片描述">
            <a:extLst>
              <a:ext uri="{FF2B5EF4-FFF2-40B4-BE49-F238E27FC236}">
                <a16:creationId xmlns:a16="http://schemas.microsoft.com/office/drawing/2014/main" id="{ED0CEC45-48F3-41E8-82CA-A7000CF39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149" y="3521820"/>
            <a:ext cx="3488428" cy="111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2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8649368-9361-4BA9-9E05-EB442AE42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787" y="1464530"/>
            <a:ext cx="2718352" cy="22144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AFC7532-C31A-4B91-A296-72BB99F1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DenseNet</a:t>
            </a:r>
            <a:r>
              <a:rPr lang="en-US" altLang="zh-CN" dirty="0"/>
              <a:t> </a:t>
            </a:r>
            <a:r>
              <a:rPr lang="en-US" altLang="zh-CN" dirty="0" err="1"/>
              <a:t>v.s</a:t>
            </a:r>
            <a:r>
              <a:rPr lang="en-US" altLang="zh-CN" dirty="0"/>
              <a:t>. </a:t>
            </a:r>
            <a:r>
              <a:rPr lang="en" altLang="zh-CN" dirty="0">
                <a:highlight>
                  <a:schemeClr val="accent1"/>
                </a:highlight>
              </a:rPr>
              <a:t>ResNet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ECDC3D-23D4-44C5-BFBB-CFA009BFBF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FBDDF2BA-C414-4555-AEDA-D706F364D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144" y="1831906"/>
            <a:ext cx="34290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25;p17">
            <a:extLst>
              <a:ext uri="{FF2B5EF4-FFF2-40B4-BE49-F238E27FC236}">
                <a16:creationId xmlns:a16="http://schemas.microsoft.com/office/drawing/2014/main" id="{67077351-7860-4DBC-AE47-9933D169F3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4962" y="1522048"/>
            <a:ext cx="7179629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endParaRPr lang="en-US" sz="1400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endParaRPr lang="en-US" sz="1400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endParaRPr lang="en-US" sz="1400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endParaRPr lang="en-US" sz="1400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endParaRPr lang="en-US" sz="1400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endParaRPr lang="en-US" sz="14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sz="1400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endParaRPr lang="en-US" sz="1400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r>
              <a:rPr lang="en-US" sz="1400" dirty="0"/>
              <a:t>ResNet has a residual connection, so it requires adding an "x".</a:t>
            </a:r>
          </a:p>
        </p:txBody>
      </p:sp>
    </p:spTree>
    <p:extLst>
      <p:ext uri="{BB962C8B-B14F-4D97-AF65-F5344CB8AC3E}">
        <p14:creationId xmlns:p14="http://schemas.microsoft.com/office/powerpoint/2010/main" val="205624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C7532-C31A-4B91-A296-72BB99F1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DenseNet</a:t>
            </a:r>
            <a:r>
              <a:rPr lang="en-US" altLang="zh-CN" dirty="0"/>
              <a:t> </a:t>
            </a:r>
            <a:r>
              <a:rPr lang="en" altLang="zh-CN" dirty="0">
                <a:highlight>
                  <a:schemeClr val="accent1"/>
                </a:highlight>
              </a:rPr>
              <a:t>Transition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ECDC3D-23D4-44C5-BFBB-CFA009BFBF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01E4846-31B7-433C-A857-28EAB336A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311" y="539798"/>
            <a:ext cx="5032414" cy="1139915"/>
          </a:xfrm>
          <a:prstGeom prst="rect">
            <a:avLst/>
          </a:prstGeom>
        </p:spPr>
      </p:pic>
      <p:sp>
        <p:nvSpPr>
          <p:cNvPr id="12" name="Google Shape;125;p17">
            <a:extLst>
              <a:ext uri="{FF2B5EF4-FFF2-40B4-BE49-F238E27FC236}">
                <a16:creationId xmlns:a16="http://schemas.microsoft.com/office/drawing/2014/main" id="{47D191F6-E7DA-40BF-B708-3B0153B33E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4962" y="1522048"/>
            <a:ext cx="7179629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r>
              <a:rPr lang="en-US" sz="1400" dirty="0" err="1"/>
              <a:t>DenseNet</a:t>
            </a:r>
            <a:r>
              <a:rPr lang="en-US" sz="1400" dirty="0"/>
              <a:t> uses </a:t>
            </a:r>
            <a:r>
              <a:rPr lang="en-US" sz="1400" b="1" dirty="0"/>
              <a:t>Transition Layer </a:t>
            </a:r>
            <a:r>
              <a:rPr lang="en-US" sz="1400" dirty="0"/>
              <a:t>for final output.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r>
              <a:rPr lang="en-US" sz="1400" b="1" dirty="0"/>
              <a:t>Transition Layer </a:t>
            </a:r>
            <a:r>
              <a:rPr lang="en-US" sz="1400" dirty="0"/>
              <a:t>= </a:t>
            </a:r>
            <a:r>
              <a:rPr lang="en-US" sz="1400" b="1" dirty="0"/>
              <a:t>BN + Conv(1×1) ＋2×2 average-pooling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r>
              <a:rPr lang="en-US" sz="1400" dirty="0"/>
              <a:t>Transition Layer connects different Dense Blocks, is mainly to integrate the features obtained from the previous Dense Block, reduce the width and height of the previous Dense Block.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r>
              <a:rPr lang="en-US" altLang="zh-CN" sz="1400" dirty="0"/>
              <a:t>It also achieves down-sampling effect, and halves the width and height of the feature map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r>
              <a:rPr lang="en-US" altLang="zh-CN" sz="1400" dirty="0"/>
              <a:t>The author hopes that the size of the feature maps within each Dense Block is unified.</a:t>
            </a:r>
          </a:p>
        </p:txBody>
      </p:sp>
    </p:spTree>
    <p:extLst>
      <p:ext uri="{BB962C8B-B14F-4D97-AF65-F5344CB8AC3E}">
        <p14:creationId xmlns:p14="http://schemas.microsoft.com/office/powerpoint/2010/main" val="360870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989FD47-70EE-4A03-9AD7-56B4E37CA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32" y="1403668"/>
            <a:ext cx="5626612" cy="284372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AFC7532-C31A-4B91-A296-72BB99F1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DenseNet</a:t>
            </a:r>
            <a:r>
              <a:rPr lang="en-US" altLang="zh-CN" dirty="0"/>
              <a:t> </a:t>
            </a:r>
            <a:r>
              <a:rPr lang="en" altLang="zh-CN" dirty="0">
                <a:highlight>
                  <a:schemeClr val="accent1"/>
                </a:highlight>
              </a:rPr>
              <a:t>Code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ECDC3D-23D4-44C5-BFBB-CFA009BFBF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8649368-9361-4BA9-9E05-EB442AE42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44" y="896112"/>
            <a:ext cx="3332056" cy="271437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DD02D6B-4B81-4E94-BD7F-FBF7BDABC506}"/>
              </a:ext>
            </a:extLst>
          </p:cNvPr>
          <p:cNvSpPr txBox="1"/>
          <p:nvPr/>
        </p:nvSpPr>
        <p:spPr>
          <a:xfrm>
            <a:off x="792645" y="4362571"/>
            <a:ext cx="58914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r>
              <a:rPr lang="en-US" altLang="zh-CN" sz="1400" dirty="0"/>
              <a:t>Transition Layer = BN + Conv(1×1) ＋2×2 average-pooling</a:t>
            </a:r>
          </a:p>
        </p:txBody>
      </p:sp>
    </p:spTree>
    <p:extLst>
      <p:ext uri="{BB962C8B-B14F-4D97-AF65-F5344CB8AC3E}">
        <p14:creationId xmlns:p14="http://schemas.microsoft.com/office/powerpoint/2010/main" val="149083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C44C7B6-0B5D-4B88-839F-257B444E6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8295" y="1330397"/>
            <a:ext cx="7462372" cy="361625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AFC7532-C31A-4B91-A296-72BB99F1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DenseNet</a:t>
            </a:r>
            <a:r>
              <a:rPr lang="en-US" altLang="zh-CN" dirty="0"/>
              <a:t> Complete </a:t>
            </a:r>
            <a:r>
              <a:rPr lang="en" altLang="zh-CN" dirty="0">
                <a:highlight>
                  <a:schemeClr val="accent1"/>
                </a:highlight>
              </a:rPr>
              <a:t>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ECDC3D-23D4-44C5-BFBB-CFA009BFBF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sp>
        <p:nvSpPr>
          <p:cNvPr id="12" name="Google Shape;125;p17">
            <a:extLst>
              <a:ext uri="{FF2B5EF4-FFF2-40B4-BE49-F238E27FC236}">
                <a16:creationId xmlns:a16="http://schemas.microsoft.com/office/drawing/2014/main" id="{A22688CC-43AB-490F-BA0B-26BFD1A6A8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15622" y="1333920"/>
            <a:ext cx="2776305" cy="3675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r>
              <a:rPr lang="en-US" sz="1400" dirty="0"/>
              <a:t>A total of 121 convolutional layers.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endParaRPr lang="en-US" altLang="zh-CN" sz="1400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endParaRPr lang="en-US" altLang="zh-CN" sz="1400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endParaRPr lang="en-US" altLang="zh-CN" sz="1400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endParaRPr lang="en-US" altLang="zh-CN" sz="1400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endParaRPr lang="en-US" altLang="zh-CN" sz="14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altLang="zh-CN" sz="11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r>
              <a:rPr lang="en-US" altLang="zh-CN" sz="1100" b="0" i="0" dirty="0">
                <a:solidFill>
                  <a:srgbClr val="000000"/>
                </a:solidFill>
                <a:effectLst/>
                <a:latin typeface="-apple-system"/>
              </a:rPr>
              <a:t>After a final 7x7 average pooling, a fully-connected layer is added, which could also be regarded as the </a:t>
            </a:r>
            <a:r>
              <a:rPr lang="en-US" altLang="zh-CN" sz="1100" b="0" i="0" dirty="0" err="1">
                <a:solidFill>
                  <a:srgbClr val="000000"/>
                </a:solidFill>
                <a:effectLst/>
                <a:latin typeface="-apple-system"/>
              </a:rPr>
              <a:t>softmax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-apple-system"/>
              </a:rPr>
              <a:t> layer.</a:t>
            </a:r>
            <a:endParaRPr lang="en-US" altLang="zh-CN" sz="14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45326ECA-90A8-46AF-86AF-9A61403B9C10}"/>
              </a:ext>
            </a:extLst>
          </p:cNvPr>
          <p:cNvSpPr/>
          <p:nvPr/>
        </p:nvSpPr>
        <p:spPr>
          <a:xfrm>
            <a:off x="5178287" y="3811789"/>
            <a:ext cx="129208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74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C7532-C31A-4B91-A296-72BB99F1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DenseNet</a:t>
            </a:r>
            <a:r>
              <a:rPr lang="en-US" altLang="zh-CN" dirty="0"/>
              <a:t> Complete </a:t>
            </a:r>
            <a:r>
              <a:rPr lang="en" altLang="zh-CN" dirty="0">
                <a:highlight>
                  <a:schemeClr val="accent1"/>
                </a:highlight>
              </a:rPr>
              <a:t>Results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ECDC3D-23D4-44C5-BFBB-CFA009BFBF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2D9F72-B48C-4173-8C7B-55D003587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" y="1522368"/>
            <a:ext cx="4984818" cy="2899771"/>
          </a:xfrm>
          <a:prstGeom prst="rect">
            <a:avLst/>
          </a:prstGeom>
        </p:spPr>
      </p:pic>
      <p:sp>
        <p:nvSpPr>
          <p:cNvPr id="10" name="Google Shape;125;p17">
            <a:extLst>
              <a:ext uri="{FF2B5EF4-FFF2-40B4-BE49-F238E27FC236}">
                <a16:creationId xmlns:a16="http://schemas.microsoft.com/office/drawing/2014/main" id="{7077F199-E87E-439E-BA1E-7DF05ACF03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62338" y="1522368"/>
            <a:ext cx="2869511" cy="2785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Quattrocento Sans" panose="02010600030101010101" charset="0"/>
              </a:rPr>
              <a:t>The value of K should be moderate.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endParaRPr lang="en-US" altLang="zh-CN" sz="1400" b="0" i="0" dirty="0">
              <a:solidFill>
                <a:srgbClr val="000000"/>
              </a:solidFill>
              <a:effectLst/>
              <a:latin typeface="Quattrocento Sans" panose="02010600030101010101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Quattrocento Sans" panose="02010600030101010101" charset="0"/>
              </a:rPr>
              <a:t>Due to the depth issue, there is still a gap compared to ResNet.</a:t>
            </a:r>
            <a:endParaRPr lang="en-US" altLang="zh-CN" sz="1400" dirty="0">
              <a:latin typeface="Quattrocento Sans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64497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348</Words>
  <Application>Microsoft Office PowerPoint</Application>
  <PresentationFormat>全屏显示(16:9)</PresentationFormat>
  <Paragraphs>70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Cambria Math</vt:lpstr>
      <vt:lpstr>Quattrocento Sans</vt:lpstr>
      <vt:lpstr>Lora</vt:lpstr>
      <vt:lpstr>Arial</vt:lpstr>
      <vt:lpstr>-apple-system</vt:lpstr>
      <vt:lpstr>Viola template</vt:lpstr>
      <vt:lpstr>  DenseNet</vt:lpstr>
      <vt:lpstr>DenseNet Overview</vt:lpstr>
      <vt:lpstr>DenseNet Structure</vt:lpstr>
      <vt:lpstr>DenseNet Code</vt:lpstr>
      <vt:lpstr>DenseNet v.s. ResNet</vt:lpstr>
      <vt:lpstr>DenseNet Transition</vt:lpstr>
      <vt:lpstr>DenseNet Code</vt:lpstr>
      <vt:lpstr>DenseNet Complete Structure</vt:lpstr>
      <vt:lpstr>DenseNet Complete Results</vt:lpstr>
      <vt:lpstr>DenseNet Application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DenseNet</dc:title>
  <cp:lastModifiedBy>Chen Alkdis</cp:lastModifiedBy>
  <cp:revision>15</cp:revision>
  <dcterms:modified xsi:type="dcterms:W3CDTF">2023-08-20T03:29:38Z</dcterms:modified>
</cp:coreProperties>
</file>