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03A"/>
    <a:srgbClr val="181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E07C0-A99E-4385-B90E-F7D42A4FECD5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C6148-6F89-4289-8B4E-01208949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0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C6148-6F89-4289-8B4E-01208949D3F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1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15CC6-7FD8-FCD5-23C4-3ABC69037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416D5-45FC-3C3F-BD29-E29286E8F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53488B-BDA5-156C-7B9F-07B0A4C5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96B91-18FB-81AB-76D0-73C77B7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FD31D-694D-5AFA-DF1E-D7F87597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4A1-AC0F-B4B0-054C-0ADB335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9AA85C-A06E-CCCF-A209-B93A0502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1521F-FD33-47E6-EF94-B10575D1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71B3F-87A4-EB8C-4F9A-2F29C0D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EFEB3-946A-84E0-BB2D-17273F0F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1E4017-0BA6-F65E-6C1D-055D7B5A6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D7EB0-C8DB-B088-A24F-A1C4EFD7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1C31F-35EA-260D-C2AE-275DB60A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3216D-CA3F-1B10-4690-3F2AFEB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45643E-7603-92E5-6F96-A7EA44B3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8C88-80E9-2E86-49BA-518919BA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335E1-244E-4820-AA30-0787EC4B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056E3-715D-B195-C118-8EDDB5BD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0AF39-9B0D-A5B9-A5F0-7089BDD0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B67B5-20F9-BC0F-B346-553233F7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0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C701F-A2C0-8B5B-5CC2-04F3B97E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4E558-5446-C572-308F-7D34607B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F73DE-BF1B-CBED-801E-BAB07A2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0ACF4-05FF-BE30-3BC4-90A698D3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61CD4-C060-2901-CE86-5C806000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C72D1-5733-C745-FDA0-A8A80C9F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77609-4A32-991E-3F99-8003B0FAA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59ACAA-2B6C-7749-2F08-2A7DAC1C7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D54C39-496A-DD41-724F-CE9F5BB0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B414C-C480-7D14-B002-8563E69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5B132C-A713-B2C8-09AA-A22F6124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2D65C-3F92-1770-D788-949D58C2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2D751A-3A88-7FA6-EE9E-B7D8B606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D6E41-E2F3-E427-32B2-8F215F67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CE20FF-34F4-33C3-15B1-BF3B8A16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F0E9B0-F5DD-6059-40A0-3ABB05AF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BF24D5-6B51-8D1D-E69A-4E131860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54BF1-4C70-0D26-B0B6-5FC33B53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6B66E1-017B-8FBE-A20A-82CEB41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2EF33-91F2-5439-6FEA-FAF2C11F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5FAF5-9A13-6D37-9335-7D0C907D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1EE469-8811-1DC7-A7BF-49ED6E0B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B60B71-458E-470C-DC6A-25092AC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93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FA6F55-F584-2833-B89C-5E2BAFBE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55EAE2-01C1-29DC-2EB3-EADAB55D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A9C3B-AF8A-BFCF-4836-F27FAC4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6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3C008-D98E-2D22-4F3A-33AA582A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91254-B210-D4FD-F3E7-3FAF0EE1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7BB78-EAA9-4927-4E7E-45409063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412D88-7D76-E3E4-BDC9-ACC01360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CC063-CDEC-E6C4-2EAC-4A03710D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FBFBE2-5BBB-07B2-ADCB-1B0455FB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39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BD90-5A1A-91C0-671F-55425501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D053BE-8270-F611-E462-220F1270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C80DF7-2CF9-CABA-066B-7012C7358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59CD3-CDBC-0017-8025-CFC4004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9EB0C-E34B-46F8-F30C-902FE11C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5FB38A-01BB-FB93-6C95-D7ACEB34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3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B9666-DEDB-4F46-0AAA-240867B3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10F7F9-E17F-B0EB-7027-5A987716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50DF7-51DB-0A3D-219D-52FFDBCDA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4F594-00A6-4207-83BE-40EAE58807F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8FA4E-AE65-8BAF-DEC0-63EEAC11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82F48-64A2-87FA-19B3-202A754DB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6131D-AC82-46C8-924D-12E19DFCA3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C4021-88A4-7107-848B-992CDC70B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АИС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“Exitus”</a:t>
            </a:r>
            <a:endParaRPr lang="ru-RU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E0AF89-DEE6-63D1-0291-10E127F0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Группа: П-20-51б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Выполнили: Зарубин Алексей и Кораблев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199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95647-7C54-A04B-4736-17AB24670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1510667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Анализ результатов: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14F71D-D3D7-65BF-9775-BFCDCC21D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2553844"/>
            <a:ext cx="4203323" cy="1143291"/>
          </a:xfrm>
        </p:spPr>
        <p:txBody>
          <a:bodyPr>
            <a:normAutofit/>
          </a:bodyPr>
          <a:lstStyle/>
          <a:p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Полученные результаты показывают высокую эффективность и удобство использования системы для всех участников учебного процесса</a:t>
            </a:r>
          </a:p>
        </p:txBody>
      </p:sp>
      <p:pic>
        <p:nvPicPr>
          <p:cNvPr id="5" name="Рисунок 4" descr="Изображение выглядит как Шрифт, График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B299F9F-2D44-FA20-65EA-1115394BB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7" r="2" b="1760"/>
          <a:stretch/>
        </p:blipFill>
        <p:spPr>
          <a:xfrm>
            <a:off x="2563415" y="2235451"/>
            <a:ext cx="3490683" cy="3078587"/>
          </a:xfrm>
          <a:prstGeom prst="rect">
            <a:avLst/>
          </a:prstGeom>
          <a:ln w="28575">
            <a:noFill/>
          </a:ln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5715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Шрифт, График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554D5B6-28B4-E98B-89A9-57FA3FE38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r="3" b="10639"/>
          <a:stretch/>
        </p:blipFill>
        <p:spPr>
          <a:xfrm>
            <a:off x="6882528" y="3139834"/>
            <a:ext cx="4287496" cy="37181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4E4A2-C9EE-39F4-A5E4-9BF627F4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ru-RU" sz="5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Практическая значимость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7AFC24-DA77-FF73-24D4-CB3E8D348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Система "Exitus" может быть полезна для учебных заведений различного уровня для автоматизации управления учебным процессом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1764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7921-F40F-506F-8116-5A9BD41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Планы на будущее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7A59C0-BD53-CBC8-B35D-B5D65E87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Дальнейшее развитие системы включает в себя расширение функционала, улучшение интерфейса и интеграцию с дополнительными сервисами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Рисунок 3" descr="Изображение выглядит как круг, часы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556136E-9B62-9BCF-7666-1BB433850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87" y="668722"/>
            <a:ext cx="2497075" cy="24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7921-F40F-506F-8116-5A9BD41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ru-RU" sz="7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Спасибо за внимание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6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7921-F40F-506F-8116-5A9BD41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722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ru-RU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Цель: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7A59C0-BD53-CBC8-B35D-B5D65E87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722" y="4373955"/>
            <a:ext cx="4203323" cy="1143291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Разработать и реализовать автоматизированную информационную систему для управления учебным процессом, аналогичную Google Classroom, но с расширенным функционалом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Рисунок 8" descr="Изображение выглядит как компьютер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B6E9A9A4-63EA-9671-6F9E-E613D88043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82" y="1509721"/>
            <a:ext cx="3643413" cy="3680216"/>
          </a:xfrm>
          <a:prstGeom prst="rect">
            <a:avLst/>
          </a:prstGeom>
          <a:ln w="28575">
            <a:noFill/>
          </a:ln>
        </p:spPr>
      </p:pic>
      <p:sp>
        <p:nvSpPr>
          <p:cNvPr id="39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48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4800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5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Стенной покрашено со стрелкой и дартбоард">
            <a:extLst>
              <a:ext uri="{FF2B5EF4-FFF2-40B4-BE49-F238E27FC236}">
                <a16:creationId xmlns:a16="http://schemas.microsoft.com/office/drawing/2014/main" id="{5748F6EC-6240-68D8-EFC0-3E5ED2A24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7921-F40F-506F-8116-5A9BD41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987548"/>
          </a:xfrm>
        </p:spPr>
        <p:txBody>
          <a:bodyPr anchor="b">
            <a:norm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Задачи: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7A59C0-BD53-CBC8-B35D-B5D65E87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45" y="2254128"/>
            <a:ext cx="4864984" cy="322330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Изучить существующие решения в области управления учебным процессом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Реализовать систему с использованием современных технологий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Создать удобный интерфейс для пользователей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Обеспечить взаимообмен между студентом и преподавателем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Создать удобный интерфейс для администрации учебной платформы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Обеспечить безопасность данных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98147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7921-F40F-506F-8116-5A9BD41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Актуальность: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7A59C0-BD53-CBC8-B35D-B5D65E87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В современном образовании автоматизация управления учебным процессом становится ключевым аспектом для повышения эффективности обучения и организации учебного процесса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84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8AC24-0E6A-E8E1-80DE-BB68A57C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008397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Исследование предметной области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EF6FF-5805-03AC-5D30-F7C60B4B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591" y="4460108"/>
            <a:ext cx="4224122" cy="907419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Проведен обзор существующих решений в области управления учебным процессом, включая Google Classroom,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Kundelik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 и другие подобные системы</a:t>
            </a: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 descr="Изображение выглядит как символ, График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2B69618-88BB-9CE6-F44E-C46801F5A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282"/>
          <a:stretch/>
        </p:blipFill>
        <p:spPr>
          <a:xfrm>
            <a:off x="6673593" y="3575305"/>
            <a:ext cx="3785346" cy="32826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04FA-02CA-8994-42ED-FD4DF4F4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ru-RU" sz="5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D9A218-BE72-1DE8-8C9C-EEA718A6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методология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для организации кода. Также используются современные технологии: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JS, TypeScript, SCSS, Java Spring, PostgreSQL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2477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24063-FAE3-AB70-4C24-559EB150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" y="338328"/>
            <a:ext cx="6175248" cy="71323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Экономическая часть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75B3834F-122E-F275-EA73-DBF8F92DE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030512"/>
                  </p:ext>
                </p:extLst>
              </p:nvPr>
            </p:nvGraphicFramePr>
            <p:xfrm>
              <a:off x="1161288" y="1691828"/>
              <a:ext cx="9948672" cy="4923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80658">
                      <a:extLst>
                        <a:ext uri="{9D8B030D-6E8A-4147-A177-3AD203B41FA5}">
                          <a16:colId xmlns:a16="http://schemas.microsoft.com/office/drawing/2014/main" val="2242343804"/>
                        </a:ext>
                      </a:extLst>
                    </a:gridCol>
                    <a:gridCol w="7470029">
                      <a:extLst>
                        <a:ext uri="{9D8B030D-6E8A-4147-A177-3AD203B41FA5}">
                          <a16:colId xmlns:a16="http://schemas.microsoft.com/office/drawing/2014/main" val="3723406265"/>
                        </a:ext>
                      </a:extLst>
                    </a:gridCol>
                    <a:gridCol w="1897985">
                      <a:extLst>
                        <a:ext uri="{9D8B030D-6E8A-4147-A177-3AD203B41FA5}">
                          <a16:colId xmlns:a16="http://schemas.microsoft.com/office/drawing/2014/main" val="3269156446"/>
                        </a:ext>
                      </a:extLst>
                    </a:gridCol>
                  </a:tblGrid>
                  <a:tr h="708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№ п/п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Статьи затрат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Сумма (тенге)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01808"/>
                      </a:ext>
                    </a:extLst>
                  </a:tr>
                  <a:tr h="236321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Стоимость технических средств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8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565000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470296"/>
                      </a:ext>
                    </a:extLst>
                  </a:tr>
                  <a:tr h="236321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Расходы на энергопотребление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1386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375357"/>
                      </a:ext>
                    </a:extLst>
                  </a:tr>
                  <a:tr h="236321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3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Основная заработная плата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157896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281064"/>
                      </a:ext>
                    </a:extLst>
                  </a:tr>
                  <a:tr h="236321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4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Дополнительная заработная плата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15789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688222"/>
                      </a:ext>
                    </a:extLst>
                  </a:tr>
                  <a:tr h="236321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5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Отчисления на социальные нужды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8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14850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812968"/>
                      </a:ext>
                    </a:extLst>
                  </a:tr>
                  <a:tr h="236321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6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Амортизационные отчисления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32674.69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2746648"/>
                      </a:ext>
                    </a:extLst>
                  </a:tr>
                  <a:tr h="241408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7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Прочие затраты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6412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573860"/>
                      </a:ext>
                    </a:extLst>
                  </a:tr>
                  <a:tr h="210312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8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Расходы на подготовку и осваивание производства (0,5% от ∑ 1–7)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3968</a:t>
                          </a:r>
                          <a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</a:rPr>
                            <a:t>.</a:t>
                          </a:r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68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52104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9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Общехозяйственные расходы (3% от ∑1–7)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2381.21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7388277"/>
                      </a:ext>
                    </a:extLst>
                  </a:tr>
                  <a:tr h="237744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10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Производственная себестоимость (∑ с п.1 по п.9)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800087.58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943656"/>
                      </a:ext>
                    </a:extLst>
                  </a:tr>
                  <a:tr h="246888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11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Прибыль предприятия (20% от п.10)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160017.51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19574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12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Цена продукции (п.10 + п.11)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960105.09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551774"/>
                      </a:ext>
                    </a:extLst>
                  </a:tr>
                  <a:tr h="237744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13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НДС – 12% (12% от п.12)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115212.61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7548798"/>
                      </a:ext>
                    </a:extLst>
                  </a:tr>
                  <a:tr h="347096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14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Отпускная цена (п.12+ п.13)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1075317.70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106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75B3834F-122E-F275-EA73-DBF8F92DE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030512"/>
                  </p:ext>
                </p:extLst>
              </p:nvPr>
            </p:nvGraphicFramePr>
            <p:xfrm>
              <a:off x="1161288" y="1691828"/>
              <a:ext cx="9948672" cy="46496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80658">
                      <a:extLst>
                        <a:ext uri="{9D8B030D-6E8A-4147-A177-3AD203B41FA5}">
                          <a16:colId xmlns:a16="http://schemas.microsoft.com/office/drawing/2014/main" val="2242343804"/>
                        </a:ext>
                      </a:extLst>
                    </a:gridCol>
                    <a:gridCol w="7470029">
                      <a:extLst>
                        <a:ext uri="{9D8B030D-6E8A-4147-A177-3AD203B41FA5}">
                          <a16:colId xmlns:a16="http://schemas.microsoft.com/office/drawing/2014/main" val="3723406265"/>
                        </a:ext>
                      </a:extLst>
                    </a:gridCol>
                    <a:gridCol w="1897985">
                      <a:extLst>
                        <a:ext uri="{9D8B030D-6E8A-4147-A177-3AD203B41FA5}">
                          <a16:colId xmlns:a16="http://schemas.microsoft.com/office/drawing/2014/main" val="3269156446"/>
                        </a:ext>
                      </a:extLst>
                    </a:gridCol>
                  </a:tblGrid>
                  <a:tr h="708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№ п/п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Статьи затрат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Сумма (тенге)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018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Стоимость технических средств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3718" t="-254348" r="-641" b="-134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4702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Расходы на энергопотребление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1386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375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3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Основная заработная плата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157896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2810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4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Дополнительная заработная плата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15789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6882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5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Отчисления на социальные нужды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3718" t="-662222" r="-641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81296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6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Амортизационные отчисления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32674.69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27466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7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Прочие затраты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6412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5738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8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Расходы на подготовку и осваивание производства (0,5% от ∑ 1–7)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3968</a:t>
                          </a:r>
                          <a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</a:rPr>
                            <a:t>.</a:t>
                          </a:r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68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52104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9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Общехозяйственные расходы (3% от ∑1–7)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2381.21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73882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10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>
                              <a:solidFill>
                                <a:schemeClr val="bg1"/>
                              </a:solidFill>
                              <a:effectLst/>
                            </a:rPr>
                            <a:t>Производственная себестоимость (∑ с п.1 по п.9)</a:t>
                          </a:r>
                          <a:endParaRPr lang="ru-RU" sz="1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800087.58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9436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11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Прибыль предприятия (20% от п.10)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160017.51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19574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12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Цена продукции (п.10 + п.11)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960105.09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5517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13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НДС – 12% (12% от п.12)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115212.61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7548798"/>
                      </a:ext>
                    </a:extLst>
                  </a:tr>
                  <a:tr h="347096"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+mj-lt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14</a:t>
                          </a:r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Отпускная цена (п.12+ п.13)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effectLst/>
                            </a:rPr>
                            <a:t>1075317.70</a:t>
                          </a:r>
                          <a:endParaRPr lang="ru-RU" sz="1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106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706ED2-D6F3-1DDA-BD0A-4144F88CFDDD}"/>
              </a:ext>
            </a:extLst>
          </p:cNvPr>
          <p:cNvSpPr/>
          <p:nvPr/>
        </p:nvSpPr>
        <p:spPr>
          <a:xfrm>
            <a:off x="5138928" y="1363530"/>
            <a:ext cx="66376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к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алькуляция себестоимости и отпускной цены</a:t>
            </a:r>
            <a:endParaRPr lang="ru-RU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6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24063-FAE3-AB70-4C24-559EB150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" y="338328"/>
            <a:ext cx="6175248" cy="71323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Экономическая часть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706ED2-D6F3-1DDA-BD0A-4144F88CFDDD}"/>
              </a:ext>
            </a:extLst>
          </p:cNvPr>
          <p:cNvSpPr/>
          <p:nvPr/>
        </p:nvSpPr>
        <p:spPr>
          <a:xfrm>
            <a:off x="6016752" y="1322496"/>
            <a:ext cx="66376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показатели рентабельности</a:t>
            </a:r>
            <a:endParaRPr lang="ru-RU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577FD4E-FAF1-8028-2DD9-1E740FFEF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7185"/>
              </p:ext>
            </p:extLst>
          </p:nvPr>
        </p:nvGraphicFramePr>
        <p:xfrm>
          <a:off x="805814" y="1691828"/>
          <a:ext cx="10276713" cy="463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9313">
                  <a:extLst>
                    <a:ext uri="{9D8B030D-6E8A-4147-A177-3AD203B41FA5}">
                      <a16:colId xmlns:a16="http://schemas.microsoft.com/office/drawing/2014/main" val="1143575614"/>
                    </a:ext>
                  </a:extLst>
                </a:gridCol>
                <a:gridCol w="2032662">
                  <a:extLst>
                    <a:ext uri="{9D8B030D-6E8A-4147-A177-3AD203B41FA5}">
                      <a16:colId xmlns:a16="http://schemas.microsoft.com/office/drawing/2014/main" val="770570571"/>
                    </a:ext>
                  </a:extLst>
                </a:gridCol>
                <a:gridCol w="3504738">
                  <a:extLst>
                    <a:ext uri="{9D8B030D-6E8A-4147-A177-3AD203B41FA5}">
                      <a16:colId xmlns:a16="http://schemas.microsoft.com/office/drawing/2014/main" val="2710801005"/>
                    </a:ext>
                  </a:extLst>
                </a:gridCol>
              </a:tblGrid>
              <a:tr h="438606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Название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Измерение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Количество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64412"/>
                  </a:ext>
                </a:extLst>
              </a:tr>
              <a:tr h="438606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Срок разработки проекта по плану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дни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18855"/>
                  </a:ext>
                </a:extLst>
              </a:tr>
              <a:tr h="612220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Численность персонала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чел.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09387"/>
                  </a:ext>
                </a:extLst>
              </a:tr>
              <a:tr h="612220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Себестоимость продукции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тенге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800087.58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15007"/>
                  </a:ext>
                </a:extLst>
              </a:tr>
              <a:tr h="63354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Прибыль предприятия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тенге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160017.51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890639"/>
                  </a:ext>
                </a:extLst>
              </a:tr>
              <a:tr h="63354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Отпускная цена продукции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тенге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1075317.70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76646"/>
                  </a:ext>
                </a:extLst>
              </a:tr>
              <a:tr h="63354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Среднемесячная заработная плата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тенге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168294.36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85348"/>
                  </a:ext>
                </a:extLst>
              </a:tr>
              <a:tr h="63354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Срок окупаемости затрат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год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1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02356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1CBB-A626-6775-F3D8-F18A7BF3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ru-RU" sz="5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Результат</a:t>
            </a:r>
            <a:endParaRPr lang="ru-RU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219D2C-7F50-4E05-79EC-0E9018FD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Разработан и реализован полноценный функционал системы "Exitus", включающий роли студента, преподавателя и администратора с уникальными возможностями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логотип, символ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F2CB484-04AF-F967-56B6-E29BC3079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84" y="1509721"/>
            <a:ext cx="3680216" cy="3680216"/>
          </a:xfrm>
          <a:prstGeom prst="rect">
            <a:avLst/>
          </a:prstGeom>
          <a:ln w="28575">
            <a:noFill/>
          </a:ln>
        </p:spPr>
      </p:pic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466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403</Words>
  <Application>Microsoft Office PowerPoint</Application>
  <PresentationFormat>Широкоэкранный</PresentationFormat>
  <Paragraphs>101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Inter</vt:lpstr>
      <vt:lpstr>Roboto</vt:lpstr>
      <vt:lpstr>Times New Roman</vt:lpstr>
      <vt:lpstr>Тема Office</vt:lpstr>
      <vt:lpstr>АИС “Exitus”</vt:lpstr>
      <vt:lpstr>Цель: </vt:lpstr>
      <vt:lpstr>Задачи: </vt:lpstr>
      <vt:lpstr>Актуальность: </vt:lpstr>
      <vt:lpstr>Исследование предметной области</vt:lpstr>
      <vt:lpstr>Технологии</vt:lpstr>
      <vt:lpstr>Экономическая часть</vt:lpstr>
      <vt:lpstr>Экономическая часть</vt:lpstr>
      <vt:lpstr>Результат</vt:lpstr>
      <vt:lpstr>Анализ результатов:</vt:lpstr>
      <vt:lpstr>Практическая значимость</vt:lpstr>
      <vt:lpstr>Планы на будущее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АИС “Exitus”</dc:title>
  <dc:creator>Maxim Korablev</dc:creator>
  <cp:lastModifiedBy>Admin</cp:lastModifiedBy>
  <cp:revision>34</cp:revision>
  <dcterms:created xsi:type="dcterms:W3CDTF">2024-06-04T19:30:55Z</dcterms:created>
  <dcterms:modified xsi:type="dcterms:W3CDTF">2024-06-12T03:51:14Z</dcterms:modified>
</cp:coreProperties>
</file>