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495becfd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495becfd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495becfd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495becfd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495becfd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495becfd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495becfd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495becfd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495becfd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495becfd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495becfd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495becfd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495becfd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495becfd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518f3650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518f365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518f3650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518f365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518f3650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518f365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495becf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495becf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495becfd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495becfd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495becf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495becf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495becf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495becf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495becfd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495becfd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495becfd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495becfd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495becfd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495becf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495becfd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495becfd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495becfd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495becfd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localhost:8888/notebooks/MDS_Test_1.ipynb#Question-2-:-Assuming-that-the-campaign-will-not-be-profitable-after-one-year:-Will-the-campaign-ever-be-profitabl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194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sz="3050">
                <a:solidFill>
                  <a:srgbClr val="202124"/>
                </a:solidFill>
                <a:highlight>
                  <a:srgbClr val="FFFFFF"/>
                </a:highlight>
                <a:latin typeface="Roboto"/>
                <a:ea typeface="Roboto"/>
                <a:cs typeface="Roboto"/>
                <a:sym typeface="Roboto"/>
              </a:rPr>
              <a:t>Data Scientist Assignment </a:t>
            </a:r>
            <a:endParaRPr sz="6600"/>
          </a:p>
        </p:txBody>
      </p:sp>
      <p:sp>
        <p:nvSpPr>
          <p:cNvPr id="55" name="Google Shape;55;p13"/>
          <p:cNvSpPr txBox="1"/>
          <p:nvPr>
            <p:ph idx="1" type="subTitle"/>
          </p:nvPr>
        </p:nvSpPr>
        <p:spPr>
          <a:xfrm>
            <a:off x="825900" y="2571750"/>
            <a:ext cx="74922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1900"/>
              <a:t>Candidate: Alket Cecaj Ph.D</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Cohort Analysis - Users Count </a:t>
            </a:r>
            <a:endParaRPr/>
          </a:p>
        </p:txBody>
      </p:sp>
      <p:sp>
        <p:nvSpPr>
          <p:cNvPr id="118" name="Google Shape;118;p22"/>
          <p:cNvSpPr txBox="1"/>
          <p:nvPr>
            <p:ph idx="1" type="body"/>
          </p:nvPr>
        </p:nvSpPr>
        <p:spPr>
          <a:xfrm>
            <a:off x="311700" y="1152475"/>
            <a:ext cx="8646900" cy="683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it"/>
              <a:t>With another pivot table I aggregate the users in cohorts based on the number of days from install.</a:t>
            </a:r>
            <a:endParaRPr/>
          </a:p>
        </p:txBody>
      </p:sp>
      <p:pic>
        <p:nvPicPr>
          <p:cNvPr id="119" name="Google Shape;119;p22"/>
          <p:cNvPicPr preferRelativeResize="0"/>
          <p:nvPr/>
        </p:nvPicPr>
        <p:blipFill>
          <a:blip r:embed="rId3">
            <a:alphaModFix/>
          </a:blip>
          <a:stretch>
            <a:fillRect/>
          </a:stretch>
        </p:blipFill>
        <p:spPr>
          <a:xfrm>
            <a:off x="801438" y="1835775"/>
            <a:ext cx="7381875" cy="253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3919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220"/>
              <a:t>Cohort Analysis - Retention Rates </a:t>
            </a:r>
            <a:endParaRPr sz="2220"/>
          </a:p>
        </p:txBody>
      </p:sp>
      <p:sp>
        <p:nvSpPr>
          <p:cNvPr id="125" name="Google Shape;125;p23"/>
          <p:cNvSpPr txBox="1"/>
          <p:nvPr>
            <p:ph idx="1" type="body"/>
          </p:nvPr>
        </p:nvSpPr>
        <p:spPr>
          <a:xfrm>
            <a:off x="378075" y="10595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The retention rate during the 60 days period</a:t>
            </a:r>
            <a:endParaRPr/>
          </a:p>
        </p:txBody>
      </p:sp>
      <p:pic>
        <p:nvPicPr>
          <p:cNvPr id="126" name="Google Shape;126;p23"/>
          <p:cNvPicPr preferRelativeResize="0"/>
          <p:nvPr/>
        </p:nvPicPr>
        <p:blipFill>
          <a:blip r:embed="rId3">
            <a:alphaModFix/>
          </a:blip>
          <a:stretch>
            <a:fillRect/>
          </a:stretch>
        </p:blipFill>
        <p:spPr>
          <a:xfrm>
            <a:off x="935400" y="1983725"/>
            <a:ext cx="6981825" cy="257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849750" y="312300"/>
            <a:ext cx="7982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220"/>
              <a:t>Cohort Analysis - Retention Rates Viz.</a:t>
            </a:r>
            <a:endParaRPr sz="2220"/>
          </a:p>
        </p:txBody>
      </p:sp>
      <p:sp>
        <p:nvSpPr>
          <p:cNvPr id="132" name="Google Shape;132;p24"/>
          <p:cNvSpPr txBox="1"/>
          <p:nvPr>
            <p:ph idx="1" type="body"/>
          </p:nvPr>
        </p:nvSpPr>
        <p:spPr>
          <a:xfrm>
            <a:off x="849600" y="909150"/>
            <a:ext cx="7982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Visualization of a small portion of the retention rate pivot table.</a:t>
            </a:r>
            <a:endParaRPr/>
          </a:p>
        </p:txBody>
      </p:sp>
      <p:pic>
        <p:nvPicPr>
          <p:cNvPr id="133" name="Google Shape;133;p24"/>
          <p:cNvPicPr preferRelativeResize="0"/>
          <p:nvPr/>
        </p:nvPicPr>
        <p:blipFill>
          <a:blip r:embed="rId3">
            <a:alphaModFix/>
          </a:blip>
          <a:stretch>
            <a:fillRect/>
          </a:stretch>
        </p:blipFill>
        <p:spPr>
          <a:xfrm>
            <a:off x="1194800" y="1506000"/>
            <a:ext cx="5976401" cy="3444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531225" y="272500"/>
            <a:ext cx="8301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Cohort Analysis - Some Numbers </a:t>
            </a:r>
            <a:endParaRPr/>
          </a:p>
        </p:txBody>
      </p:sp>
      <p:sp>
        <p:nvSpPr>
          <p:cNvPr id="139" name="Google Shape;139;p25"/>
          <p:cNvSpPr txBox="1"/>
          <p:nvPr>
            <p:ph idx="1" type="body"/>
          </p:nvPr>
        </p:nvSpPr>
        <p:spPr>
          <a:xfrm>
            <a:off x="531225" y="931238"/>
            <a:ext cx="8301000" cy="49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sz="2000"/>
              <a:t>Some interesting statistics..</a:t>
            </a:r>
            <a:endParaRPr sz="2000"/>
          </a:p>
        </p:txBody>
      </p:sp>
      <p:sp>
        <p:nvSpPr>
          <p:cNvPr id="140" name="Google Shape;140;p25"/>
          <p:cNvSpPr txBox="1"/>
          <p:nvPr/>
        </p:nvSpPr>
        <p:spPr>
          <a:xfrm>
            <a:off x="717025" y="1633250"/>
            <a:ext cx="7431900" cy="3155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it" sz="1600"/>
              <a:t>Number of users generating revenue by watching ads       =   41011</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it" sz="1600"/>
              <a:t>Number of users making at least one in-app-purchase       =    5240</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it" sz="1600"/>
              <a:t>Total revenue from ads  in $                                                =        62.9</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it" sz="1600"/>
              <a:t>Total revenue from in app purchase (normalized)               =      193.9</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it" sz="1600"/>
              <a:t>Average ad revenue per user watching ads in $                 =          0.002</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it" sz="1600"/>
              <a:t>Average in-app-revenue per buying user (normalized)        =          0.037</a:t>
            </a:r>
            <a:endParaRPr sz="1600"/>
          </a:p>
          <a:p>
            <a:pPr indent="0" lvl="0" marL="457200" rtl="0" algn="l">
              <a:spcBef>
                <a:spcPts val="0"/>
              </a:spcBef>
              <a:spcAft>
                <a:spcPts val="0"/>
              </a:spcAft>
              <a:buNone/>
            </a:pPr>
            <a:r>
              <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237675" y="15570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1100"/>
              </a:spcBef>
              <a:spcAft>
                <a:spcPts val="700"/>
              </a:spcAft>
              <a:buNone/>
            </a:pPr>
            <a:r>
              <a:rPr lang="it" sz="2527">
                <a:highlight>
                  <a:srgbClr val="FFFFFF"/>
                </a:highlight>
              </a:rPr>
              <a:t>The Model: a linear regression model - 1</a:t>
            </a:r>
            <a:endParaRPr sz="3577"/>
          </a:p>
        </p:txBody>
      </p:sp>
      <p:sp>
        <p:nvSpPr>
          <p:cNvPr id="146" name="Google Shape;146;p26"/>
          <p:cNvSpPr txBox="1"/>
          <p:nvPr>
            <p:ph idx="1" type="body"/>
          </p:nvPr>
        </p:nvSpPr>
        <p:spPr>
          <a:xfrm>
            <a:off x="311700" y="728400"/>
            <a:ext cx="8520600" cy="40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500"/>
              <a:t>For making the predictions I have been using a Linear Regression Model. </a:t>
            </a:r>
            <a:endParaRPr sz="1500"/>
          </a:p>
          <a:p>
            <a:pPr indent="0" lvl="0" marL="0" rtl="0" algn="l">
              <a:spcBef>
                <a:spcPts val="1200"/>
              </a:spcBef>
              <a:spcAft>
                <a:spcPts val="0"/>
              </a:spcAft>
              <a:buNone/>
            </a:pPr>
            <a:r>
              <a:rPr lang="it" sz="1500"/>
              <a:t>The model takes as a matrix a features </a:t>
            </a:r>
            <a:r>
              <a:rPr b="1" lang="it" sz="1500"/>
              <a:t>X,</a:t>
            </a:r>
            <a:r>
              <a:rPr lang="it" sz="1500"/>
              <a:t> the 60 days of a pivot table that I built as follows: </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7" name="Google Shape;147;p26"/>
          <p:cNvPicPr preferRelativeResize="0"/>
          <p:nvPr/>
        </p:nvPicPr>
        <p:blipFill>
          <a:blip r:embed="rId3">
            <a:alphaModFix/>
          </a:blip>
          <a:stretch>
            <a:fillRect/>
          </a:stretch>
        </p:blipFill>
        <p:spPr>
          <a:xfrm>
            <a:off x="1331613" y="1700887"/>
            <a:ext cx="6480775" cy="1086125"/>
          </a:xfrm>
          <a:prstGeom prst="rect">
            <a:avLst/>
          </a:prstGeom>
          <a:noFill/>
          <a:ln>
            <a:noFill/>
          </a:ln>
        </p:spPr>
      </p:pic>
      <p:pic>
        <p:nvPicPr>
          <p:cNvPr id="148" name="Google Shape;148;p26"/>
          <p:cNvPicPr preferRelativeResize="0"/>
          <p:nvPr/>
        </p:nvPicPr>
        <p:blipFill>
          <a:blip r:embed="rId4">
            <a:alphaModFix/>
          </a:blip>
          <a:stretch>
            <a:fillRect/>
          </a:stretch>
        </p:blipFill>
        <p:spPr>
          <a:xfrm>
            <a:off x="1133850" y="3277949"/>
            <a:ext cx="6876300" cy="1571975"/>
          </a:xfrm>
          <a:prstGeom prst="rect">
            <a:avLst/>
          </a:prstGeom>
          <a:noFill/>
          <a:ln>
            <a:noFill/>
          </a:ln>
        </p:spPr>
      </p:pic>
      <p:sp>
        <p:nvSpPr>
          <p:cNvPr id="149" name="Google Shape;149;p26"/>
          <p:cNvSpPr/>
          <p:nvPr/>
        </p:nvSpPr>
        <p:spPr>
          <a:xfrm>
            <a:off x="4366675" y="2825475"/>
            <a:ext cx="616800" cy="4140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1100"/>
              </a:spcBef>
              <a:spcAft>
                <a:spcPts val="700"/>
              </a:spcAft>
              <a:buClr>
                <a:schemeClr val="dk1"/>
              </a:buClr>
              <a:buSzPct val="43516"/>
              <a:buFont typeface="Arial"/>
              <a:buNone/>
            </a:pPr>
            <a:r>
              <a:rPr lang="it" sz="2527">
                <a:highlight>
                  <a:schemeClr val="lt1"/>
                </a:highlight>
              </a:rPr>
              <a:t>The Model: a linear regression model - 2</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Answers to the questions - 1</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190500" marR="190500" rtl="0" algn="l">
              <a:lnSpc>
                <a:spcPct val="100000"/>
              </a:lnSpc>
              <a:spcBef>
                <a:spcPts val="1000"/>
              </a:spcBef>
              <a:spcAft>
                <a:spcPts val="0"/>
              </a:spcAft>
              <a:buNone/>
            </a:pPr>
            <a:r>
              <a:rPr b="1" i="1" lang="it" sz="1650">
                <a:solidFill>
                  <a:schemeClr val="dk1"/>
                </a:solidFill>
                <a:highlight>
                  <a:srgbClr val="FFFFFF"/>
                </a:highlight>
              </a:rPr>
              <a:t>Question 1 : Considering that the marketing campaign costs equal to 400 dollars , will the campaign be profitable after one year?</a:t>
            </a:r>
            <a:endParaRPr b="1" i="1" sz="1650">
              <a:solidFill>
                <a:schemeClr val="dk1"/>
              </a:solidFill>
              <a:highlight>
                <a:srgbClr val="FFFFFF"/>
              </a:highlight>
            </a:endParaRPr>
          </a:p>
          <a:p>
            <a:pPr indent="0" lvl="0" marL="190500" marR="190500" rtl="0" algn="l">
              <a:lnSpc>
                <a:spcPct val="100000"/>
              </a:lnSpc>
              <a:spcBef>
                <a:spcPts val="1000"/>
              </a:spcBef>
              <a:spcAft>
                <a:spcPts val="0"/>
              </a:spcAft>
              <a:buClr>
                <a:schemeClr val="dk1"/>
              </a:buClr>
              <a:buSzPct val="66666"/>
              <a:buFont typeface="Arial"/>
              <a:buNone/>
            </a:pPr>
            <a:r>
              <a:t/>
            </a:r>
            <a:endParaRPr b="1" i="1" sz="1650">
              <a:solidFill>
                <a:schemeClr val="dk1"/>
              </a:solidFill>
              <a:highlight>
                <a:srgbClr val="FFFFFF"/>
              </a:highlight>
            </a:endParaRPr>
          </a:p>
          <a:p>
            <a:pPr indent="-325516" lvl="0" marL="457200" rtl="0" algn="l">
              <a:spcBef>
                <a:spcPts val="1100"/>
              </a:spcBef>
              <a:spcAft>
                <a:spcPts val="0"/>
              </a:spcAft>
              <a:buClr>
                <a:schemeClr val="dk1"/>
              </a:buClr>
              <a:buSzPct val="100000"/>
              <a:buChar char="●"/>
            </a:pPr>
            <a:r>
              <a:rPr lang="it" sz="1650">
                <a:solidFill>
                  <a:schemeClr val="dk1"/>
                </a:solidFill>
                <a:highlight>
                  <a:srgbClr val="FFFFFF"/>
                </a:highlight>
              </a:rPr>
              <a:t>The answer to this question depends a lot on the retention rate. For example, if the retention rate is near to zero then the subscribes that have been acquired during the campaign will continue to generate revenue (through ads or in app purchases).</a:t>
            </a:r>
            <a:endParaRPr sz="1650">
              <a:solidFill>
                <a:schemeClr val="dk1"/>
              </a:solidFill>
              <a:highlight>
                <a:srgbClr val="FFFFFF"/>
              </a:highlight>
            </a:endParaRPr>
          </a:p>
          <a:p>
            <a:pPr indent="0" lvl="0" marL="457200" rtl="0" algn="l">
              <a:spcBef>
                <a:spcPts val="1100"/>
              </a:spcBef>
              <a:spcAft>
                <a:spcPts val="0"/>
              </a:spcAft>
              <a:buNone/>
            </a:pPr>
            <a:r>
              <a:t/>
            </a:r>
            <a:endParaRPr sz="1650">
              <a:solidFill>
                <a:schemeClr val="dk1"/>
              </a:solidFill>
              <a:highlight>
                <a:srgbClr val="FFFFFF"/>
              </a:highlight>
            </a:endParaRPr>
          </a:p>
          <a:p>
            <a:pPr indent="0" lvl="0" marL="457200" rtl="0" algn="l">
              <a:spcBef>
                <a:spcPts val="1100"/>
              </a:spcBef>
              <a:spcAft>
                <a:spcPts val="0"/>
              </a:spcAft>
              <a:buNone/>
            </a:pPr>
            <a:r>
              <a:t/>
            </a:r>
            <a:endParaRPr sz="1650">
              <a:solidFill>
                <a:schemeClr val="dk1"/>
              </a:solidFill>
              <a:highlight>
                <a:srgbClr val="FFFFFF"/>
              </a:highlight>
            </a:endParaRPr>
          </a:p>
          <a:p>
            <a:pPr indent="-325516" lvl="0" marL="457200" rtl="0" algn="l">
              <a:spcBef>
                <a:spcPts val="1100"/>
              </a:spcBef>
              <a:spcAft>
                <a:spcPts val="0"/>
              </a:spcAft>
              <a:buClr>
                <a:schemeClr val="dk1"/>
              </a:buClr>
              <a:buSzPct val="100000"/>
              <a:buChar char="●"/>
            </a:pPr>
            <a:r>
              <a:rPr lang="it" sz="1650">
                <a:solidFill>
                  <a:schemeClr val="dk1"/>
                </a:solidFill>
                <a:highlight>
                  <a:srgbClr val="FFFFFF"/>
                </a:highlight>
              </a:rPr>
              <a:t>By computing the retention rate as a percentage change of the first column in the pivot table that counts the number of users in each slot, it is possible to give an estimate.</a:t>
            </a:r>
            <a:endParaRPr sz="1650">
              <a:solidFill>
                <a:schemeClr val="dk1"/>
              </a:solidFill>
              <a:highlight>
                <a:srgbClr val="FFFFFF"/>
              </a:highlight>
            </a:endParaRPr>
          </a:p>
          <a:p>
            <a:pPr indent="0" lvl="0" marL="0" rtl="0" algn="l">
              <a:spcBef>
                <a:spcPts val="7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Answers to the questions - 1</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chemeClr val="dk1"/>
              </a:buClr>
              <a:buSzPts val="1550"/>
              <a:buChar char="●"/>
            </a:pPr>
            <a:r>
              <a:rPr lang="it" sz="1550">
                <a:solidFill>
                  <a:schemeClr val="dk1"/>
                </a:solidFill>
                <a:highlight>
                  <a:srgbClr val="FFFFFF"/>
                </a:highlight>
              </a:rPr>
              <a:t>The number of users leaving the company will eventually converge to zero as the graphics below shows</a:t>
            </a:r>
            <a:endParaRPr sz="1550">
              <a:solidFill>
                <a:schemeClr val="dk1"/>
              </a:solidFill>
              <a:highlight>
                <a:srgbClr val="FFFFFF"/>
              </a:highlight>
            </a:endParaRPr>
          </a:p>
          <a:p>
            <a:pPr indent="-327025" lvl="0" marL="457200" rtl="0" algn="l">
              <a:spcBef>
                <a:spcPts val="0"/>
              </a:spcBef>
              <a:spcAft>
                <a:spcPts val="0"/>
              </a:spcAft>
              <a:buClr>
                <a:schemeClr val="dk1"/>
              </a:buClr>
              <a:buSzPts val="1550"/>
              <a:buChar char="●"/>
            </a:pPr>
            <a:r>
              <a:rPr lang="it" sz="1550">
                <a:solidFill>
                  <a:schemeClr val="dk1"/>
                </a:solidFill>
                <a:highlight>
                  <a:srgbClr val="FFFFFF"/>
                </a:highlight>
              </a:rPr>
              <a:t>At the end of the 60 days period there are still 4152 users which seem to be loyal customers.</a:t>
            </a:r>
            <a:endParaRPr sz="1550">
              <a:solidFill>
                <a:schemeClr val="dk1"/>
              </a:solidFill>
              <a:highlight>
                <a:srgbClr val="FFFFFF"/>
              </a:highlight>
            </a:endParaRPr>
          </a:p>
          <a:p>
            <a:pPr indent="0" lvl="0" marL="0" rtl="0" algn="l">
              <a:spcBef>
                <a:spcPts val="700"/>
              </a:spcBef>
              <a:spcAft>
                <a:spcPts val="1200"/>
              </a:spcAft>
              <a:buNone/>
            </a:pPr>
            <a:r>
              <a:t/>
            </a:r>
            <a:endParaRPr/>
          </a:p>
        </p:txBody>
      </p:sp>
      <p:pic>
        <p:nvPicPr>
          <p:cNvPr id="168" name="Google Shape;168;p29"/>
          <p:cNvPicPr preferRelativeResize="0"/>
          <p:nvPr/>
        </p:nvPicPr>
        <p:blipFill>
          <a:blip r:embed="rId3">
            <a:alphaModFix/>
          </a:blip>
          <a:stretch>
            <a:fillRect/>
          </a:stretch>
        </p:blipFill>
        <p:spPr>
          <a:xfrm>
            <a:off x="2564313" y="2443900"/>
            <a:ext cx="4015376" cy="2390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Answers to the questions- 2</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92100" marR="304800" rtl="0" algn="l">
              <a:lnSpc>
                <a:spcPct val="100000"/>
              </a:lnSpc>
              <a:spcBef>
                <a:spcPts val="1000"/>
              </a:spcBef>
              <a:spcAft>
                <a:spcPts val="0"/>
              </a:spcAft>
              <a:buNone/>
            </a:pPr>
            <a:r>
              <a:rPr b="1" i="1" lang="it" sz="1450">
                <a:solidFill>
                  <a:schemeClr val="dk1"/>
                </a:solidFill>
              </a:rPr>
              <a:t>Question 2 : Assuming that the campaign will not be profitable after one year: Will the campaign ever be profitable?</a:t>
            </a:r>
            <a:r>
              <a:rPr b="1" i="1" lang="it" sz="1450">
                <a:solidFill>
                  <a:srgbClr val="296EAA"/>
                </a:solidFill>
                <a:uFill>
                  <a:noFill/>
                </a:uFill>
                <a:hlinkClick r:id="rId3">
                  <a:extLst>
                    <a:ext uri="{A12FA001-AC4F-418D-AE19-62706E023703}">
                      <ahyp:hlinkClr val="tx"/>
                    </a:ext>
                  </a:extLst>
                </a:hlinkClick>
              </a:rPr>
              <a:t>¶</a:t>
            </a:r>
            <a:endParaRPr b="1" i="1" sz="1450">
              <a:solidFill>
                <a:srgbClr val="296EAA"/>
              </a:solidFill>
            </a:endParaRPr>
          </a:p>
          <a:p>
            <a:pPr indent="0" lvl="0" marL="292100" marR="304800" rtl="0" algn="l">
              <a:lnSpc>
                <a:spcPct val="100000"/>
              </a:lnSpc>
              <a:spcBef>
                <a:spcPts val="1000"/>
              </a:spcBef>
              <a:spcAft>
                <a:spcPts val="0"/>
              </a:spcAft>
              <a:buNone/>
            </a:pPr>
            <a:r>
              <a:t/>
            </a:r>
            <a:endParaRPr b="1" i="1" sz="1450">
              <a:solidFill>
                <a:srgbClr val="296EAA"/>
              </a:solidFill>
            </a:endParaRPr>
          </a:p>
          <a:p>
            <a:pPr indent="0" lvl="0" marL="292100" marR="304800" rtl="0" algn="l">
              <a:lnSpc>
                <a:spcPct val="100000"/>
              </a:lnSpc>
              <a:spcBef>
                <a:spcPts val="1000"/>
              </a:spcBef>
              <a:spcAft>
                <a:spcPts val="0"/>
              </a:spcAft>
              <a:buClr>
                <a:schemeClr val="dk1"/>
              </a:buClr>
              <a:buSzPts val="1100"/>
              <a:buFont typeface="Arial"/>
              <a:buNone/>
            </a:pPr>
            <a:r>
              <a:t/>
            </a:r>
            <a:endParaRPr b="1" i="1" sz="1450">
              <a:solidFill>
                <a:srgbClr val="296EAA"/>
              </a:solidFill>
            </a:endParaRPr>
          </a:p>
          <a:p>
            <a:pPr indent="-320675" lvl="0" marL="558800" marR="114300" rtl="0" algn="l">
              <a:spcBef>
                <a:spcPts val="0"/>
              </a:spcBef>
              <a:spcAft>
                <a:spcPts val="0"/>
              </a:spcAft>
              <a:buClr>
                <a:schemeClr val="dk1"/>
              </a:buClr>
              <a:buSzPts val="1450"/>
              <a:buChar char="●"/>
            </a:pPr>
            <a:r>
              <a:rPr lang="it" sz="1450">
                <a:solidFill>
                  <a:schemeClr val="dk1"/>
                </a:solidFill>
              </a:rPr>
              <a:t>If the campaign will be profitable this depends on the churn rate and the customer lifespan. If the customer lifespan goes from two to three years and the churn rate remains close to zero then the campaign will become profitable.</a:t>
            </a:r>
            <a:endParaRPr sz="1450">
              <a:solidFill>
                <a:schemeClr val="dk1"/>
              </a:solidFill>
            </a:endParaRPr>
          </a:p>
          <a:p>
            <a:pPr indent="0" lvl="0" marL="0" rtl="0" algn="l">
              <a:spcBef>
                <a:spcPts val="7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Answers to the questions- 2</a:t>
            </a:r>
            <a:endParaRPr/>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292100" marR="304800" rtl="0" algn="l">
              <a:lnSpc>
                <a:spcPct val="100000"/>
              </a:lnSpc>
              <a:spcBef>
                <a:spcPts val="1000"/>
              </a:spcBef>
              <a:spcAft>
                <a:spcPts val="0"/>
              </a:spcAft>
              <a:buNone/>
            </a:pPr>
            <a:r>
              <a:rPr b="1" i="1" lang="it" sz="1550">
                <a:solidFill>
                  <a:schemeClr val="dk1"/>
                </a:solidFill>
              </a:rPr>
              <a:t>Question 3 : Given the obtained results, what would you recommend regarding this type of investment?</a:t>
            </a:r>
            <a:endParaRPr b="1" i="1" sz="1550">
              <a:solidFill>
                <a:schemeClr val="dk1"/>
              </a:solidFill>
            </a:endParaRPr>
          </a:p>
          <a:p>
            <a:pPr indent="0" lvl="0" marL="292100" marR="304800" rtl="0" algn="l">
              <a:lnSpc>
                <a:spcPct val="100000"/>
              </a:lnSpc>
              <a:spcBef>
                <a:spcPts val="1000"/>
              </a:spcBef>
              <a:spcAft>
                <a:spcPts val="0"/>
              </a:spcAft>
              <a:buClr>
                <a:schemeClr val="dk1"/>
              </a:buClr>
              <a:buSzPct val="70967"/>
              <a:buFont typeface="Arial"/>
              <a:buNone/>
            </a:pPr>
            <a:r>
              <a:t/>
            </a:r>
            <a:endParaRPr b="1" i="1" sz="1550">
              <a:solidFill>
                <a:schemeClr val="dk1"/>
              </a:solidFill>
            </a:endParaRPr>
          </a:p>
          <a:p>
            <a:pPr indent="-319643" lvl="0" marL="558800" marR="114300" rtl="0" algn="l">
              <a:spcBef>
                <a:spcPts val="0"/>
              </a:spcBef>
              <a:spcAft>
                <a:spcPts val="0"/>
              </a:spcAft>
              <a:buClr>
                <a:schemeClr val="dk1"/>
              </a:buClr>
              <a:buSzPct val="100000"/>
              <a:buChar char="●"/>
            </a:pPr>
            <a:r>
              <a:rPr lang="it" sz="1550">
                <a:solidFill>
                  <a:schemeClr val="dk1"/>
                </a:solidFill>
              </a:rPr>
              <a:t>From what I learned from the data I would </a:t>
            </a:r>
            <a:r>
              <a:rPr lang="it" sz="1550">
                <a:solidFill>
                  <a:schemeClr val="dk1"/>
                </a:solidFill>
              </a:rPr>
              <a:t>recommend</a:t>
            </a:r>
            <a:r>
              <a:rPr lang="it" sz="1550">
                <a:solidFill>
                  <a:schemeClr val="dk1"/>
                </a:solidFill>
              </a:rPr>
              <a:t> that this type of </a:t>
            </a:r>
            <a:r>
              <a:rPr lang="it" sz="1550">
                <a:solidFill>
                  <a:schemeClr val="dk1"/>
                </a:solidFill>
              </a:rPr>
              <a:t>investment</a:t>
            </a:r>
            <a:r>
              <a:rPr lang="it" sz="1550">
                <a:solidFill>
                  <a:schemeClr val="dk1"/>
                </a:solidFill>
              </a:rPr>
              <a:t> is profitable.</a:t>
            </a:r>
            <a:endParaRPr sz="1550">
              <a:solidFill>
                <a:schemeClr val="dk1"/>
              </a:solidFill>
            </a:endParaRPr>
          </a:p>
          <a:p>
            <a:pPr indent="0" lvl="0" marL="457200" marR="114300" rtl="0" algn="l">
              <a:spcBef>
                <a:spcPts val="700"/>
              </a:spcBef>
              <a:spcAft>
                <a:spcPts val="0"/>
              </a:spcAft>
              <a:buNone/>
            </a:pPr>
            <a:r>
              <a:t/>
            </a:r>
            <a:endParaRPr sz="1550">
              <a:solidFill>
                <a:schemeClr val="dk1"/>
              </a:solidFill>
            </a:endParaRPr>
          </a:p>
          <a:p>
            <a:pPr indent="-319643" lvl="0" marL="558800" marR="114300" rtl="0" algn="l">
              <a:spcBef>
                <a:spcPts val="1100"/>
              </a:spcBef>
              <a:spcAft>
                <a:spcPts val="0"/>
              </a:spcAft>
              <a:buClr>
                <a:schemeClr val="dk1"/>
              </a:buClr>
              <a:buSzPct val="100000"/>
              <a:buChar char="●"/>
            </a:pPr>
            <a:r>
              <a:rPr lang="it" sz="1550">
                <a:solidFill>
                  <a:schemeClr val="dk1"/>
                </a:solidFill>
              </a:rPr>
              <a:t>Which confidence can you provide on your recommendation? The confidence is provided by the p-value in the regression model that I presented and it is close to 99%</a:t>
            </a:r>
            <a:endParaRPr sz="1550">
              <a:solidFill>
                <a:schemeClr val="dk1"/>
              </a:solidFill>
            </a:endParaRPr>
          </a:p>
          <a:p>
            <a:pPr indent="0" lvl="0" marL="457200" marR="114300" rtl="0" algn="l">
              <a:spcBef>
                <a:spcPts val="1100"/>
              </a:spcBef>
              <a:spcAft>
                <a:spcPts val="0"/>
              </a:spcAft>
              <a:buNone/>
            </a:pPr>
            <a:r>
              <a:t/>
            </a:r>
            <a:endParaRPr sz="1550">
              <a:solidFill>
                <a:schemeClr val="dk1"/>
              </a:solidFill>
            </a:endParaRPr>
          </a:p>
          <a:p>
            <a:pPr indent="-319643" lvl="0" marL="558800" marR="114300" rtl="0" algn="l">
              <a:spcBef>
                <a:spcPts val="1100"/>
              </a:spcBef>
              <a:spcAft>
                <a:spcPts val="0"/>
              </a:spcAft>
              <a:buClr>
                <a:schemeClr val="dk1"/>
              </a:buClr>
              <a:buSzPct val="100000"/>
              <a:buChar char="●"/>
            </a:pPr>
            <a:r>
              <a:rPr lang="it" sz="1550">
                <a:solidFill>
                  <a:schemeClr val="dk1"/>
                </a:solidFill>
              </a:rPr>
              <a:t>Which is the maximum amount that would you recommend to pay for every new game user? I was not able to compute this number!</a:t>
            </a:r>
            <a:endParaRPr sz="1550">
              <a:solidFill>
                <a:schemeClr val="dk1"/>
              </a:solidFill>
            </a:endParaRPr>
          </a:p>
          <a:p>
            <a:pPr indent="0" lvl="0" marL="0" rtl="0" algn="l">
              <a:spcBef>
                <a:spcPts val="7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70975" y="290850"/>
            <a:ext cx="8520600" cy="572700"/>
          </a:xfrm>
          <a:prstGeom prst="rect">
            <a:avLst/>
          </a:prstGeom>
        </p:spPr>
        <p:txBody>
          <a:bodyPr anchorCtr="0" anchor="t" bIns="91425" lIns="91425" spcFirstLastPara="1" rIns="91425" wrap="square" tIns="91425">
            <a:noAutofit/>
          </a:bodyPr>
          <a:lstStyle/>
          <a:p>
            <a:pPr indent="0" lvl="0" marL="190500" marR="190500" rtl="0" algn="l">
              <a:spcBef>
                <a:spcPts val="1000"/>
              </a:spcBef>
              <a:spcAft>
                <a:spcPts val="0"/>
              </a:spcAft>
              <a:buClr>
                <a:schemeClr val="dk1"/>
              </a:buClr>
              <a:buSzPts val="1100"/>
              <a:buFont typeface="Arial"/>
              <a:buNone/>
            </a:pPr>
            <a:r>
              <a:rPr b="1" lang="it" sz="2750">
                <a:highlight>
                  <a:srgbClr val="FFFFFF"/>
                </a:highlight>
              </a:rPr>
              <a:t>Outline</a:t>
            </a:r>
            <a:endParaRPr sz="4200"/>
          </a:p>
        </p:txBody>
      </p:sp>
      <p:sp>
        <p:nvSpPr>
          <p:cNvPr id="61" name="Google Shape;61;p14"/>
          <p:cNvSpPr txBox="1"/>
          <p:nvPr>
            <p:ph idx="1" type="body"/>
          </p:nvPr>
        </p:nvSpPr>
        <p:spPr>
          <a:xfrm>
            <a:off x="311700" y="863550"/>
            <a:ext cx="8520600" cy="3928200"/>
          </a:xfrm>
          <a:prstGeom prst="rect">
            <a:avLst/>
          </a:prstGeom>
        </p:spPr>
        <p:txBody>
          <a:bodyPr anchorCtr="0" anchor="t" bIns="91425" lIns="91425" spcFirstLastPara="1" rIns="91425" wrap="square" tIns="91425">
            <a:normAutofit fontScale="25000" lnSpcReduction="20000"/>
          </a:bodyPr>
          <a:lstStyle/>
          <a:p>
            <a:pPr indent="0" lvl="0" marL="0" marR="190500" rtl="0" algn="l">
              <a:lnSpc>
                <a:spcPct val="100000"/>
              </a:lnSpc>
              <a:spcBef>
                <a:spcPts val="2000"/>
              </a:spcBef>
              <a:spcAft>
                <a:spcPts val="0"/>
              </a:spcAft>
              <a:buClr>
                <a:schemeClr val="dk1"/>
              </a:buClr>
              <a:buSzPct val="43137"/>
              <a:buFont typeface="Arial"/>
              <a:buNone/>
            </a:pPr>
            <a:r>
              <a:t/>
            </a:r>
            <a:endParaRPr b="1" i="1" sz="2550">
              <a:solidFill>
                <a:schemeClr val="dk1"/>
              </a:solidFill>
              <a:highlight>
                <a:srgbClr val="FFFFFF"/>
              </a:highlight>
            </a:endParaRPr>
          </a:p>
          <a:p>
            <a:pPr indent="-332069" lvl="0" marL="457200" rtl="0" algn="l">
              <a:spcBef>
                <a:spcPts val="1100"/>
              </a:spcBef>
              <a:spcAft>
                <a:spcPts val="0"/>
              </a:spcAft>
              <a:buClr>
                <a:schemeClr val="dk1"/>
              </a:buClr>
              <a:buSzPct val="100000"/>
              <a:buChar char="●"/>
            </a:pPr>
            <a:r>
              <a:rPr lang="it" sz="6517">
                <a:solidFill>
                  <a:schemeClr val="dk1"/>
                </a:solidFill>
                <a:highlight>
                  <a:srgbClr val="FFFFFF"/>
                </a:highlight>
              </a:rPr>
              <a:t>A first </a:t>
            </a:r>
            <a:r>
              <a:rPr lang="it" sz="6517">
                <a:solidFill>
                  <a:schemeClr val="dk1"/>
                </a:solidFill>
                <a:highlight>
                  <a:srgbClr val="FFFFFF"/>
                </a:highlight>
              </a:rPr>
              <a:t>Exploratory</a:t>
            </a:r>
            <a:r>
              <a:rPr lang="it" sz="6517">
                <a:solidFill>
                  <a:schemeClr val="dk1"/>
                </a:solidFill>
                <a:highlight>
                  <a:srgbClr val="FFFFFF"/>
                </a:highlight>
              </a:rPr>
              <a:t> Data Analysis </a:t>
            </a:r>
            <a:r>
              <a:rPr lang="it" sz="5850">
                <a:solidFill>
                  <a:schemeClr val="dk1"/>
                </a:solidFill>
                <a:highlight>
                  <a:srgbClr val="FFFFFF"/>
                </a:highlight>
              </a:rPr>
              <a:t> </a:t>
            </a:r>
            <a:r>
              <a:rPr lang="it" sz="6400">
                <a:solidFill>
                  <a:schemeClr val="dk1"/>
                </a:solidFill>
                <a:highlight>
                  <a:srgbClr val="FFFFFF"/>
                </a:highlight>
              </a:rPr>
              <a:t>that helps with better understanding the data, maybe ask some interesting questions and go from data to answers.</a:t>
            </a:r>
            <a:endParaRPr sz="6400">
              <a:solidFill>
                <a:schemeClr val="dk1"/>
              </a:solidFill>
              <a:highlight>
                <a:srgbClr val="FFFFFF"/>
              </a:highlight>
            </a:endParaRPr>
          </a:p>
          <a:p>
            <a:pPr indent="0" lvl="0" marL="457200" rtl="0" algn="l">
              <a:spcBef>
                <a:spcPts val="1100"/>
              </a:spcBef>
              <a:spcAft>
                <a:spcPts val="0"/>
              </a:spcAft>
              <a:buNone/>
            </a:pPr>
            <a:r>
              <a:t/>
            </a:r>
            <a:endParaRPr sz="6517">
              <a:solidFill>
                <a:schemeClr val="dk1"/>
              </a:solidFill>
              <a:highlight>
                <a:srgbClr val="FFFFFF"/>
              </a:highlight>
            </a:endParaRPr>
          </a:p>
          <a:p>
            <a:pPr indent="-332069" lvl="0" marL="457200" rtl="0" algn="l">
              <a:spcBef>
                <a:spcPts val="1100"/>
              </a:spcBef>
              <a:spcAft>
                <a:spcPts val="0"/>
              </a:spcAft>
              <a:buClr>
                <a:schemeClr val="dk1"/>
              </a:buClr>
              <a:buSzPct val="100000"/>
              <a:buChar char="●"/>
            </a:pPr>
            <a:r>
              <a:rPr lang="it" sz="6517">
                <a:solidFill>
                  <a:schemeClr val="dk1"/>
                </a:solidFill>
                <a:highlight>
                  <a:srgbClr val="FFFFFF"/>
                </a:highlight>
              </a:rPr>
              <a:t>The Cohort Analysis that aims to group the users by presence and show how their behavior evolves in time. This part is strumental to the next point.</a:t>
            </a:r>
            <a:endParaRPr sz="6517">
              <a:solidFill>
                <a:schemeClr val="dk1"/>
              </a:solidFill>
              <a:highlight>
                <a:srgbClr val="FFFFFF"/>
              </a:highlight>
            </a:endParaRPr>
          </a:p>
          <a:p>
            <a:pPr indent="0" lvl="0" marL="457200" rtl="0" algn="l">
              <a:spcBef>
                <a:spcPts val="1100"/>
              </a:spcBef>
              <a:spcAft>
                <a:spcPts val="0"/>
              </a:spcAft>
              <a:buNone/>
            </a:pPr>
            <a:r>
              <a:t/>
            </a:r>
            <a:endParaRPr sz="6517">
              <a:solidFill>
                <a:schemeClr val="dk1"/>
              </a:solidFill>
              <a:highlight>
                <a:srgbClr val="FFFFFF"/>
              </a:highlight>
            </a:endParaRPr>
          </a:p>
          <a:p>
            <a:pPr indent="-332069" lvl="0" marL="457200" rtl="0" algn="l">
              <a:spcBef>
                <a:spcPts val="1100"/>
              </a:spcBef>
              <a:spcAft>
                <a:spcPts val="0"/>
              </a:spcAft>
              <a:buClr>
                <a:schemeClr val="dk1"/>
              </a:buClr>
              <a:buSzPct val="100000"/>
              <a:buChar char="●"/>
            </a:pPr>
            <a:r>
              <a:rPr lang="it" sz="6517">
                <a:solidFill>
                  <a:schemeClr val="dk1"/>
                </a:solidFill>
                <a:highlight>
                  <a:srgbClr val="FFFFFF"/>
                </a:highlight>
              </a:rPr>
              <a:t>The Model: a linear regression model that takes the data prepared previously and computes a first prediction.</a:t>
            </a:r>
            <a:endParaRPr sz="6517">
              <a:solidFill>
                <a:schemeClr val="dk1"/>
              </a:solidFill>
              <a:highlight>
                <a:srgbClr val="FFFFFF"/>
              </a:highlight>
            </a:endParaRPr>
          </a:p>
          <a:p>
            <a:pPr indent="0" lvl="0" marL="457200" rtl="0" algn="l">
              <a:spcBef>
                <a:spcPts val="1100"/>
              </a:spcBef>
              <a:spcAft>
                <a:spcPts val="0"/>
              </a:spcAft>
              <a:buNone/>
            </a:pPr>
            <a:r>
              <a:t/>
            </a:r>
            <a:endParaRPr sz="6517">
              <a:solidFill>
                <a:schemeClr val="dk1"/>
              </a:solidFill>
              <a:highlight>
                <a:srgbClr val="FFFFFF"/>
              </a:highlight>
            </a:endParaRPr>
          </a:p>
          <a:p>
            <a:pPr indent="-332069" lvl="0" marL="457200" rtl="0" algn="l">
              <a:spcBef>
                <a:spcPts val="1100"/>
              </a:spcBef>
              <a:spcAft>
                <a:spcPts val="0"/>
              </a:spcAft>
              <a:buClr>
                <a:schemeClr val="dk1"/>
              </a:buClr>
              <a:buSzPct val="100000"/>
              <a:buChar char="●"/>
            </a:pPr>
            <a:r>
              <a:rPr lang="it" sz="6517">
                <a:solidFill>
                  <a:schemeClr val="dk1"/>
                </a:solidFill>
                <a:highlight>
                  <a:srgbClr val="FFFFFF"/>
                </a:highlight>
              </a:rPr>
              <a:t>Summary and </a:t>
            </a:r>
            <a:r>
              <a:rPr lang="it" sz="6517">
                <a:solidFill>
                  <a:schemeClr val="dk1"/>
                </a:solidFill>
                <a:highlight>
                  <a:srgbClr val="FFFFFF"/>
                </a:highlight>
              </a:rPr>
              <a:t>conclusions</a:t>
            </a:r>
            <a:r>
              <a:rPr lang="it" sz="6517">
                <a:solidFill>
                  <a:schemeClr val="dk1"/>
                </a:solidFill>
                <a:highlight>
                  <a:srgbClr val="FFFFFF"/>
                </a:highlight>
              </a:rPr>
              <a:t> where I address each of the questions in the </a:t>
            </a:r>
            <a:r>
              <a:rPr lang="it" sz="6517">
                <a:solidFill>
                  <a:schemeClr val="dk1"/>
                </a:solidFill>
                <a:highlight>
                  <a:srgbClr val="FFFFFF"/>
                </a:highlight>
              </a:rPr>
              <a:t>assignment</a:t>
            </a:r>
            <a:r>
              <a:rPr lang="it" sz="6517">
                <a:solidFill>
                  <a:schemeClr val="dk1"/>
                </a:solidFill>
                <a:highlight>
                  <a:srgbClr val="FFFFFF"/>
                </a:highlight>
              </a:rPr>
              <a:t> and try to give </a:t>
            </a:r>
            <a:r>
              <a:rPr lang="it" sz="6517">
                <a:solidFill>
                  <a:schemeClr val="dk1"/>
                </a:solidFill>
                <a:highlight>
                  <a:srgbClr val="FFFFFF"/>
                </a:highlight>
              </a:rPr>
              <a:t>recommendations</a:t>
            </a:r>
            <a:r>
              <a:rPr lang="it" sz="6517">
                <a:solidFill>
                  <a:schemeClr val="dk1"/>
                </a:solidFill>
                <a:highlight>
                  <a:srgbClr val="FFFFFF"/>
                </a:highlight>
              </a:rPr>
              <a:t> on each one.</a:t>
            </a:r>
            <a:endParaRPr sz="6517">
              <a:solidFill>
                <a:schemeClr val="dk1"/>
              </a:solidFill>
              <a:highlight>
                <a:srgbClr val="FFFFFF"/>
              </a:highlight>
            </a:endParaRPr>
          </a:p>
          <a:p>
            <a:pPr indent="0" lvl="0" marL="0" rtl="0" algn="l">
              <a:spcBef>
                <a:spcPts val="7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1100"/>
              </a:spcBef>
              <a:spcAft>
                <a:spcPts val="700"/>
              </a:spcAft>
              <a:buNone/>
            </a:pPr>
            <a:r>
              <a:rPr lang="it" sz="2638">
                <a:highlight>
                  <a:srgbClr val="FFFFFF"/>
                </a:highlight>
              </a:rPr>
              <a:t>C</a:t>
            </a:r>
            <a:r>
              <a:rPr lang="it" sz="2638">
                <a:highlight>
                  <a:srgbClr val="FFFFFF"/>
                </a:highlight>
              </a:rPr>
              <a:t>onclusions </a:t>
            </a:r>
            <a:endParaRPr sz="3688"/>
          </a:p>
        </p:txBody>
      </p:sp>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192275" y="27250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1100"/>
              </a:spcBef>
              <a:spcAft>
                <a:spcPts val="700"/>
              </a:spcAft>
              <a:buNone/>
            </a:pPr>
            <a:r>
              <a:rPr lang="it" sz="2527">
                <a:highlight>
                  <a:srgbClr val="FFFFFF"/>
                </a:highlight>
              </a:rPr>
              <a:t>Exploratory Data Analysis</a:t>
            </a:r>
            <a:endParaRPr sz="3577"/>
          </a:p>
        </p:txBody>
      </p:sp>
      <p:sp>
        <p:nvSpPr>
          <p:cNvPr id="67" name="Google Shape;67;p15"/>
          <p:cNvSpPr txBox="1"/>
          <p:nvPr>
            <p:ph idx="1" type="body"/>
          </p:nvPr>
        </p:nvSpPr>
        <p:spPr>
          <a:xfrm>
            <a:off x="743575" y="845200"/>
            <a:ext cx="8088600" cy="480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it"/>
              <a:t>How are distributed some of the most interesting </a:t>
            </a:r>
            <a:r>
              <a:rPr lang="it"/>
              <a:t>variables</a:t>
            </a:r>
            <a:r>
              <a:rPr lang="it"/>
              <a:t> in the dataset, first of all the : </a:t>
            </a:r>
            <a:endParaRPr/>
          </a:p>
        </p:txBody>
      </p:sp>
      <p:pic>
        <p:nvPicPr>
          <p:cNvPr id="68" name="Google Shape;68;p15"/>
          <p:cNvPicPr preferRelativeResize="0"/>
          <p:nvPr/>
        </p:nvPicPr>
        <p:blipFill>
          <a:blip r:embed="rId3">
            <a:alphaModFix/>
          </a:blip>
          <a:stretch>
            <a:fillRect/>
          </a:stretch>
        </p:blipFill>
        <p:spPr>
          <a:xfrm>
            <a:off x="1243688" y="1487375"/>
            <a:ext cx="6656636" cy="3351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31230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1100"/>
              </a:spcBef>
              <a:spcAft>
                <a:spcPts val="700"/>
              </a:spcAft>
              <a:buClr>
                <a:schemeClr val="dk1"/>
              </a:buClr>
              <a:buSzPct val="43516"/>
              <a:buFont typeface="Arial"/>
              <a:buNone/>
            </a:pPr>
            <a:r>
              <a:rPr lang="it" sz="2527">
                <a:highlight>
                  <a:srgbClr val="FFFFFF"/>
                </a:highlight>
              </a:rPr>
              <a:t>Exploratory Data Analysis</a:t>
            </a:r>
            <a:endParaRPr/>
          </a:p>
        </p:txBody>
      </p:sp>
      <p:sp>
        <p:nvSpPr>
          <p:cNvPr id="74" name="Google Shape;74;p16"/>
          <p:cNvSpPr txBox="1"/>
          <p:nvPr>
            <p:ph idx="1" type="body"/>
          </p:nvPr>
        </p:nvSpPr>
        <p:spPr>
          <a:xfrm>
            <a:off x="743575" y="1018738"/>
            <a:ext cx="7982700" cy="45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it"/>
              <a:t>The Game Level and Time Played variables </a:t>
            </a:r>
            <a:endParaRPr/>
          </a:p>
        </p:txBody>
      </p:sp>
      <p:pic>
        <p:nvPicPr>
          <p:cNvPr id="75" name="Google Shape;75;p16"/>
          <p:cNvPicPr preferRelativeResize="0"/>
          <p:nvPr/>
        </p:nvPicPr>
        <p:blipFill>
          <a:blip r:embed="rId3">
            <a:alphaModFix/>
          </a:blip>
          <a:stretch>
            <a:fillRect/>
          </a:stretch>
        </p:blipFill>
        <p:spPr>
          <a:xfrm>
            <a:off x="248300" y="1606700"/>
            <a:ext cx="6391256" cy="3232025"/>
          </a:xfrm>
          <a:prstGeom prst="rect">
            <a:avLst/>
          </a:prstGeom>
          <a:noFill/>
          <a:ln>
            <a:noFill/>
          </a:ln>
        </p:spPr>
      </p:pic>
      <p:pic>
        <p:nvPicPr>
          <p:cNvPr id="76" name="Google Shape;76;p16"/>
          <p:cNvPicPr preferRelativeResize="0"/>
          <p:nvPr/>
        </p:nvPicPr>
        <p:blipFill>
          <a:blip r:embed="rId4">
            <a:alphaModFix/>
          </a:blip>
          <a:stretch>
            <a:fillRect/>
          </a:stretch>
        </p:blipFill>
        <p:spPr>
          <a:xfrm>
            <a:off x="4572000" y="1606700"/>
            <a:ext cx="4260300" cy="323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220"/>
              <a:t>Exploratory Data Analysis</a:t>
            </a:r>
            <a:endParaRPr sz="2220"/>
          </a:p>
        </p:txBody>
      </p:sp>
      <p:sp>
        <p:nvSpPr>
          <p:cNvPr id="82" name="Google Shape;82;p17"/>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Platform and DoW variables bar charts</a:t>
            </a:r>
            <a:endParaRPr/>
          </a:p>
        </p:txBody>
      </p:sp>
      <p:pic>
        <p:nvPicPr>
          <p:cNvPr id="83" name="Google Shape;83;p17"/>
          <p:cNvPicPr preferRelativeResize="0"/>
          <p:nvPr/>
        </p:nvPicPr>
        <p:blipFill>
          <a:blip r:embed="rId3">
            <a:alphaModFix/>
          </a:blip>
          <a:stretch>
            <a:fillRect/>
          </a:stretch>
        </p:blipFill>
        <p:spPr>
          <a:xfrm>
            <a:off x="205526" y="1859925"/>
            <a:ext cx="4182100" cy="2838400"/>
          </a:xfrm>
          <a:prstGeom prst="rect">
            <a:avLst/>
          </a:prstGeom>
          <a:noFill/>
          <a:ln>
            <a:noFill/>
          </a:ln>
        </p:spPr>
      </p:pic>
      <p:pic>
        <p:nvPicPr>
          <p:cNvPr id="84" name="Google Shape;84;p17"/>
          <p:cNvPicPr preferRelativeResize="0"/>
          <p:nvPr/>
        </p:nvPicPr>
        <p:blipFill>
          <a:blip r:embed="rId4">
            <a:alphaModFix/>
          </a:blip>
          <a:stretch>
            <a:fillRect/>
          </a:stretch>
        </p:blipFill>
        <p:spPr>
          <a:xfrm>
            <a:off x="4572006" y="1859925"/>
            <a:ext cx="4330669" cy="283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594"/>
              <a:buFont typeface="Arial"/>
              <a:buNone/>
            </a:pPr>
            <a:r>
              <a:rPr lang="it" sz="2220"/>
              <a:t>Exploratory Data Analysis</a:t>
            </a:r>
            <a:endParaRPr/>
          </a:p>
        </p:txBody>
      </p:sp>
      <p:sp>
        <p:nvSpPr>
          <p:cNvPr id="90" name="Google Shape;90;p18"/>
          <p:cNvSpPr txBox="1"/>
          <p:nvPr>
            <p:ph idx="1" type="body"/>
          </p:nvPr>
        </p:nvSpPr>
        <p:spPr>
          <a:xfrm>
            <a:off x="311700" y="1085100"/>
            <a:ext cx="8520600" cy="507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it"/>
              <a:t>F</a:t>
            </a:r>
            <a:r>
              <a:rPr lang="it"/>
              <a:t>requency distribution with which users has been playing during the 60 days period </a:t>
            </a:r>
            <a:endParaRPr/>
          </a:p>
        </p:txBody>
      </p:sp>
      <p:pic>
        <p:nvPicPr>
          <p:cNvPr id="91" name="Google Shape;91;p18"/>
          <p:cNvPicPr preferRelativeResize="0"/>
          <p:nvPr/>
        </p:nvPicPr>
        <p:blipFill>
          <a:blip r:embed="rId3">
            <a:alphaModFix/>
          </a:blip>
          <a:stretch>
            <a:fillRect/>
          </a:stretch>
        </p:blipFill>
        <p:spPr>
          <a:xfrm>
            <a:off x="762900" y="1659775"/>
            <a:ext cx="7420394" cy="317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232075" y="299050"/>
            <a:ext cx="82950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1100"/>
              </a:spcBef>
              <a:spcAft>
                <a:spcPts val="700"/>
              </a:spcAft>
              <a:buNone/>
            </a:pPr>
            <a:r>
              <a:rPr lang="it" sz="2527">
                <a:highlight>
                  <a:srgbClr val="FFFFFF"/>
                </a:highlight>
              </a:rPr>
              <a:t>Cohort Analysis</a:t>
            </a:r>
            <a:endParaRPr sz="3577"/>
          </a:p>
        </p:txBody>
      </p:sp>
      <p:sp>
        <p:nvSpPr>
          <p:cNvPr id="97" name="Google Shape;97;p19"/>
          <p:cNvSpPr txBox="1"/>
          <p:nvPr>
            <p:ph idx="1" type="body"/>
          </p:nvPr>
        </p:nvSpPr>
        <p:spPr>
          <a:xfrm>
            <a:off x="623400" y="1043688"/>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A pivot table for computing a user’s ad and iap revenue each day.  </a:t>
            </a:r>
            <a:endParaRPr/>
          </a:p>
        </p:txBody>
      </p:sp>
      <p:pic>
        <p:nvPicPr>
          <p:cNvPr id="98" name="Google Shape;98;p19"/>
          <p:cNvPicPr preferRelativeResize="0"/>
          <p:nvPr/>
        </p:nvPicPr>
        <p:blipFill>
          <a:blip r:embed="rId3">
            <a:alphaModFix/>
          </a:blip>
          <a:stretch>
            <a:fillRect/>
          </a:stretch>
        </p:blipFill>
        <p:spPr>
          <a:xfrm>
            <a:off x="630675" y="1981300"/>
            <a:ext cx="7882649" cy="216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725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220"/>
              <a:t>Cohort Analysis - Ads Revenue</a:t>
            </a:r>
            <a:endParaRPr sz="2220"/>
          </a:p>
        </p:txBody>
      </p:sp>
      <p:sp>
        <p:nvSpPr>
          <p:cNvPr id="104" name="Google Shape;104;p20"/>
          <p:cNvSpPr txBox="1"/>
          <p:nvPr>
            <p:ph idx="1" type="body"/>
          </p:nvPr>
        </p:nvSpPr>
        <p:spPr>
          <a:xfrm>
            <a:off x="311700" y="1085100"/>
            <a:ext cx="8520600" cy="49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The revenue from ads and how it evolves in the 60 days period</a:t>
            </a:r>
            <a:endParaRPr/>
          </a:p>
        </p:txBody>
      </p:sp>
      <p:pic>
        <p:nvPicPr>
          <p:cNvPr id="105" name="Google Shape;105;p20"/>
          <p:cNvPicPr preferRelativeResize="0"/>
          <p:nvPr/>
        </p:nvPicPr>
        <p:blipFill>
          <a:blip r:embed="rId3">
            <a:alphaModFix/>
          </a:blip>
          <a:stretch>
            <a:fillRect/>
          </a:stretch>
        </p:blipFill>
        <p:spPr>
          <a:xfrm>
            <a:off x="855800" y="1646575"/>
            <a:ext cx="7231489" cy="319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10275"/>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1100"/>
              </a:spcBef>
              <a:spcAft>
                <a:spcPts val="700"/>
              </a:spcAft>
              <a:buClr>
                <a:schemeClr val="dk1"/>
              </a:buClr>
              <a:buSzPct val="43516"/>
              <a:buFont typeface="Arial"/>
              <a:buNone/>
            </a:pPr>
            <a:r>
              <a:rPr lang="it" sz="2527">
                <a:highlight>
                  <a:srgbClr val="FFFFFF"/>
                </a:highlight>
              </a:rPr>
              <a:t>Cohort Analysis -  In App Revenue</a:t>
            </a:r>
            <a:endParaRPr/>
          </a:p>
        </p:txBody>
      </p:sp>
      <p:sp>
        <p:nvSpPr>
          <p:cNvPr id="111" name="Google Shape;111;p21"/>
          <p:cNvSpPr txBox="1"/>
          <p:nvPr>
            <p:ph idx="1" type="body"/>
          </p:nvPr>
        </p:nvSpPr>
        <p:spPr>
          <a:xfrm>
            <a:off x="311700" y="10177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The in app revenue during the 60 days period</a:t>
            </a:r>
            <a:endParaRPr/>
          </a:p>
        </p:txBody>
      </p:sp>
      <p:pic>
        <p:nvPicPr>
          <p:cNvPr id="112" name="Google Shape;112;p21"/>
          <p:cNvPicPr preferRelativeResize="0"/>
          <p:nvPr/>
        </p:nvPicPr>
        <p:blipFill>
          <a:blip r:embed="rId3">
            <a:alphaModFix/>
          </a:blip>
          <a:stretch>
            <a:fillRect/>
          </a:stretch>
        </p:blipFill>
        <p:spPr>
          <a:xfrm>
            <a:off x="1147750" y="1725175"/>
            <a:ext cx="7022538" cy="311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