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72" r:id="rId7"/>
    <p:sldId id="264" r:id="rId8"/>
    <p:sldId id="274" r:id="rId9"/>
    <p:sldId id="261" r:id="rId10"/>
    <p:sldId id="277" r:id="rId11"/>
    <p:sldId id="276" r:id="rId12"/>
    <p:sldId id="266"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A1649-EDDF-4925-BF3C-0646C501CBE1}" type="doc">
      <dgm:prSet loTypeId="urn:microsoft.com/office/officeart/2005/8/layout/process1" loCatId="process" qsTypeId="urn:microsoft.com/office/officeart/2005/8/quickstyle/simple2" qsCatId="simple" csTypeId="urn:microsoft.com/office/officeart/2005/8/colors/accent3_2" csCatId="accent3" phldr="1"/>
      <dgm:spPr/>
    </dgm:pt>
    <dgm:pt modelId="{EAEA3550-A2F8-401E-8E29-3951C4C8F6B4}">
      <dgm:prSet phldrT="[Text]"/>
      <dgm:spPr/>
      <dgm:t>
        <a:bodyPr/>
        <a:lstStyle/>
        <a:p>
          <a:r>
            <a:rPr lang="en-US" dirty="0"/>
            <a:t>Preprocessing</a:t>
          </a:r>
        </a:p>
      </dgm:t>
    </dgm:pt>
    <dgm:pt modelId="{67522213-3179-44D5-8B42-7A9F6A8AA09F}" type="parTrans" cxnId="{2850018D-6002-4C52-8ABE-B68C6D64FE09}">
      <dgm:prSet/>
      <dgm:spPr/>
      <dgm:t>
        <a:bodyPr/>
        <a:lstStyle/>
        <a:p>
          <a:endParaRPr lang="en-US"/>
        </a:p>
      </dgm:t>
    </dgm:pt>
    <dgm:pt modelId="{1D6B48F8-406C-493A-8884-1F921AD3EEC2}" type="sibTrans" cxnId="{2850018D-6002-4C52-8ABE-B68C6D64FE09}">
      <dgm:prSet/>
      <dgm:spPr/>
      <dgm:t>
        <a:bodyPr/>
        <a:lstStyle/>
        <a:p>
          <a:endParaRPr lang="en-US"/>
        </a:p>
      </dgm:t>
    </dgm:pt>
    <dgm:pt modelId="{6BD2B45F-A36C-480E-BA7D-DD7AA043EC54}">
      <dgm:prSet phldrT="[Text]"/>
      <dgm:spPr/>
      <dgm:t>
        <a:bodyPr/>
        <a:lstStyle/>
        <a:p>
          <a:r>
            <a:rPr lang="en-US" dirty="0"/>
            <a:t>Fake Content Detection</a:t>
          </a:r>
        </a:p>
      </dgm:t>
    </dgm:pt>
    <dgm:pt modelId="{40E2C712-C6FB-4459-913A-147F88079CA3}" type="parTrans" cxnId="{EF4F1F5F-7C45-44DA-8ADE-927E7C966652}">
      <dgm:prSet/>
      <dgm:spPr/>
      <dgm:t>
        <a:bodyPr/>
        <a:lstStyle/>
        <a:p>
          <a:endParaRPr lang="en-US"/>
        </a:p>
      </dgm:t>
    </dgm:pt>
    <dgm:pt modelId="{A8C14227-C216-4393-8BD7-AFFFA6299A49}" type="sibTrans" cxnId="{EF4F1F5F-7C45-44DA-8ADE-927E7C966652}">
      <dgm:prSet/>
      <dgm:spPr/>
      <dgm:t>
        <a:bodyPr/>
        <a:lstStyle/>
        <a:p>
          <a:endParaRPr lang="en-US"/>
        </a:p>
      </dgm:t>
    </dgm:pt>
    <dgm:pt modelId="{DE70AE44-EB7E-4C2C-81F5-C21F5EDF268E}">
      <dgm:prSet phldrT="[Text]"/>
      <dgm:spPr/>
      <dgm:t>
        <a:bodyPr/>
        <a:lstStyle/>
        <a:p>
          <a:r>
            <a:rPr lang="en-US" dirty="0"/>
            <a:t>Subject Classification</a:t>
          </a:r>
        </a:p>
      </dgm:t>
    </dgm:pt>
    <dgm:pt modelId="{38FB0936-E53A-4C58-9174-F5D44A12546B}" type="parTrans" cxnId="{E7704B9B-D532-4880-80BD-A6215A4D2F80}">
      <dgm:prSet/>
      <dgm:spPr/>
      <dgm:t>
        <a:bodyPr/>
        <a:lstStyle/>
        <a:p>
          <a:endParaRPr lang="en-US"/>
        </a:p>
      </dgm:t>
    </dgm:pt>
    <dgm:pt modelId="{41C815F4-9DF5-4B04-B462-1C9A0BEA04A9}" type="sibTrans" cxnId="{E7704B9B-D532-4880-80BD-A6215A4D2F80}">
      <dgm:prSet/>
      <dgm:spPr/>
      <dgm:t>
        <a:bodyPr/>
        <a:lstStyle/>
        <a:p>
          <a:endParaRPr lang="en-US"/>
        </a:p>
      </dgm:t>
    </dgm:pt>
    <dgm:pt modelId="{45B6A010-527A-4A41-BE3A-8B62FCCF3995}">
      <dgm:prSet phldrT="[Text]"/>
      <dgm:spPr/>
      <dgm:t>
        <a:bodyPr/>
        <a:lstStyle/>
        <a:p>
          <a:r>
            <a:rPr lang="en-US" dirty="0"/>
            <a:t>Summarization</a:t>
          </a:r>
        </a:p>
      </dgm:t>
    </dgm:pt>
    <dgm:pt modelId="{95C2C368-D700-4E44-B1DF-5CE0BE6C41B2}" type="parTrans" cxnId="{A5C9E07B-1FC4-4347-91CF-BBB42DF098F5}">
      <dgm:prSet/>
      <dgm:spPr/>
      <dgm:t>
        <a:bodyPr/>
        <a:lstStyle/>
        <a:p>
          <a:endParaRPr lang="en-US"/>
        </a:p>
      </dgm:t>
    </dgm:pt>
    <dgm:pt modelId="{3ED9330A-FA90-4E13-BC0A-8F3E04547447}" type="sibTrans" cxnId="{A5C9E07B-1FC4-4347-91CF-BBB42DF098F5}">
      <dgm:prSet/>
      <dgm:spPr/>
      <dgm:t>
        <a:bodyPr/>
        <a:lstStyle/>
        <a:p>
          <a:endParaRPr lang="en-US"/>
        </a:p>
      </dgm:t>
    </dgm:pt>
    <dgm:pt modelId="{90BC2A97-5F66-4207-9398-F0A0EF278DC5}" type="pres">
      <dgm:prSet presAssocID="{A26A1649-EDDF-4925-BF3C-0646C501CBE1}" presName="Name0" presStyleCnt="0">
        <dgm:presLayoutVars>
          <dgm:dir/>
          <dgm:resizeHandles val="exact"/>
        </dgm:presLayoutVars>
      </dgm:prSet>
      <dgm:spPr/>
    </dgm:pt>
    <dgm:pt modelId="{1078BC35-A69B-4E04-A476-3117EAF5A249}" type="pres">
      <dgm:prSet presAssocID="{EAEA3550-A2F8-401E-8E29-3951C4C8F6B4}" presName="node" presStyleLbl="node1" presStyleIdx="0" presStyleCnt="4">
        <dgm:presLayoutVars>
          <dgm:bulletEnabled val="1"/>
        </dgm:presLayoutVars>
      </dgm:prSet>
      <dgm:spPr/>
    </dgm:pt>
    <dgm:pt modelId="{3789E8FD-A0C4-48EB-B077-6FF3D81EACF4}" type="pres">
      <dgm:prSet presAssocID="{1D6B48F8-406C-493A-8884-1F921AD3EEC2}" presName="sibTrans" presStyleLbl="sibTrans2D1" presStyleIdx="0" presStyleCnt="3"/>
      <dgm:spPr/>
    </dgm:pt>
    <dgm:pt modelId="{55EEEB46-9118-44A7-B349-588EB87DBF86}" type="pres">
      <dgm:prSet presAssocID="{1D6B48F8-406C-493A-8884-1F921AD3EEC2}" presName="connectorText" presStyleLbl="sibTrans2D1" presStyleIdx="0" presStyleCnt="3"/>
      <dgm:spPr/>
    </dgm:pt>
    <dgm:pt modelId="{C410B72F-B8D3-4A40-826E-1AD03B6DBD40}" type="pres">
      <dgm:prSet presAssocID="{6BD2B45F-A36C-480E-BA7D-DD7AA043EC54}" presName="node" presStyleLbl="node1" presStyleIdx="1" presStyleCnt="4">
        <dgm:presLayoutVars>
          <dgm:bulletEnabled val="1"/>
        </dgm:presLayoutVars>
      </dgm:prSet>
      <dgm:spPr/>
    </dgm:pt>
    <dgm:pt modelId="{685B3FEE-3DAB-41F3-8A5E-769BE1C42309}" type="pres">
      <dgm:prSet presAssocID="{A8C14227-C216-4393-8BD7-AFFFA6299A49}" presName="sibTrans" presStyleLbl="sibTrans2D1" presStyleIdx="1" presStyleCnt="3"/>
      <dgm:spPr/>
    </dgm:pt>
    <dgm:pt modelId="{BBE2FD34-8FD1-4B1D-B69F-118075486F9C}" type="pres">
      <dgm:prSet presAssocID="{A8C14227-C216-4393-8BD7-AFFFA6299A49}" presName="connectorText" presStyleLbl="sibTrans2D1" presStyleIdx="1" presStyleCnt="3"/>
      <dgm:spPr/>
    </dgm:pt>
    <dgm:pt modelId="{536F89DE-300C-4DE5-8939-64976A66718A}" type="pres">
      <dgm:prSet presAssocID="{DE70AE44-EB7E-4C2C-81F5-C21F5EDF268E}" presName="node" presStyleLbl="node1" presStyleIdx="2" presStyleCnt="4">
        <dgm:presLayoutVars>
          <dgm:bulletEnabled val="1"/>
        </dgm:presLayoutVars>
      </dgm:prSet>
      <dgm:spPr/>
    </dgm:pt>
    <dgm:pt modelId="{4B1A0244-B15C-4D56-8287-DC44D50F44F9}" type="pres">
      <dgm:prSet presAssocID="{41C815F4-9DF5-4B04-B462-1C9A0BEA04A9}" presName="sibTrans" presStyleLbl="sibTrans2D1" presStyleIdx="2" presStyleCnt="3"/>
      <dgm:spPr/>
    </dgm:pt>
    <dgm:pt modelId="{3ECA77A5-B40F-4882-81FF-1907D01AE1AF}" type="pres">
      <dgm:prSet presAssocID="{41C815F4-9DF5-4B04-B462-1C9A0BEA04A9}" presName="connectorText" presStyleLbl="sibTrans2D1" presStyleIdx="2" presStyleCnt="3"/>
      <dgm:spPr/>
    </dgm:pt>
    <dgm:pt modelId="{F50ABFBD-F16A-4EB1-8B0B-9C4AC248018B}" type="pres">
      <dgm:prSet presAssocID="{45B6A010-527A-4A41-BE3A-8B62FCCF3995}" presName="node" presStyleLbl="node1" presStyleIdx="3" presStyleCnt="4">
        <dgm:presLayoutVars>
          <dgm:bulletEnabled val="1"/>
        </dgm:presLayoutVars>
      </dgm:prSet>
      <dgm:spPr/>
    </dgm:pt>
  </dgm:ptLst>
  <dgm:cxnLst>
    <dgm:cxn modelId="{EF4F1F5F-7C45-44DA-8ADE-927E7C966652}" srcId="{A26A1649-EDDF-4925-BF3C-0646C501CBE1}" destId="{6BD2B45F-A36C-480E-BA7D-DD7AA043EC54}" srcOrd="1" destOrd="0" parTransId="{40E2C712-C6FB-4459-913A-147F88079CA3}" sibTransId="{A8C14227-C216-4393-8BD7-AFFFA6299A49}"/>
    <dgm:cxn modelId="{B5818D6A-3CEF-485E-BE29-64B99E96F58A}" type="presOf" srcId="{41C815F4-9DF5-4B04-B462-1C9A0BEA04A9}" destId="{4B1A0244-B15C-4D56-8287-DC44D50F44F9}" srcOrd="0" destOrd="0" presId="urn:microsoft.com/office/officeart/2005/8/layout/process1"/>
    <dgm:cxn modelId="{F2E7E34C-E63E-4229-BC06-9C3C2E4DCA74}" type="presOf" srcId="{A8C14227-C216-4393-8BD7-AFFFA6299A49}" destId="{BBE2FD34-8FD1-4B1D-B69F-118075486F9C}" srcOrd="1" destOrd="0" presId="urn:microsoft.com/office/officeart/2005/8/layout/process1"/>
    <dgm:cxn modelId="{45FECE51-624A-499E-B485-BD9A1AF4D525}" type="presOf" srcId="{A8C14227-C216-4393-8BD7-AFFFA6299A49}" destId="{685B3FEE-3DAB-41F3-8A5E-769BE1C42309}" srcOrd="0" destOrd="0" presId="urn:microsoft.com/office/officeart/2005/8/layout/process1"/>
    <dgm:cxn modelId="{D0024B77-4B21-44A8-A04F-AEF13118D0E2}" type="presOf" srcId="{41C815F4-9DF5-4B04-B462-1C9A0BEA04A9}" destId="{3ECA77A5-B40F-4882-81FF-1907D01AE1AF}" srcOrd="1" destOrd="0" presId="urn:microsoft.com/office/officeart/2005/8/layout/process1"/>
    <dgm:cxn modelId="{F490E47A-87C6-4452-9949-1A9F1EF5A836}" type="presOf" srcId="{6BD2B45F-A36C-480E-BA7D-DD7AA043EC54}" destId="{C410B72F-B8D3-4A40-826E-1AD03B6DBD40}" srcOrd="0" destOrd="0" presId="urn:microsoft.com/office/officeart/2005/8/layout/process1"/>
    <dgm:cxn modelId="{A5C9E07B-1FC4-4347-91CF-BBB42DF098F5}" srcId="{A26A1649-EDDF-4925-BF3C-0646C501CBE1}" destId="{45B6A010-527A-4A41-BE3A-8B62FCCF3995}" srcOrd="3" destOrd="0" parTransId="{95C2C368-D700-4E44-B1DF-5CE0BE6C41B2}" sibTransId="{3ED9330A-FA90-4E13-BC0A-8F3E04547447}"/>
    <dgm:cxn modelId="{2850018D-6002-4C52-8ABE-B68C6D64FE09}" srcId="{A26A1649-EDDF-4925-BF3C-0646C501CBE1}" destId="{EAEA3550-A2F8-401E-8E29-3951C4C8F6B4}" srcOrd="0" destOrd="0" parTransId="{67522213-3179-44D5-8B42-7A9F6A8AA09F}" sibTransId="{1D6B48F8-406C-493A-8884-1F921AD3EEC2}"/>
    <dgm:cxn modelId="{D7BA0F9B-71D4-49F9-A57E-400C391D5777}" type="presOf" srcId="{1D6B48F8-406C-493A-8884-1F921AD3EEC2}" destId="{55EEEB46-9118-44A7-B349-588EB87DBF86}" srcOrd="1" destOrd="0" presId="urn:microsoft.com/office/officeart/2005/8/layout/process1"/>
    <dgm:cxn modelId="{E7704B9B-D532-4880-80BD-A6215A4D2F80}" srcId="{A26A1649-EDDF-4925-BF3C-0646C501CBE1}" destId="{DE70AE44-EB7E-4C2C-81F5-C21F5EDF268E}" srcOrd="2" destOrd="0" parTransId="{38FB0936-E53A-4C58-9174-F5D44A12546B}" sibTransId="{41C815F4-9DF5-4B04-B462-1C9A0BEA04A9}"/>
    <dgm:cxn modelId="{8970BFA5-8C54-46B3-A313-BDBE7CBE098F}" type="presOf" srcId="{EAEA3550-A2F8-401E-8E29-3951C4C8F6B4}" destId="{1078BC35-A69B-4E04-A476-3117EAF5A249}" srcOrd="0" destOrd="0" presId="urn:microsoft.com/office/officeart/2005/8/layout/process1"/>
    <dgm:cxn modelId="{4A84D6A9-60CB-496C-809A-0493E02B0F58}" type="presOf" srcId="{45B6A010-527A-4A41-BE3A-8B62FCCF3995}" destId="{F50ABFBD-F16A-4EB1-8B0B-9C4AC248018B}" srcOrd="0" destOrd="0" presId="urn:microsoft.com/office/officeart/2005/8/layout/process1"/>
    <dgm:cxn modelId="{C31374AD-91FB-4590-95A6-902993A444C7}" type="presOf" srcId="{1D6B48F8-406C-493A-8884-1F921AD3EEC2}" destId="{3789E8FD-A0C4-48EB-B077-6FF3D81EACF4}" srcOrd="0" destOrd="0" presId="urn:microsoft.com/office/officeart/2005/8/layout/process1"/>
    <dgm:cxn modelId="{C24DFDB8-F176-40E2-B2B0-09BDE4563E20}" type="presOf" srcId="{DE70AE44-EB7E-4C2C-81F5-C21F5EDF268E}" destId="{536F89DE-300C-4DE5-8939-64976A66718A}" srcOrd="0" destOrd="0" presId="urn:microsoft.com/office/officeart/2005/8/layout/process1"/>
    <dgm:cxn modelId="{9BD7CDBD-DDEA-4F3B-96BE-1137C6AFE2BC}" type="presOf" srcId="{A26A1649-EDDF-4925-BF3C-0646C501CBE1}" destId="{90BC2A97-5F66-4207-9398-F0A0EF278DC5}" srcOrd="0" destOrd="0" presId="urn:microsoft.com/office/officeart/2005/8/layout/process1"/>
    <dgm:cxn modelId="{DAFFAC72-D2E7-4207-97A0-119C4791F3E6}" type="presParOf" srcId="{90BC2A97-5F66-4207-9398-F0A0EF278DC5}" destId="{1078BC35-A69B-4E04-A476-3117EAF5A249}" srcOrd="0" destOrd="0" presId="urn:microsoft.com/office/officeart/2005/8/layout/process1"/>
    <dgm:cxn modelId="{3F42C8DD-CAC9-4B8A-8696-0C7812E3DB91}" type="presParOf" srcId="{90BC2A97-5F66-4207-9398-F0A0EF278DC5}" destId="{3789E8FD-A0C4-48EB-B077-6FF3D81EACF4}" srcOrd="1" destOrd="0" presId="urn:microsoft.com/office/officeart/2005/8/layout/process1"/>
    <dgm:cxn modelId="{A006A16F-4BC5-4510-BE79-92A3323FC280}" type="presParOf" srcId="{3789E8FD-A0C4-48EB-B077-6FF3D81EACF4}" destId="{55EEEB46-9118-44A7-B349-588EB87DBF86}" srcOrd="0" destOrd="0" presId="urn:microsoft.com/office/officeart/2005/8/layout/process1"/>
    <dgm:cxn modelId="{81306932-BEB4-4396-A299-B97C50DD7BCF}" type="presParOf" srcId="{90BC2A97-5F66-4207-9398-F0A0EF278DC5}" destId="{C410B72F-B8D3-4A40-826E-1AD03B6DBD40}" srcOrd="2" destOrd="0" presId="urn:microsoft.com/office/officeart/2005/8/layout/process1"/>
    <dgm:cxn modelId="{9DBBD9FD-AF96-4245-8581-9B93FAEB3312}" type="presParOf" srcId="{90BC2A97-5F66-4207-9398-F0A0EF278DC5}" destId="{685B3FEE-3DAB-41F3-8A5E-769BE1C42309}" srcOrd="3" destOrd="0" presId="urn:microsoft.com/office/officeart/2005/8/layout/process1"/>
    <dgm:cxn modelId="{4E5A06DB-900D-4844-8BA4-EFCDDCB0E686}" type="presParOf" srcId="{685B3FEE-3DAB-41F3-8A5E-769BE1C42309}" destId="{BBE2FD34-8FD1-4B1D-B69F-118075486F9C}" srcOrd="0" destOrd="0" presId="urn:microsoft.com/office/officeart/2005/8/layout/process1"/>
    <dgm:cxn modelId="{AB14ADAC-2354-4D26-B849-421931EF1E19}" type="presParOf" srcId="{90BC2A97-5F66-4207-9398-F0A0EF278DC5}" destId="{536F89DE-300C-4DE5-8939-64976A66718A}" srcOrd="4" destOrd="0" presId="urn:microsoft.com/office/officeart/2005/8/layout/process1"/>
    <dgm:cxn modelId="{99C2A9DF-D777-411D-A2C2-269E5135A9D3}" type="presParOf" srcId="{90BC2A97-5F66-4207-9398-F0A0EF278DC5}" destId="{4B1A0244-B15C-4D56-8287-DC44D50F44F9}" srcOrd="5" destOrd="0" presId="urn:microsoft.com/office/officeart/2005/8/layout/process1"/>
    <dgm:cxn modelId="{4BA5037A-EACF-4CCE-B89F-76A043B9C3E1}" type="presParOf" srcId="{4B1A0244-B15C-4D56-8287-DC44D50F44F9}" destId="{3ECA77A5-B40F-4882-81FF-1907D01AE1AF}" srcOrd="0" destOrd="0" presId="urn:microsoft.com/office/officeart/2005/8/layout/process1"/>
    <dgm:cxn modelId="{F69F6B1C-1756-4B71-83BB-DEDCF91392AD}" type="presParOf" srcId="{90BC2A97-5F66-4207-9398-F0A0EF278DC5}" destId="{F50ABFBD-F16A-4EB1-8B0B-9C4AC24801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6A1649-EDDF-4925-BF3C-0646C501CBE1}" type="doc">
      <dgm:prSet loTypeId="urn:microsoft.com/office/officeart/2005/8/layout/process1" loCatId="process" qsTypeId="urn:microsoft.com/office/officeart/2005/8/quickstyle/simple2" qsCatId="simple" csTypeId="urn:microsoft.com/office/officeart/2005/8/colors/accent3_2" csCatId="accent3" phldr="1"/>
      <dgm:spPr/>
    </dgm:pt>
    <dgm:pt modelId="{EAEA3550-A2F8-401E-8E29-3951C4C8F6B4}">
      <dgm:prSet phldrT="[Text]"/>
      <dgm:spPr/>
      <dgm:t>
        <a:bodyPr/>
        <a:lstStyle/>
        <a:p>
          <a:r>
            <a:rPr lang="en-US" dirty="0"/>
            <a:t>Preprocessing</a:t>
          </a:r>
        </a:p>
      </dgm:t>
    </dgm:pt>
    <dgm:pt modelId="{67522213-3179-44D5-8B42-7A9F6A8AA09F}" type="parTrans" cxnId="{2850018D-6002-4C52-8ABE-B68C6D64FE09}">
      <dgm:prSet/>
      <dgm:spPr/>
      <dgm:t>
        <a:bodyPr/>
        <a:lstStyle/>
        <a:p>
          <a:endParaRPr lang="en-US"/>
        </a:p>
      </dgm:t>
    </dgm:pt>
    <dgm:pt modelId="{1D6B48F8-406C-493A-8884-1F921AD3EEC2}" type="sibTrans" cxnId="{2850018D-6002-4C52-8ABE-B68C6D64FE09}">
      <dgm:prSet/>
      <dgm:spPr/>
      <dgm:t>
        <a:bodyPr/>
        <a:lstStyle/>
        <a:p>
          <a:endParaRPr lang="en-US"/>
        </a:p>
      </dgm:t>
    </dgm:pt>
    <dgm:pt modelId="{6BD2B45F-A36C-480E-BA7D-DD7AA043EC54}">
      <dgm:prSet phldrT="[Text]"/>
      <dgm:spPr/>
      <dgm:t>
        <a:bodyPr/>
        <a:lstStyle/>
        <a:p>
          <a:r>
            <a:rPr lang="en-US" dirty="0"/>
            <a:t>Fake Content Detection</a:t>
          </a:r>
        </a:p>
      </dgm:t>
    </dgm:pt>
    <dgm:pt modelId="{40E2C712-C6FB-4459-913A-147F88079CA3}" type="parTrans" cxnId="{EF4F1F5F-7C45-44DA-8ADE-927E7C966652}">
      <dgm:prSet/>
      <dgm:spPr/>
      <dgm:t>
        <a:bodyPr/>
        <a:lstStyle/>
        <a:p>
          <a:endParaRPr lang="en-US"/>
        </a:p>
      </dgm:t>
    </dgm:pt>
    <dgm:pt modelId="{A8C14227-C216-4393-8BD7-AFFFA6299A49}" type="sibTrans" cxnId="{EF4F1F5F-7C45-44DA-8ADE-927E7C966652}">
      <dgm:prSet/>
      <dgm:spPr/>
      <dgm:t>
        <a:bodyPr/>
        <a:lstStyle/>
        <a:p>
          <a:endParaRPr lang="en-US"/>
        </a:p>
      </dgm:t>
    </dgm:pt>
    <dgm:pt modelId="{DE70AE44-EB7E-4C2C-81F5-C21F5EDF268E}">
      <dgm:prSet phldrT="[Text]"/>
      <dgm:spPr/>
      <dgm:t>
        <a:bodyPr/>
        <a:lstStyle/>
        <a:p>
          <a:r>
            <a:rPr lang="en-US" dirty="0"/>
            <a:t>Subject Classification</a:t>
          </a:r>
        </a:p>
      </dgm:t>
    </dgm:pt>
    <dgm:pt modelId="{38FB0936-E53A-4C58-9174-F5D44A12546B}" type="parTrans" cxnId="{E7704B9B-D532-4880-80BD-A6215A4D2F80}">
      <dgm:prSet/>
      <dgm:spPr/>
      <dgm:t>
        <a:bodyPr/>
        <a:lstStyle/>
        <a:p>
          <a:endParaRPr lang="en-US"/>
        </a:p>
      </dgm:t>
    </dgm:pt>
    <dgm:pt modelId="{41C815F4-9DF5-4B04-B462-1C9A0BEA04A9}" type="sibTrans" cxnId="{E7704B9B-D532-4880-80BD-A6215A4D2F80}">
      <dgm:prSet/>
      <dgm:spPr/>
      <dgm:t>
        <a:bodyPr/>
        <a:lstStyle/>
        <a:p>
          <a:endParaRPr lang="en-US"/>
        </a:p>
      </dgm:t>
    </dgm:pt>
    <dgm:pt modelId="{45B6A010-527A-4A41-BE3A-8B62FCCF3995}">
      <dgm:prSet phldrT="[Text]"/>
      <dgm:spPr/>
      <dgm:t>
        <a:bodyPr/>
        <a:lstStyle/>
        <a:p>
          <a:r>
            <a:rPr lang="en-US" dirty="0"/>
            <a:t>Summarization</a:t>
          </a:r>
        </a:p>
      </dgm:t>
    </dgm:pt>
    <dgm:pt modelId="{95C2C368-D700-4E44-B1DF-5CE0BE6C41B2}" type="parTrans" cxnId="{A5C9E07B-1FC4-4347-91CF-BBB42DF098F5}">
      <dgm:prSet/>
      <dgm:spPr/>
      <dgm:t>
        <a:bodyPr/>
        <a:lstStyle/>
        <a:p>
          <a:endParaRPr lang="en-US"/>
        </a:p>
      </dgm:t>
    </dgm:pt>
    <dgm:pt modelId="{3ED9330A-FA90-4E13-BC0A-8F3E04547447}" type="sibTrans" cxnId="{A5C9E07B-1FC4-4347-91CF-BBB42DF098F5}">
      <dgm:prSet/>
      <dgm:spPr/>
      <dgm:t>
        <a:bodyPr/>
        <a:lstStyle/>
        <a:p>
          <a:endParaRPr lang="en-US"/>
        </a:p>
      </dgm:t>
    </dgm:pt>
    <dgm:pt modelId="{90BC2A97-5F66-4207-9398-F0A0EF278DC5}" type="pres">
      <dgm:prSet presAssocID="{A26A1649-EDDF-4925-BF3C-0646C501CBE1}" presName="Name0" presStyleCnt="0">
        <dgm:presLayoutVars>
          <dgm:dir/>
          <dgm:resizeHandles val="exact"/>
        </dgm:presLayoutVars>
      </dgm:prSet>
      <dgm:spPr/>
    </dgm:pt>
    <dgm:pt modelId="{1078BC35-A69B-4E04-A476-3117EAF5A249}" type="pres">
      <dgm:prSet presAssocID="{EAEA3550-A2F8-401E-8E29-3951C4C8F6B4}" presName="node" presStyleLbl="node1" presStyleIdx="0" presStyleCnt="4">
        <dgm:presLayoutVars>
          <dgm:bulletEnabled val="1"/>
        </dgm:presLayoutVars>
      </dgm:prSet>
      <dgm:spPr/>
    </dgm:pt>
    <dgm:pt modelId="{3789E8FD-A0C4-48EB-B077-6FF3D81EACF4}" type="pres">
      <dgm:prSet presAssocID="{1D6B48F8-406C-493A-8884-1F921AD3EEC2}" presName="sibTrans" presStyleLbl="sibTrans2D1" presStyleIdx="0" presStyleCnt="3"/>
      <dgm:spPr/>
    </dgm:pt>
    <dgm:pt modelId="{55EEEB46-9118-44A7-B349-588EB87DBF86}" type="pres">
      <dgm:prSet presAssocID="{1D6B48F8-406C-493A-8884-1F921AD3EEC2}" presName="connectorText" presStyleLbl="sibTrans2D1" presStyleIdx="0" presStyleCnt="3"/>
      <dgm:spPr/>
    </dgm:pt>
    <dgm:pt modelId="{C410B72F-B8D3-4A40-826E-1AD03B6DBD40}" type="pres">
      <dgm:prSet presAssocID="{6BD2B45F-A36C-480E-BA7D-DD7AA043EC54}" presName="node" presStyleLbl="node1" presStyleIdx="1" presStyleCnt="4">
        <dgm:presLayoutVars>
          <dgm:bulletEnabled val="1"/>
        </dgm:presLayoutVars>
      </dgm:prSet>
      <dgm:spPr/>
    </dgm:pt>
    <dgm:pt modelId="{685B3FEE-3DAB-41F3-8A5E-769BE1C42309}" type="pres">
      <dgm:prSet presAssocID="{A8C14227-C216-4393-8BD7-AFFFA6299A49}" presName="sibTrans" presStyleLbl="sibTrans2D1" presStyleIdx="1" presStyleCnt="3"/>
      <dgm:spPr/>
    </dgm:pt>
    <dgm:pt modelId="{BBE2FD34-8FD1-4B1D-B69F-118075486F9C}" type="pres">
      <dgm:prSet presAssocID="{A8C14227-C216-4393-8BD7-AFFFA6299A49}" presName="connectorText" presStyleLbl="sibTrans2D1" presStyleIdx="1" presStyleCnt="3"/>
      <dgm:spPr/>
    </dgm:pt>
    <dgm:pt modelId="{536F89DE-300C-4DE5-8939-64976A66718A}" type="pres">
      <dgm:prSet presAssocID="{DE70AE44-EB7E-4C2C-81F5-C21F5EDF268E}" presName="node" presStyleLbl="node1" presStyleIdx="2" presStyleCnt="4">
        <dgm:presLayoutVars>
          <dgm:bulletEnabled val="1"/>
        </dgm:presLayoutVars>
      </dgm:prSet>
      <dgm:spPr/>
    </dgm:pt>
    <dgm:pt modelId="{4B1A0244-B15C-4D56-8287-DC44D50F44F9}" type="pres">
      <dgm:prSet presAssocID="{41C815F4-9DF5-4B04-B462-1C9A0BEA04A9}" presName="sibTrans" presStyleLbl="sibTrans2D1" presStyleIdx="2" presStyleCnt="3"/>
      <dgm:spPr/>
    </dgm:pt>
    <dgm:pt modelId="{3ECA77A5-B40F-4882-81FF-1907D01AE1AF}" type="pres">
      <dgm:prSet presAssocID="{41C815F4-9DF5-4B04-B462-1C9A0BEA04A9}" presName="connectorText" presStyleLbl="sibTrans2D1" presStyleIdx="2" presStyleCnt="3"/>
      <dgm:spPr/>
    </dgm:pt>
    <dgm:pt modelId="{F50ABFBD-F16A-4EB1-8B0B-9C4AC248018B}" type="pres">
      <dgm:prSet presAssocID="{45B6A010-527A-4A41-BE3A-8B62FCCF3995}" presName="node" presStyleLbl="node1" presStyleIdx="3" presStyleCnt="4">
        <dgm:presLayoutVars>
          <dgm:bulletEnabled val="1"/>
        </dgm:presLayoutVars>
      </dgm:prSet>
      <dgm:spPr/>
    </dgm:pt>
  </dgm:ptLst>
  <dgm:cxnLst>
    <dgm:cxn modelId="{EF4F1F5F-7C45-44DA-8ADE-927E7C966652}" srcId="{A26A1649-EDDF-4925-BF3C-0646C501CBE1}" destId="{6BD2B45F-A36C-480E-BA7D-DD7AA043EC54}" srcOrd="1" destOrd="0" parTransId="{40E2C712-C6FB-4459-913A-147F88079CA3}" sibTransId="{A8C14227-C216-4393-8BD7-AFFFA6299A49}"/>
    <dgm:cxn modelId="{B5818D6A-3CEF-485E-BE29-64B99E96F58A}" type="presOf" srcId="{41C815F4-9DF5-4B04-B462-1C9A0BEA04A9}" destId="{4B1A0244-B15C-4D56-8287-DC44D50F44F9}" srcOrd="0" destOrd="0" presId="urn:microsoft.com/office/officeart/2005/8/layout/process1"/>
    <dgm:cxn modelId="{F2E7E34C-E63E-4229-BC06-9C3C2E4DCA74}" type="presOf" srcId="{A8C14227-C216-4393-8BD7-AFFFA6299A49}" destId="{BBE2FD34-8FD1-4B1D-B69F-118075486F9C}" srcOrd="1" destOrd="0" presId="urn:microsoft.com/office/officeart/2005/8/layout/process1"/>
    <dgm:cxn modelId="{45FECE51-624A-499E-B485-BD9A1AF4D525}" type="presOf" srcId="{A8C14227-C216-4393-8BD7-AFFFA6299A49}" destId="{685B3FEE-3DAB-41F3-8A5E-769BE1C42309}" srcOrd="0" destOrd="0" presId="urn:microsoft.com/office/officeart/2005/8/layout/process1"/>
    <dgm:cxn modelId="{D0024B77-4B21-44A8-A04F-AEF13118D0E2}" type="presOf" srcId="{41C815F4-9DF5-4B04-B462-1C9A0BEA04A9}" destId="{3ECA77A5-B40F-4882-81FF-1907D01AE1AF}" srcOrd="1" destOrd="0" presId="urn:microsoft.com/office/officeart/2005/8/layout/process1"/>
    <dgm:cxn modelId="{F490E47A-87C6-4452-9949-1A9F1EF5A836}" type="presOf" srcId="{6BD2B45F-A36C-480E-BA7D-DD7AA043EC54}" destId="{C410B72F-B8D3-4A40-826E-1AD03B6DBD40}" srcOrd="0" destOrd="0" presId="urn:microsoft.com/office/officeart/2005/8/layout/process1"/>
    <dgm:cxn modelId="{A5C9E07B-1FC4-4347-91CF-BBB42DF098F5}" srcId="{A26A1649-EDDF-4925-BF3C-0646C501CBE1}" destId="{45B6A010-527A-4A41-BE3A-8B62FCCF3995}" srcOrd="3" destOrd="0" parTransId="{95C2C368-D700-4E44-B1DF-5CE0BE6C41B2}" sibTransId="{3ED9330A-FA90-4E13-BC0A-8F3E04547447}"/>
    <dgm:cxn modelId="{2850018D-6002-4C52-8ABE-B68C6D64FE09}" srcId="{A26A1649-EDDF-4925-BF3C-0646C501CBE1}" destId="{EAEA3550-A2F8-401E-8E29-3951C4C8F6B4}" srcOrd="0" destOrd="0" parTransId="{67522213-3179-44D5-8B42-7A9F6A8AA09F}" sibTransId="{1D6B48F8-406C-493A-8884-1F921AD3EEC2}"/>
    <dgm:cxn modelId="{D7BA0F9B-71D4-49F9-A57E-400C391D5777}" type="presOf" srcId="{1D6B48F8-406C-493A-8884-1F921AD3EEC2}" destId="{55EEEB46-9118-44A7-B349-588EB87DBF86}" srcOrd="1" destOrd="0" presId="urn:microsoft.com/office/officeart/2005/8/layout/process1"/>
    <dgm:cxn modelId="{E7704B9B-D532-4880-80BD-A6215A4D2F80}" srcId="{A26A1649-EDDF-4925-BF3C-0646C501CBE1}" destId="{DE70AE44-EB7E-4C2C-81F5-C21F5EDF268E}" srcOrd="2" destOrd="0" parTransId="{38FB0936-E53A-4C58-9174-F5D44A12546B}" sibTransId="{41C815F4-9DF5-4B04-B462-1C9A0BEA04A9}"/>
    <dgm:cxn modelId="{8970BFA5-8C54-46B3-A313-BDBE7CBE098F}" type="presOf" srcId="{EAEA3550-A2F8-401E-8E29-3951C4C8F6B4}" destId="{1078BC35-A69B-4E04-A476-3117EAF5A249}" srcOrd="0" destOrd="0" presId="urn:microsoft.com/office/officeart/2005/8/layout/process1"/>
    <dgm:cxn modelId="{4A84D6A9-60CB-496C-809A-0493E02B0F58}" type="presOf" srcId="{45B6A010-527A-4A41-BE3A-8B62FCCF3995}" destId="{F50ABFBD-F16A-4EB1-8B0B-9C4AC248018B}" srcOrd="0" destOrd="0" presId="urn:microsoft.com/office/officeart/2005/8/layout/process1"/>
    <dgm:cxn modelId="{C31374AD-91FB-4590-95A6-902993A444C7}" type="presOf" srcId="{1D6B48F8-406C-493A-8884-1F921AD3EEC2}" destId="{3789E8FD-A0C4-48EB-B077-6FF3D81EACF4}" srcOrd="0" destOrd="0" presId="urn:microsoft.com/office/officeart/2005/8/layout/process1"/>
    <dgm:cxn modelId="{C24DFDB8-F176-40E2-B2B0-09BDE4563E20}" type="presOf" srcId="{DE70AE44-EB7E-4C2C-81F5-C21F5EDF268E}" destId="{536F89DE-300C-4DE5-8939-64976A66718A}" srcOrd="0" destOrd="0" presId="urn:microsoft.com/office/officeart/2005/8/layout/process1"/>
    <dgm:cxn modelId="{9BD7CDBD-DDEA-4F3B-96BE-1137C6AFE2BC}" type="presOf" srcId="{A26A1649-EDDF-4925-BF3C-0646C501CBE1}" destId="{90BC2A97-5F66-4207-9398-F0A0EF278DC5}" srcOrd="0" destOrd="0" presId="urn:microsoft.com/office/officeart/2005/8/layout/process1"/>
    <dgm:cxn modelId="{DAFFAC72-D2E7-4207-97A0-119C4791F3E6}" type="presParOf" srcId="{90BC2A97-5F66-4207-9398-F0A0EF278DC5}" destId="{1078BC35-A69B-4E04-A476-3117EAF5A249}" srcOrd="0" destOrd="0" presId="urn:microsoft.com/office/officeart/2005/8/layout/process1"/>
    <dgm:cxn modelId="{3F42C8DD-CAC9-4B8A-8696-0C7812E3DB91}" type="presParOf" srcId="{90BC2A97-5F66-4207-9398-F0A0EF278DC5}" destId="{3789E8FD-A0C4-48EB-B077-6FF3D81EACF4}" srcOrd="1" destOrd="0" presId="urn:microsoft.com/office/officeart/2005/8/layout/process1"/>
    <dgm:cxn modelId="{A006A16F-4BC5-4510-BE79-92A3323FC280}" type="presParOf" srcId="{3789E8FD-A0C4-48EB-B077-6FF3D81EACF4}" destId="{55EEEB46-9118-44A7-B349-588EB87DBF86}" srcOrd="0" destOrd="0" presId="urn:microsoft.com/office/officeart/2005/8/layout/process1"/>
    <dgm:cxn modelId="{81306932-BEB4-4396-A299-B97C50DD7BCF}" type="presParOf" srcId="{90BC2A97-5F66-4207-9398-F0A0EF278DC5}" destId="{C410B72F-B8D3-4A40-826E-1AD03B6DBD40}" srcOrd="2" destOrd="0" presId="urn:microsoft.com/office/officeart/2005/8/layout/process1"/>
    <dgm:cxn modelId="{9DBBD9FD-AF96-4245-8581-9B93FAEB3312}" type="presParOf" srcId="{90BC2A97-5F66-4207-9398-F0A0EF278DC5}" destId="{685B3FEE-3DAB-41F3-8A5E-769BE1C42309}" srcOrd="3" destOrd="0" presId="urn:microsoft.com/office/officeart/2005/8/layout/process1"/>
    <dgm:cxn modelId="{4E5A06DB-900D-4844-8BA4-EFCDDCB0E686}" type="presParOf" srcId="{685B3FEE-3DAB-41F3-8A5E-769BE1C42309}" destId="{BBE2FD34-8FD1-4B1D-B69F-118075486F9C}" srcOrd="0" destOrd="0" presId="urn:microsoft.com/office/officeart/2005/8/layout/process1"/>
    <dgm:cxn modelId="{AB14ADAC-2354-4D26-B849-421931EF1E19}" type="presParOf" srcId="{90BC2A97-5F66-4207-9398-F0A0EF278DC5}" destId="{536F89DE-300C-4DE5-8939-64976A66718A}" srcOrd="4" destOrd="0" presId="urn:microsoft.com/office/officeart/2005/8/layout/process1"/>
    <dgm:cxn modelId="{99C2A9DF-D777-411D-A2C2-269E5135A9D3}" type="presParOf" srcId="{90BC2A97-5F66-4207-9398-F0A0EF278DC5}" destId="{4B1A0244-B15C-4D56-8287-DC44D50F44F9}" srcOrd="5" destOrd="0" presId="urn:microsoft.com/office/officeart/2005/8/layout/process1"/>
    <dgm:cxn modelId="{4BA5037A-EACF-4CCE-B89F-76A043B9C3E1}" type="presParOf" srcId="{4B1A0244-B15C-4D56-8287-DC44D50F44F9}" destId="{3ECA77A5-B40F-4882-81FF-1907D01AE1AF}" srcOrd="0" destOrd="0" presId="urn:microsoft.com/office/officeart/2005/8/layout/process1"/>
    <dgm:cxn modelId="{F69F6B1C-1756-4B71-83BB-DEDCF91392AD}" type="presParOf" srcId="{90BC2A97-5F66-4207-9398-F0A0EF278DC5}" destId="{F50ABFBD-F16A-4EB1-8B0B-9C4AC248018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8BC35-A69B-4E04-A476-3117EAF5A249}">
      <dsp:nvSpPr>
        <dsp:cNvPr id="0" name=""/>
        <dsp:cNvSpPr/>
      </dsp:nvSpPr>
      <dsp:spPr>
        <a:xfrm>
          <a:off x="3962"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34406" y="605493"/>
        <a:ext cx="1671491" cy="978539"/>
      </dsp:txXfrm>
    </dsp:sp>
    <dsp:sp modelId="{3789E8FD-A0C4-48EB-B077-6FF3D81EACF4}">
      <dsp:nvSpPr>
        <dsp:cNvPr id="0" name=""/>
        <dsp:cNvSpPr/>
      </dsp:nvSpPr>
      <dsp:spPr>
        <a:xfrm>
          <a:off x="1909580"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09580" y="965874"/>
        <a:ext cx="257085" cy="257778"/>
      </dsp:txXfrm>
    </dsp:sp>
    <dsp:sp modelId="{C410B72F-B8D3-4A40-826E-1AD03B6DBD40}">
      <dsp:nvSpPr>
        <dsp:cNvPr id="0" name=""/>
        <dsp:cNvSpPr/>
      </dsp:nvSpPr>
      <dsp:spPr>
        <a:xfrm>
          <a:off x="2429294"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Fake Content Detection</a:t>
          </a:r>
        </a:p>
      </dsp:txBody>
      <dsp:txXfrm>
        <a:off x="2459738" y="605493"/>
        <a:ext cx="1671491" cy="978539"/>
      </dsp:txXfrm>
    </dsp:sp>
    <dsp:sp modelId="{685B3FEE-3DAB-41F3-8A5E-769BE1C42309}">
      <dsp:nvSpPr>
        <dsp:cNvPr id="0" name=""/>
        <dsp:cNvSpPr/>
      </dsp:nvSpPr>
      <dsp:spPr>
        <a:xfrm>
          <a:off x="4334912"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34912" y="965874"/>
        <a:ext cx="257085" cy="257778"/>
      </dsp:txXfrm>
    </dsp:sp>
    <dsp:sp modelId="{536F89DE-300C-4DE5-8939-64976A66718A}">
      <dsp:nvSpPr>
        <dsp:cNvPr id="0" name=""/>
        <dsp:cNvSpPr/>
      </dsp:nvSpPr>
      <dsp:spPr>
        <a:xfrm>
          <a:off x="4854625"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Subject Classification</a:t>
          </a:r>
        </a:p>
      </dsp:txBody>
      <dsp:txXfrm>
        <a:off x="4885069" y="605493"/>
        <a:ext cx="1671491" cy="978539"/>
      </dsp:txXfrm>
    </dsp:sp>
    <dsp:sp modelId="{4B1A0244-B15C-4D56-8287-DC44D50F44F9}">
      <dsp:nvSpPr>
        <dsp:cNvPr id="0" name=""/>
        <dsp:cNvSpPr/>
      </dsp:nvSpPr>
      <dsp:spPr>
        <a:xfrm>
          <a:off x="6760243"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760243" y="965874"/>
        <a:ext cx="257085" cy="257778"/>
      </dsp:txXfrm>
    </dsp:sp>
    <dsp:sp modelId="{F50ABFBD-F16A-4EB1-8B0B-9C4AC248018B}">
      <dsp:nvSpPr>
        <dsp:cNvPr id="0" name=""/>
        <dsp:cNvSpPr/>
      </dsp:nvSpPr>
      <dsp:spPr>
        <a:xfrm>
          <a:off x="7279957"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Summarization</a:t>
          </a:r>
        </a:p>
      </dsp:txBody>
      <dsp:txXfrm>
        <a:off x="7310401" y="605493"/>
        <a:ext cx="1671491" cy="978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8BC35-A69B-4E04-A476-3117EAF5A249}">
      <dsp:nvSpPr>
        <dsp:cNvPr id="0" name=""/>
        <dsp:cNvSpPr/>
      </dsp:nvSpPr>
      <dsp:spPr>
        <a:xfrm>
          <a:off x="3962"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dsp:txBody>
      <dsp:txXfrm>
        <a:off x="34406" y="605493"/>
        <a:ext cx="1671491" cy="978539"/>
      </dsp:txXfrm>
    </dsp:sp>
    <dsp:sp modelId="{3789E8FD-A0C4-48EB-B077-6FF3D81EACF4}">
      <dsp:nvSpPr>
        <dsp:cNvPr id="0" name=""/>
        <dsp:cNvSpPr/>
      </dsp:nvSpPr>
      <dsp:spPr>
        <a:xfrm>
          <a:off x="1909580"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09580" y="965874"/>
        <a:ext cx="257085" cy="257778"/>
      </dsp:txXfrm>
    </dsp:sp>
    <dsp:sp modelId="{C410B72F-B8D3-4A40-826E-1AD03B6DBD40}">
      <dsp:nvSpPr>
        <dsp:cNvPr id="0" name=""/>
        <dsp:cNvSpPr/>
      </dsp:nvSpPr>
      <dsp:spPr>
        <a:xfrm>
          <a:off x="2429294"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Fake Content Detection</a:t>
          </a:r>
        </a:p>
      </dsp:txBody>
      <dsp:txXfrm>
        <a:off x="2459738" y="605493"/>
        <a:ext cx="1671491" cy="978539"/>
      </dsp:txXfrm>
    </dsp:sp>
    <dsp:sp modelId="{685B3FEE-3DAB-41F3-8A5E-769BE1C42309}">
      <dsp:nvSpPr>
        <dsp:cNvPr id="0" name=""/>
        <dsp:cNvSpPr/>
      </dsp:nvSpPr>
      <dsp:spPr>
        <a:xfrm>
          <a:off x="4334912"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34912" y="965874"/>
        <a:ext cx="257085" cy="257778"/>
      </dsp:txXfrm>
    </dsp:sp>
    <dsp:sp modelId="{536F89DE-300C-4DE5-8939-64976A66718A}">
      <dsp:nvSpPr>
        <dsp:cNvPr id="0" name=""/>
        <dsp:cNvSpPr/>
      </dsp:nvSpPr>
      <dsp:spPr>
        <a:xfrm>
          <a:off x="4854625"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Subject Classification</a:t>
          </a:r>
        </a:p>
      </dsp:txBody>
      <dsp:txXfrm>
        <a:off x="4885069" y="605493"/>
        <a:ext cx="1671491" cy="978539"/>
      </dsp:txXfrm>
    </dsp:sp>
    <dsp:sp modelId="{4B1A0244-B15C-4D56-8287-DC44D50F44F9}">
      <dsp:nvSpPr>
        <dsp:cNvPr id="0" name=""/>
        <dsp:cNvSpPr/>
      </dsp:nvSpPr>
      <dsp:spPr>
        <a:xfrm>
          <a:off x="6760243" y="879948"/>
          <a:ext cx="367264" cy="42963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760243" y="965874"/>
        <a:ext cx="257085" cy="257778"/>
      </dsp:txXfrm>
    </dsp:sp>
    <dsp:sp modelId="{F50ABFBD-F16A-4EB1-8B0B-9C4AC248018B}">
      <dsp:nvSpPr>
        <dsp:cNvPr id="0" name=""/>
        <dsp:cNvSpPr/>
      </dsp:nvSpPr>
      <dsp:spPr>
        <a:xfrm>
          <a:off x="7279957" y="575049"/>
          <a:ext cx="1732379" cy="1039427"/>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Summarization</a:t>
          </a:r>
        </a:p>
      </dsp:txBody>
      <dsp:txXfrm>
        <a:off x="7310401" y="605493"/>
        <a:ext cx="1671491" cy="9785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436918" y="2253502"/>
            <a:ext cx="7332793" cy="3333388"/>
          </a:xfrm>
        </p:spPr>
        <p:txBody>
          <a:bodyPr/>
          <a:lstStyle/>
          <a:p>
            <a:pPr algn="r"/>
            <a:r>
              <a:rPr lang="en-US" sz="4400" b="1" dirty="0"/>
              <a:t>Publisher 4.0</a:t>
            </a:r>
            <a:br>
              <a:rPr lang="en-US" dirty="0"/>
            </a:br>
            <a:br>
              <a:rPr lang="en-US" dirty="0"/>
            </a:br>
            <a:br>
              <a:rPr lang="en-US" dirty="0"/>
            </a:br>
            <a:r>
              <a:rPr lang="en-US" dirty="0"/>
              <a:t>End-to-End NLP</a:t>
            </a:r>
            <a:br>
              <a:rPr lang="en-US" dirty="0"/>
            </a:br>
            <a:r>
              <a:rPr lang="en-US" dirty="0"/>
              <a:t>Pipeline For False </a:t>
            </a:r>
            <a:br>
              <a:rPr lang="en-US" dirty="0"/>
            </a:br>
            <a:r>
              <a:rPr lang="en-US" dirty="0"/>
              <a:t>News Article Detection </a:t>
            </a:r>
            <a:br>
              <a:rPr lang="en-US" dirty="0"/>
            </a:br>
            <a:r>
              <a:rPr lang="en-US" dirty="0"/>
              <a:t>and Content Summarization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7006727" y="5794706"/>
            <a:ext cx="4558355" cy="720393"/>
          </a:xfrm>
        </p:spPr>
        <p:txBody>
          <a:bodyPr>
            <a:normAutofit fontScale="92500" lnSpcReduction="20000"/>
          </a:bodyPr>
          <a:lstStyle/>
          <a:p>
            <a:r>
              <a:rPr lang="en-US" sz="2800" i="1" dirty="0"/>
              <a:t>Presented By: Saleh Alkhalifa</a:t>
            </a:r>
            <a:br>
              <a:rPr lang="en-US" sz="2800" i="1" dirty="0"/>
            </a:br>
            <a:r>
              <a:rPr lang="en-US" sz="2800" i="1" dirty="0"/>
              <a:t>Group: 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19009" y="2253502"/>
            <a:ext cx="5150701" cy="1715825"/>
          </a:xfrm>
        </p:spPr>
        <p:txBody>
          <a:bodyPr/>
          <a:lstStyle/>
          <a:p>
            <a:pPr algn="r"/>
            <a:r>
              <a:rPr lang="en-US" dirty="0"/>
              <a:t>Thank you</a:t>
            </a:r>
          </a:p>
        </p:txBody>
      </p:sp>
    </p:spTree>
    <p:extLst>
      <p:ext uri="{BB962C8B-B14F-4D97-AF65-F5344CB8AC3E}">
        <p14:creationId xmlns:p14="http://schemas.microsoft.com/office/powerpoint/2010/main" val="224422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466726"/>
            <a:ext cx="5111750" cy="1204912"/>
          </a:xfrm>
        </p:spPr>
        <p:txBody>
          <a:bodyPr/>
          <a:lstStyle/>
          <a:p>
            <a:r>
              <a:rPr lang="en-US" dirty="0"/>
              <a:t>Agenda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4249" y="2403474"/>
            <a:ext cx="5582805" cy="2303608"/>
          </a:xfrm>
        </p:spPr>
        <p:txBody>
          <a:bodyPr>
            <a:normAutofit/>
          </a:bodyPr>
          <a:lstStyle/>
          <a:p>
            <a:pPr marL="342900" indent="-342900">
              <a:buAutoNum type="arabicPeriod"/>
            </a:pPr>
            <a:r>
              <a:rPr lang="en-US" sz="2000" dirty="0"/>
              <a:t>Executive Summary</a:t>
            </a:r>
          </a:p>
          <a:p>
            <a:pPr marL="342900" indent="-342900">
              <a:buAutoNum type="arabicPeriod"/>
            </a:pPr>
            <a:r>
              <a:rPr lang="en-US" sz="2000" dirty="0"/>
              <a:t>Dataset and Libraries</a:t>
            </a:r>
          </a:p>
          <a:p>
            <a:pPr marL="342900" indent="-342900">
              <a:buAutoNum type="arabicPeriod"/>
            </a:pPr>
            <a:r>
              <a:rPr lang="en-US" sz="2000" dirty="0"/>
              <a:t>NLP Pipeline</a:t>
            </a:r>
          </a:p>
          <a:p>
            <a:pPr marL="342900" indent="-342900">
              <a:buAutoNum type="arabicPeriod"/>
            </a:pPr>
            <a:r>
              <a:rPr lang="en-US" sz="2000" dirty="0"/>
              <a:t>Proposed Timeline </a:t>
            </a:r>
          </a:p>
          <a:p>
            <a:pPr marL="342900" indent="-342900">
              <a:buAutoNum type="arabicPeriod"/>
            </a:pPr>
            <a:r>
              <a:rPr lang="en-US" sz="2000" dirty="0"/>
              <a:t>Conclusion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Publisher 4.0</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7" name="Picture 2" descr="Vector newspaper icon. Newspaper reading, black and white newspaper ,  #spon, #icon, #newspaper, #Vec… | Stock photography free, Newspaper,  Instagram highlight icons">
            <a:extLst>
              <a:ext uri="{FF2B5EF4-FFF2-40B4-BE49-F238E27FC236}">
                <a16:creationId xmlns:a16="http://schemas.microsoft.com/office/drawing/2014/main" id="{4B3C732E-EEC4-A4CF-9358-B407378E0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905" y="2464602"/>
            <a:ext cx="2460983" cy="1928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984250" y="466726"/>
            <a:ext cx="5111750" cy="645101"/>
          </a:xfrm>
        </p:spPr>
        <p:txBody>
          <a:bodyPr/>
          <a:lstStyle/>
          <a:p>
            <a:r>
              <a:rPr lang="en-US" dirty="0"/>
              <a:t>Abstract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84250" y="2007175"/>
            <a:ext cx="6912841" cy="3292189"/>
          </a:xfrm>
        </p:spPr>
        <p:txBody>
          <a:bodyPr>
            <a:normAutofit/>
          </a:bodyPr>
          <a:lstStyle/>
          <a:p>
            <a:pPr algn="just"/>
            <a:r>
              <a:rPr lang="en-US" sz="1600" dirty="0"/>
              <a:t>Reading and writing are integral parts to everyday life, especially in the digital and virtual age we live in today. Language today is one of our primary tools when it comes to expression and communication, allowing us to share thoughts, ideas and news around the globe. In recent years, articles containing false information have gained traction both in social media and on the news, with very few tools available to help limit or prevent these false narratives from gaining popularity. The proposed project is to develop an end-to-end pipeline that will comprise (1) classification model by which text, specifically articles, can be predicted as real or fake, (2) subject classification, and (3) text summarization for headline generation.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2" descr="Vector newspaper icon. Newspaper reading, black and white newspaper ,  #spon, #icon, #newspaper, #Vec… | Stock photography free, Newspaper,  Instagram highlight icons">
            <a:extLst>
              <a:ext uri="{FF2B5EF4-FFF2-40B4-BE49-F238E27FC236}">
                <a16:creationId xmlns:a16="http://schemas.microsoft.com/office/drawing/2014/main" id="{5495523C-7A99-0A55-7CCB-64435FCB3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3905" y="2464602"/>
            <a:ext cx="2460983" cy="1928796"/>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a:extLst>
              <a:ext uri="{FF2B5EF4-FFF2-40B4-BE49-F238E27FC236}">
                <a16:creationId xmlns:a16="http://schemas.microsoft.com/office/drawing/2014/main" id="{85920E16-E5BC-1E94-A0DF-E444DBF63496}"/>
              </a:ext>
            </a:extLst>
          </p:cNvPr>
          <p:cNvSpPr>
            <a:spLocks noGrp="1"/>
          </p:cNvSpPr>
          <p:nvPr>
            <p:ph type="dt" sz="half" idx="10"/>
          </p:nvPr>
        </p:nvSpPr>
        <p:spPr>
          <a:xfrm>
            <a:off x="838200" y="6356350"/>
            <a:ext cx="1219200" cy="365125"/>
          </a:xfrm>
        </p:spPr>
        <p:txBody>
          <a:bodyPr/>
          <a:lstStyle/>
          <a:p>
            <a:r>
              <a:rPr lang="en-US" dirty="0"/>
              <a:t>2023</a:t>
            </a:r>
          </a:p>
        </p:txBody>
      </p:sp>
      <p:sp>
        <p:nvSpPr>
          <p:cNvPr id="9" name="Footer Placeholder 4">
            <a:extLst>
              <a:ext uri="{FF2B5EF4-FFF2-40B4-BE49-F238E27FC236}">
                <a16:creationId xmlns:a16="http://schemas.microsoft.com/office/drawing/2014/main" id="{09E90D28-FF15-869F-943A-12DA1E227DD8}"/>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66920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45" name="Title 1">
            <a:extLst>
              <a:ext uri="{FF2B5EF4-FFF2-40B4-BE49-F238E27FC236}">
                <a16:creationId xmlns:a16="http://schemas.microsoft.com/office/drawing/2014/main" id="{E3C00D5B-214A-D6D2-9158-19E958C41E42}"/>
              </a:ext>
            </a:extLst>
          </p:cNvPr>
          <p:cNvSpPr>
            <a:spLocks noGrp="1"/>
          </p:cNvSpPr>
          <p:nvPr>
            <p:ph type="title"/>
          </p:nvPr>
        </p:nvSpPr>
        <p:spPr>
          <a:xfrm>
            <a:off x="984250" y="466726"/>
            <a:ext cx="5111750" cy="645101"/>
          </a:xfrm>
        </p:spPr>
        <p:txBody>
          <a:bodyPr/>
          <a:lstStyle/>
          <a:p>
            <a:pPr algn="l"/>
            <a:r>
              <a:rPr lang="en-US" dirty="0"/>
              <a:t>Dataset</a:t>
            </a:r>
          </a:p>
        </p:txBody>
      </p:sp>
      <p:pic>
        <p:nvPicPr>
          <p:cNvPr id="1028" name="Picture 4">
            <a:extLst>
              <a:ext uri="{FF2B5EF4-FFF2-40B4-BE49-F238E27FC236}">
                <a16:creationId xmlns:a16="http://schemas.microsoft.com/office/drawing/2014/main" id="{C304B9D0-FF74-29FE-A784-D53E81326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225" y="1492835"/>
            <a:ext cx="2723990" cy="10520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BDE0C496-5F9B-132D-D678-0E2E1BBE02F1}"/>
              </a:ext>
            </a:extLst>
          </p:cNvPr>
          <p:cNvPicPr>
            <a:picLocks noChangeAspect="1"/>
          </p:cNvPicPr>
          <p:nvPr/>
        </p:nvPicPr>
        <p:blipFill>
          <a:blip r:embed="rId3"/>
          <a:stretch>
            <a:fillRect/>
          </a:stretch>
        </p:blipFill>
        <p:spPr>
          <a:xfrm>
            <a:off x="1655052" y="2792257"/>
            <a:ext cx="5609814" cy="1391113"/>
          </a:xfrm>
          <a:prstGeom prst="rect">
            <a:avLst/>
          </a:prstGeom>
        </p:spPr>
      </p:pic>
      <p:sp>
        <p:nvSpPr>
          <p:cNvPr id="50" name="TextBox 49">
            <a:extLst>
              <a:ext uri="{FF2B5EF4-FFF2-40B4-BE49-F238E27FC236}">
                <a16:creationId xmlns:a16="http://schemas.microsoft.com/office/drawing/2014/main" id="{4669C2AA-464B-502A-A127-27DB7DC12EC1}"/>
              </a:ext>
            </a:extLst>
          </p:cNvPr>
          <p:cNvSpPr txBox="1"/>
          <p:nvPr/>
        </p:nvSpPr>
        <p:spPr>
          <a:xfrm>
            <a:off x="374074" y="5791110"/>
            <a:ext cx="11276300" cy="600164"/>
          </a:xfrm>
          <a:prstGeom prst="rect">
            <a:avLst/>
          </a:prstGeom>
          <a:noFill/>
        </p:spPr>
        <p:txBody>
          <a:bodyPr wrap="square">
            <a:spAutoFit/>
          </a:bodyPr>
          <a:lstStyle/>
          <a:p>
            <a:pPr algn="just" fontAlgn="base"/>
            <a:r>
              <a:rPr lang="en-US" sz="1100" b="1" dirty="0">
                <a:solidFill>
                  <a:srgbClr val="3C4043"/>
                </a:solidFill>
                <a:latin typeface="inherit"/>
              </a:rPr>
              <a:t>[1] </a:t>
            </a:r>
            <a:r>
              <a:rPr lang="en-US" sz="1100" b="0" i="0" dirty="0">
                <a:solidFill>
                  <a:srgbClr val="3C4043"/>
                </a:solidFill>
                <a:effectLst/>
                <a:latin typeface="inherit"/>
              </a:rPr>
              <a:t>Ahmed H, Traore I, Saad S. “Detecting opinion spams and fake news using text classification”, Journal of Security and Privacy, Volume 1, Issue 1, Wiley, January/February 2018.</a:t>
            </a:r>
          </a:p>
          <a:p>
            <a:pPr algn="just" fontAlgn="base"/>
            <a:r>
              <a:rPr lang="en-US" sz="1100" b="1" i="0" dirty="0">
                <a:solidFill>
                  <a:srgbClr val="3C4043"/>
                </a:solidFill>
                <a:effectLst/>
                <a:latin typeface="inherit"/>
              </a:rPr>
              <a:t>[2] </a:t>
            </a:r>
            <a:r>
              <a:rPr lang="en-US" sz="1100" b="0" i="0" dirty="0">
                <a:solidFill>
                  <a:srgbClr val="3C4043"/>
                </a:solidFill>
                <a:effectLst/>
                <a:latin typeface="inherit"/>
              </a:rPr>
              <a:t>Ahmed H, Traore I, Saad S. (2017) “Detection of Online Fake News Using N-Gram Analysis and Machine Learning Techniques. In: Traore I., </a:t>
            </a:r>
            <a:r>
              <a:rPr lang="en-US" sz="1100" b="0" i="0" dirty="0" err="1">
                <a:solidFill>
                  <a:srgbClr val="3C4043"/>
                </a:solidFill>
                <a:effectLst/>
                <a:latin typeface="inherit"/>
              </a:rPr>
              <a:t>Woungang</a:t>
            </a:r>
            <a:r>
              <a:rPr lang="en-US" sz="1100" b="0" i="0" dirty="0">
                <a:solidFill>
                  <a:srgbClr val="3C4043"/>
                </a:solidFill>
                <a:effectLst/>
                <a:latin typeface="inherit"/>
              </a:rPr>
              <a:t> I., </a:t>
            </a:r>
            <a:r>
              <a:rPr lang="en-US" sz="1100" b="0" i="0" dirty="0" err="1">
                <a:solidFill>
                  <a:srgbClr val="3C4043"/>
                </a:solidFill>
                <a:effectLst/>
                <a:latin typeface="inherit"/>
              </a:rPr>
              <a:t>Awad</a:t>
            </a:r>
            <a:r>
              <a:rPr lang="en-US" sz="1100" b="0" i="0" dirty="0">
                <a:solidFill>
                  <a:srgbClr val="3C4043"/>
                </a:solidFill>
                <a:effectLst/>
                <a:latin typeface="inherit"/>
              </a:rPr>
              <a:t> A. (eds) Intelligent, Secure, and Dependable Systems in Distributed and Cloud Environments. ISDDC 2017. Lecture Notes in Computer Science, vol 10618. Springer, Cham (pp. 127-138).</a:t>
            </a:r>
          </a:p>
        </p:txBody>
      </p:sp>
      <p:sp>
        <p:nvSpPr>
          <p:cNvPr id="51" name="TextBox 50">
            <a:extLst>
              <a:ext uri="{FF2B5EF4-FFF2-40B4-BE49-F238E27FC236}">
                <a16:creationId xmlns:a16="http://schemas.microsoft.com/office/drawing/2014/main" id="{4AAA858E-08BF-DF37-931F-5B524A09DBD1}"/>
              </a:ext>
            </a:extLst>
          </p:cNvPr>
          <p:cNvSpPr txBox="1"/>
          <p:nvPr/>
        </p:nvSpPr>
        <p:spPr>
          <a:xfrm>
            <a:off x="519112" y="1683327"/>
            <a:ext cx="6477306" cy="3139321"/>
          </a:xfrm>
          <a:prstGeom prst="rect">
            <a:avLst/>
          </a:prstGeom>
          <a:noFill/>
        </p:spPr>
        <p:txBody>
          <a:bodyPr wrap="square" rtlCol="0">
            <a:spAutoFit/>
          </a:bodyPr>
          <a:lstStyle/>
          <a:p>
            <a:r>
              <a:rPr lang="en-US" b="1" dirty="0"/>
              <a:t>Dataset Name</a:t>
            </a:r>
            <a:r>
              <a:rPr lang="en-US" dirty="0"/>
              <a:t>: Fake and Real News Articles Dataset</a:t>
            </a:r>
          </a:p>
          <a:p>
            <a:endParaRPr lang="en-US" dirty="0"/>
          </a:p>
          <a:p>
            <a:r>
              <a:rPr lang="en-US" b="1" dirty="0"/>
              <a:t>Size</a:t>
            </a:r>
            <a:r>
              <a:rPr lang="en-US" dirty="0"/>
              <a:t>: ~40,000 rows</a:t>
            </a:r>
          </a:p>
          <a:p>
            <a:endParaRPr lang="en-US" dirty="0"/>
          </a:p>
          <a:p>
            <a:r>
              <a:rPr lang="en-US" b="1" dirty="0"/>
              <a:t>Sample</a:t>
            </a:r>
            <a:r>
              <a:rPr lang="en-US" dirty="0"/>
              <a:t>:</a:t>
            </a:r>
          </a:p>
          <a:p>
            <a:endParaRPr lang="en-US" dirty="0"/>
          </a:p>
          <a:p>
            <a:endParaRPr lang="en-US" dirty="0"/>
          </a:p>
          <a:p>
            <a:endParaRPr lang="en-US" dirty="0"/>
          </a:p>
          <a:p>
            <a:endParaRPr lang="en-US" dirty="0"/>
          </a:p>
          <a:p>
            <a:endParaRPr lang="en-US" dirty="0"/>
          </a:p>
          <a:p>
            <a:r>
              <a:rPr lang="en-US" b="1" dirty="0"/>
              <a:t>Data Available</a:t>
            </a:r>
            <a:r>
              <a:rPr lang="en-US" dirty="0"/>
              <a:t>: Title, Full Text, Subject, and Classification</a:t>
            </a:r>
          </a:p>
        </p:txBody>
      </p:sp>
      <p:pic>
        <p:nvPicPr>
          <p:cNvPr id="1032" name="Picture 8" descr="Fake news - Free interface icons">
            <a:extLst>
              <a:ext uri="{FF2B5EF4-FFF2-40B4-BE49-F238E27FC236}">
                <a16:creationId xmlns:a16="http://schemas.microsoft.com/office/drawing/2014/main" id="{AE3A02D3-2AC2-3FEB-772B-4971AAABA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9182" y="3252987"/>
            <a:ext cx="1615656" cy="1615656"/>
          </a:xfrm>
          <a:prstGeom prst="rect">
            <a:avLst/>
          </a:prstGeom>
          <a:noFill/>
          <a:extLst>
            <a:ext uri="{909E8E84-426E-40DD-AFC4-6F175D3DCCD1}">
              <a14:hiddenFill xmlns:a14="http://schemas.microsoft.com/office/drawing/2010/main">
                <a:solidFill>
                  <a:srgbClr val="FFFFFF"/>
                </a:solidFill>
              </a14:hiddenFill>
            </a:ext>
          </a:extLst>
        </p:spPr>
      </p:pic>
      <p:sp>
        <p:nvSpPr>
          <p:cNvPr id="52" name="Date Placeholder 3">
            <a:extLst>
              <a:ext uri="{FF2B5EF4-FFF2-40B4-BE49-F238E27FC236}">
                <a16:creationId xmlns:a16="http://schemas.microsoft.com/office/drawing/2014/main" id="{223911F2-EAC5-0D3D-E559-1CB7886C5FBF}"/>
              </a:ext>
            </a:extLst>
          </p:cNvPr>
          <p:cNvSpPr>
            <a:spLocks noGrp="1"/>
          </p:cNvSpPr>
          <p:nvPr>
            <p:ph type="dt" sz="half" idx="10"/>
          </p:nvPr>
        </p:nvSpPr>
        <p:spPr>
          <a:xfrm>
            <a:off x="838200" y="6356350"/>
            <a:ext cx="1219200" cy="365125"/>
          </a:xfrm>
        </p:spPr>
        <p:txBody>
          <a:bodyPr/>
          <a:lstStyle/>
          <a:p>
            <a:r>
              <a:rPr lang="en-US" dirty="0"/>
              <a:t>2023</a:t>
            </a:r>
          </a:p>
        </p:txBody>
      </p:sp>
      <p:sp>
        <p:nvSpPr>
          <p:cNvPr id="53" name="Footer Placeholder 4">
            <a:extLst>
              <a:ext uri="{FF2B5EF4-FFF2-40B4-BE49-F238E27FC236}">
                <a16:creationId xmlns:a16="http://schemas.microsoft.com/office/drawing/2014/main" id="{F4135142-00D0-CB86-BDAD-4527F7228712}"/>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5" name="Title 1">
            <a:extLst>
              <a:ext uri="{FF2B5EF4-FFF2-40B4-BE49-F238E27FC236}">
                <a16:creationId xmlns:a16="http://schemas.microsoft.com/office/drawing/2014/main" id="{E3C00D5B-214A-D6D2-9158-19E958C41E42}"/>
              </a:ext>
            </a:extLst>
          </p:cNvPr>
          <p:cNvSpPr>
            <a:spLocks noGrp="1"/>
          </p:cNvSpPr>
          <p:nvPr>
            <p:ph type="title"/>
          </p:nvPr>
        </p:nvSpPr>
        <p:spPr>
          <a:xfrm>
            <a:off x="984250" y="466726"/>
            <a:ext cx="5111750" cy="645101"/>
          </a:xfrm>
        </p:spPr>
        <p:txBody>
          <a:bodyPr/>
          <a:lstStyle/>
          <a:p>
            <a:pPr algn="l"/>
            <a:r>
              <a:rPr lang="en-US" dirty="0"/>
              <a:t>Libraries</a:t>
            </a:r>
          </a:p>
        </p:txBody>
      </p:sp>
      <p:sp>
        <p:nvSpPr>
          <p:cNvPr id="2" name="TextBox 1">
            <a:extLst>
              <a:ext uri="{FF2B5EF4-FFF2-40B4-BE49-F238E27FC236}">
                <a16:creationId xmlns:a16="http://schemas.microsoft.com/office/drawing/2014/main" id="{B6626378-25B1-0D54-FDF5-94A478EDC3DD}"/>
              </a:ext>
            </a:extLst>
          </p:cNvPr>
          <p:cNvSpPr txBox="1"/>
          <p:nvPr/>
        </p:nvSpPr>
        <p:spPr>
          <a:xfrm>
            <a:off x="984250" y="1677067"/>
            <a:ext cx="6616176"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Pandas – To organize and process data via </a:t>
            </a:r>
            <a:r>
              <a:rPr lang="en-US" b="1" dirty="0" err="1"/>
              <a:t>Dataframe</a:t>
            </a:r>
            <a:endParaRPr lang="en-US" b="1" dirty="0"/>
          </a:p>
          <a:p>
            <a:pPr marL="285750" indent="-285750">
              <a:buFont typeface="Arial" panose="020B0604020202020204" pitchFamily="34" charset="0"/>
              <a:buChar char="•"/>
            </a:pPr>
            <a:r>
              <a:rPr lang="en-US" b="1" dirty="0" err="1"/>
              <a:t>Numpy</a:t>
            </a:r>
            <a:r>
              <a:rPr lang="en-US" b="1" dirty="0"/>
              <a:t> – To use various processing functions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a:t>Nltk</a:t>
            </a:r>
            <a:r>
              <a:rPr lang="en-US" b="1" dirty="0"/>
              <a:t> – To get stop-words and other NLP features</a:t>
            </a:r>
          </a:p>
          <a:p>
            <a:pPr marL="285750" indent="-285750">
              <a:buFont typeface="Arial" panose="020B0604020202020204" pitchFamily="34" charset="0"/>
              <a:buChar char="•"/>
            </a:pPr>
            <a:r>
              <a:rPr lang="en-US" b="1" dirty="0"/>
              <a:t>Spacy – For various NLP functions and features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Scikit-learn – For standard machine learning functions</a:t>
            </a:r>
          </a:p>
          <a:p>
            <a:pPr marL="285750" indent="-285750">
              <a:buFont typeface="Arial" panose="020B0604020202020204" pitchFamily="34" charset="0"/>
              <a:buChar char="•"/>
            </a:pPr>
            <a:r>
              <a:rPr lang="en-US" b="1" dirty="0"/>
              <a:t>Keras – To develop classification and summarization models</a:t>
            </a:r>
          </a:p>
          <a:p>
            <a:pPr marL="285750" indent="-285750">
              <a:buFont typeface="Arial" panose="020B0604020202020204" pitchFamily="34" charset="0"/>
              <a:buChar char="•"/>
            </a:pPr>
            <a:r>
              <a:rPr lang="en-US" b="1" dirty="0" err="1"/>
              <a:t>Tensorflow</a:t>
            </a:r>
            <a:r>
              <a:rPr lang="en-US" b="1" dirty="0"/>
              <a:t> – To support several functions in Keras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Matplotlib – To plot results and other input/output data</a:t>
            </a:r>
          </a:p>
          <a:p>
            <a:pPr marL="285750" indent="-285750">
              <a:buFont typeface="Arial" panose="020B0604020202020204" pitchFamily="34" charset="0"/>
              <a:buChar char="•"/>
            </a:pPr>
            <a:r>
              <a:rPr lang="en-US" b="1" dirty="0"/>
              <a:t>Seaborn – To generate publication-style diagrams</a:t>
            </a:r>
            <a:endParaRPr lang="en-US" dirty="0"/>
          </a:p>
        </p:txBody>
      </p:sp>
      <p:pic>
        <p:nvPicPr>
          <p:cNvPr id="3074" name="Picture 2" descr="Keras Applications">
            <a:extLst>
              <a:ext uri="{FF2B5EF4-FFF2-40B4-BE49-F238E27FC236}">
                <a16:creationId xmlns:a16="http://schemas.microsoft.com/office/drawing/2014/main" id="{F7C8F3DE-73C0-E8E9-ABA7-E8F867474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621" y="2920336"/>
            <a:ext cx="2654275" cy="9224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ensorFlow SVG Vector Logos - Vector Logo Zone">
            <a:extLst>
              <a:ext uri="{FF2B5EF4-FFF2-40B4-BE49-F238E27FC236}">
                <a16:creationId xmlns:a16="http://schemas.microsoft.com/office/drawing/2014/main" id="{39AF9C24-8C1D-FC0F-65F3-29F2C8F21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930" y="1327962"/>
            <a:ext cx="2741645" cy="137082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s Seaborn too assertive at times? | by Pragya Verma | Analytics Vidhya |  Medium">
            <a:extLst>
              <a:ext uri="{FF2B5EF4-FFF2-40B4-BE49-F238E27FC236}">
                <a16:creationId xmlns:a16="http://schemas.microsoft.com/office/drawing/2014/main" id="{902C5C52-D9DE-3BDF-D9CD-B22917495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4621" y="4191679"/>
            <a:ext cx="2856903" cy="890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F6360-4922-BFE1-2B0E-FBEF783F4215}"/>
              </a:ext>
            </a:extLst>
          </p:cNvPr>
          <p:cNvSpPr txBox="1"/>
          <p:nvPr/>
        </p:nvSpPr>
        <p:spPr>
          <a:xfrm>
            <a:off x="374074" y="5791110"/>
            <a:ext cx="11276300" cy="430887"/>
          </a:xfrm>
          <a:prstGeom prst="rect">
            <a:avLst/>
          </a:prstGeom>
          <a:noFill/>
        </p:spPr>
        <p:txBody>
          <a:bodyPr wrap="square">
            <a:spAutoFit/>
          </a:bodyPr>
          <a:lstStyle/>
          <a:p>
            <a:pPr algn="just" fontAlgn="base"/>
            <a:r>
              <a:rPr lang="en-US" sz="1100" b="1" dirty="0">
                <a:solidFill>
                  <a:srgbClr val="3C4043"/>
                </a:solidFill>
                <a:latin typeface="inherit"/>
              </a:rPr>
              <a:t>[3] </a:t>
            </a:r>
            <a:r>
              <a:rPr lang="en-US" sz="1100" b="0" i="0" dirty="0">
                <a:solidFill>
                  <a:srgbClr val="3C4043"/>
                </a:solidFill>
                <a:effectLst/>
                <a:latin typeface="inherit"/>
              </a:rPr>
              <a:t>Shervin </a:t>
            </a:r>
            <a:r>
              <a:rPr lang="en-US" sz="1100" b="0" i="0" dirty="0" err="1">
                <a:solidFill>
                  <a:srgbClr val="3C4043"/>
                </a:solidFill>
                <a:effectLst/>
                <a:latin typeface="inherit"/>
              </a:rPr>
              <a:t>Minaee</a:t>
            </a:r>
            <a:r>
              <a:rPr lang="en-US" sz="1100" b="0" i="0" dirty="0">
                <a:solidFill>
                  <a:srgbClr val="3C4043"/>
                </a:solidFill>
                <a:effectLst/>
                <a:latin typeface="inherit"/>
              </a:rPr>
              <a:t>, </a:t>
            </a:r>
            <a:r>
              <a:rPr lang="en-US" sz="1100" b="0" i="0" dirty="0" err="1">
                <a:solidFill>
                  <a:srgbClr val="3C4043"/>
                </a:solidFill>
                <a:effectLst/>
                <a:latin typeface="inherit"/>
              </a:rPr>
              <a:t>Nal</a:t>
            </a:r>
            <a:r>
              <a:rPr lang="en-US" sz="1100" b="0" i="0" dirty="0">
                <a:solidFill>
                  <a:srgbClr val="3C4043"/>
                </a:solidFill>
                <a:effectLst/>
                <a:latin typeface="inherit"/>
              </a:rPr>
              <a:t> </a:t>
            </a:r>
            <a:r>
              <a:rPr lang="en-US" sz="1100" b="0" i="0" dirty="0" err="1">
                <a:solidFill>
                  <a:srgbClr val="3C4043"/>
                </a:solidFill>
                <a:effectLst/>
                <a:latin typeface="inherit"/>
              </a:rPr>
              <a:t>Kalchbrenner</a:t>
            </a:r>
            <a:r>
              <a:rPr lang="en-US" sz="1100" b="0" i="0" dirty="0">
                <a:solidFill>
                  <a:srgbClr val="3C4043"/>
                </a:solidFill>
                <a:effectLst/>
                <a:latin typeface="inherit"/>
              </a:rPr>
              <a:t>, Erik Cambria, </a:t>
            </a:r>
            <a:r>
              <a:rPr lang="en-US" sz="1100" b="0" i="0" dirty="0" err="1">
                <a:solidFill>
                  <a:srgbClr val="3C4043"/>
                </a:solidFill>
                <a:effectLst/>
                <a:latin typeface="inherit"/>
              </a:rPr>
              <a:t>Narjes</a:t>
            </a:r>
            <a:r>
              <a:rPr lang="en-US" sz="1100" b="0" i="0" dirty="0">
                <a:solidFill>
                  <a:srgbClr val="3C4043"/>
                </a:solidFill>
                <a:effectLst/>
                <a:latin typeface="inherit"/>
              </a:rPr>
              <a:t> </a:t>
            </a:r>
            <a:r>
              <a:rPr lang="en-US" sz="1100" b="0" i="0" dirty="0" err="1">
                <a:solidFill>
                  <a:srgbClr val="3C4043"/>
                </a:solidFill>
                <a:effectLst/>
                <a:latin typeface="inherit"/>
              </a:rPr>
              <a:t>Nikzad</a:t>
            </a:r>
            <a:r>
              <a:rPr lang="en-US" sz="1100" b="0" i="0" dirty="0">
                <a:solidFill>
                  <a:srgbClr val="3C4043"/>
                </a:solidFill>
                <a:effectLst/>
                <a:latin typeface="inherit"/>
              </a:rPr>
              <a:t>, </a:t>
            </a:r>
            <a:r>
              <a:rPr lang="en-US" sz="1100" b="0" i="0" dirty="0" err="1">
                <a:solidFill>
                  <a:srgbClr val="3C4043"/>
                </a:solidFill>
                <a:effectLst/>
                <a:latin typeface="inherit"/>
              </a:rPr>
              <a:t>Meysam</a:t>
            </a:r>
            <a:r>
              <a:rPr lang="en-US" sz="1100" b="0" i="0" dirty="0">
                <a:solidFill>
                  <a:srgbClr val="3C4043"/>
                </a:solidFill>
                <a:effectLst/>
                <a:latin typeface="inherit"/>
              </a:rPr>
              <a:t> </a:t>
            </a:r>
            <a:r>
              <a:rPr lang="en-US" sz="1100" b="0" i="0" dirty="0" err="1">
                <a:solidFill>
                  <a:srgbClr val="3C4043"/>
                </a:solidFill>
                <a:effectLst/>
                <a:latin typeface="inherit"/>
              </a:rPr>
              <a:t>Chenaghlu</a:t>
            </a:r>
            <a:r>
              <a:rPr lang="en-US" sz="1100" b="0" i="0" dirty="0">
                <a:solidFill>
                  <a:srgbClr val="3C4043"/>
                </a:solidFill>
                <a:effectLst/>
                <a:latin typeface="inherit"/>
              </a:rPr>
              <a:t>, </a:t>
            </a:r>
            <a:r>
              <a:rPr lang="en-US" sz="1100" b="0" i="0" dirty="0" err="1">
                <a:solidFill>
                  <a:srgbClr val="3C4043"/>
                </a:solidFill>
                <a:effectLst/>
                <a:latin typeface="inherit"/>
              </a:rPr>
              <a:t>Jianfeng</a:t>
            </a:r>
            <a:r>
              <a:rPr lang="en-US" sz="1100" b="0" i="0" dirty="0">
                <a:solidFill>
                  <a:srgbClr val="3C4043"/>
                </a:solidFill>
                <a:effectLst/>
                <a:latin typeface="inherit"/>
              </a:rPr>
              <a:t> Gao. “Deep Learning Based Text Classification: A Comprehensive Review”, Arxiv.org</a:t>
            </a:r>
          </a:p>
          <a:p>
            <a:pPr algn="just" fontAlgn="base"/>
            <a:r>
              <a:rPr lang="en-US" sz="1100" b="1" i="0" dirty="0">
                <a:solidFill>
                  <a:srgbClr val="3C4043"/>
                </a:solidFill>
                <a:effectLst/>
                <a:latin typeface="inherit"/>
              </a:rPr>
              <a:t>[4] </a:t>
            </a:r>
            <a:r>
              <a:rPr lang="en-US" sz="1100" b="0" i="0" dirty="0">
                <a:solidFill>
                  <a:srgbClr val="3C4043"/>
                </a:solidFill>
                <a:effectLst/>
                <a:latin typeface="inherit"/>
              </a:rPr>
              <a:t>Shervin </a:t>
            </a:r>
            <a:r>
              <a:rPr lang="en-US" sz="1100" b="0" i="0" dirty="0" err="1">
                <a:solidFill>
                  <a:srgbClr val="3C4043"/>
                </a:solidFill>
                <a:effectLst/>
                <a:latin typeface="inherit"/>
              </a:rPr>
              <a:t>Minaee</a:t>
            </a:r>
            <a:r>
              <a:rPr lang="en-US" sz="1100" b="0" i="0" dirty="0">
                <a:solidFill>
                  <a:srgbClr val="3C4043"/>
                </a:solidFill>
                <a:effectLst/>
                <a:latin typeface="inherit"/>
              </a:rPr>
              <a:t> et. al. “Deep Learning Based Text Classification: A Comprehensive Review”, Arxiv</a:t>
            </a:r>
            <a:r>
              <a:rPr lang="en-US" sz="1100" dirty="0">
                <a:solidFill>
                  <a:srgbClr val="3C4043"/>
                </a:solidFill>
                <a:latin typeface="inherit"/>
              </a:rPr>
              <a:t>.org </a:t>
            </a:r>
            <a:endParaRPr lang="en-US" sz="1100" b="0" i="0" dirty="0">
              <a:solidFill>
                <a:srgbClr val="3C4043"/>
              </a:solidFill>
              <a:effectLst/>
              <a:latin typeface="inherit"/>
            </a:endParaRPr>
          </a:p>
        </p:txBody>
      </p:sp>
      <p:sp>
        <p:nvSpPr>
          <p:cNvPr id="5" name="Date Placeholder 3">
            <a:extLst>
              <a:ext uri="{FF2B5EF4-FFF2-40B4-BE49-F238E27FC236}">
                <a16:creationId xmlns:a16="http://schemas.microsoft.com/office/drawing/2014/main" id="{82B71138-4B88-E379-4943-99DEC7D2D3A9}"/>
              </a:ext>
            </a:extLst>
          </p:cNvPr>
          <p:cNvSpPr>
            <a:spLocks noGrp="1"/>
          </p:cNvSpPr>
          <p:nvPr>
            <p:ph type="dt" sz="half" idx="10"/>
          </p:nvPr>
        </p:nvSpPr>
        <p:spPr>
          <a:xfrm>
            <a:off x="838200" y="6356350"/>
            <a:ext cx="1219200" cy="365125"/>
          </a:xfrm>
        </p:spPr>
        <p:txBody>
          <a:bodyPr/>
          <a:lstStyle/>
          <a:p>
            <a:r>
              <a:rPr lang="en-US" dirty="0"/>
              <a:t>2023</a:t>
            </a:r>
          </a:p>
        </p:txBody>
      </p:sp>
      <p:sp>
        <p:nvSpPr>
          <p:cNvPr id="6" name="Footer Placeholder 4">
            <a:extLst>
              <a:ext uri="{FF2B5EF4-FFF2-40B4-BE49-F238E27FC236}">
                <a16:creationId xmlns:a16="http://schemas.microsoft.com/office/drawing/2014/main" id="{6CAA54A1-01E1-8B54-4530-6CDCB1C443AA}"/>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8910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26" name="Title 1">
            <a:extLst>
              <a:ext uri="{FF2B5EF4-FFF2-40B4-BE49-F238E27FC236}">
                <a16:creationId xmlns:a16="http://schemas.microsoft.com/office/drawing/2014/main" id="{EEA783B2-E1A4-2D72-4904-A47433D89C8E}"/>
              </a:ext>
            </a:extLst>
          </p:cNvPr>
          <p:cNvSpPr>
            <a:spLocks noGrp="1"/>
          </p:cNvSpPr>
          <p:nvPr>
            <p:ph type="title"/>
          </p:nvPr>
        </p:nvSpPr>
        <p:spPr>
          <a:xfrm>
            <a:off x="2209800" y="466726"/>
            <a:ext cx="5111750" cy="645101"/>
          </a:xfrm>
        </p:spPr>
        <p:txBody>
          <a:bodyPr/>
          <a:lstStyle/>
          <a:p>
            <a:pPr algn="l"/>
            <a:r>
              <a:rPr lang="en-US" dirty="0"/>
              <a:t>E2E Pipeline</a:t>
            </a:r>
          </a:p>
        </p:txBody>
      </p:sp>
      <p:graphicFrame>
        <p:nvGraphicFramePr>
          <p:cNvPr id="27" name="Diagram 26">
            <a:extLst>
              <a:ext uri="{FF2B5EF4-FFF2-40B4-BE49-F238E27FC236}">
                <a16:creationId xmlns:a16="http://schemas.microsoft.com/office/drawing/2014/main" id="{3792EEF3-6703-C9C0-1B0A-46756C736362}"/>
              </a:ext>
            </a:extLst>
          </p:cNvPr>
          <p:cNvGraphicFramePr/>
          <p:nvPr>
            <p:extLst>
              <p:ext uri="{D42A27DB-BD31-4B8C-83A1-F6EECF244321}">
                <p14:modId xmlns:p14="http://schemas.microsoft.com/office/powerpoint/2010/main" val="3834550530"/>
              </p:ext>
            </p:extLst>
          </p:nvPr>
        </p:nvGraphicFramePr>
        <p:xfrm>
          <a:off x="1897777" y="1174458"/>
          <a:ext cx="9016300" cy="2189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E219CB1A-4CC1-0B58-C924-DEE5993BBB8B}"/>
              </a:ext>
            </a:extLst>
          </p:cNvPr>
          <p:cNvSpPr txBox="1"/>
          <p:nvPr/>
        </p:nvSpPr>
        <p:spPr>
          <a:xfrm>
            <a:off x="1897777" y="3879920"/>
            <a:ext cx="921950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Articles will be preprocessed and cleaned up to remove stop-words and other items</a:t>
            </a:r>
          </a:p>
          <a:p>
            <a:pPr marL="285750" indent="-285750">
              <a:buFont typeface="Arial" panose="020B0604020202020204" pitchFamily="34" charset="0"/>
              <a:buChar char="•"/>
            </a:pPr>
            <a:r>
              <a:rPr lang="en-US" dirty="0"/>
              <a:t>Preprocessed articles will then be determined whether they are fake or true</a:t>
            </a:r>
          </a:p>
          <a:p>
            <a:pPr marL="285750" indent="-285750">
              <a:buFont typeface="Arial" panose="020B0604020202020204" pitchFamily="34" charset="0"/>
              <a:buChar char="•"/>
            </a:pPr>
            <a:r>
              <a:rPr lang="en-US" dirty="0"/>
              <a:t>After subject classification, the articles will be classified to determine the subject</a:t>
            </a:r>
          </a:p>
          <a:p>
            <a:pPr marL="285750" indent="-285750">
              <a:buFont typeface="Arial" panose="020B0604020202020204" pitchFamily="34" charset="0"/>
              <a:buChar char="•"/>
            </a:pPr>
            <a:r>
              <a:rPr lang="en-US" dirty="0"/>
              <a:t>Finally, the article will be summarized to determine an appropriate title</a:t>
            </a:r>
          </a:p>
        </p:txBody>
      </p:sp>
      <p:sp>
        <p:nvSpPr>
          <p:cNvPr id="29" name="TextBox 28">
            <a:extLst>
              <a:ext uri="{FF2B5EF4-FFF2-40B4-BE49-F238E27FC236}">
                <a16:creationId xmlns:a16="http://schemas.microsoft.com/office/drawing/2014/main" id="{351F3910-64E9-9E13-7D35-D39B52C06C5E}"/>
              </a:ext>
            </a:extLst>
          </p:cNvPr>
          <p:cNvSpPr txBox="1"/>
          <p:nvPr/>
        </p:nvSpPr>
        <p:spPr>
          <a:xfrm>
            <a:off x="374074" y="5791110"/>
            <a:ext cx="11276300" cy="430887"/>
          </a:xfrm>
          <a:prstGeom prst="rect">
            <a:avLst/>
          </a:prstGeom>
          <a:noFill/>
        </p:spPr>
        <p:txBody>
          <a:bodyPr wrap="square">
            <a:spAutoFit/>
          </a:bodyPr>
          <a:lstStyle/>
          <a:p>
            <a:pPr algn="just" fontAlgn="base"/>
            <a:r>
              <a:rPr lang="en-US" sz="1100" b="1" dirty="0">
                <a:solidFill>
                  <a:srgbClr val="3C4043"/>
                </a:solidFill>
                <a:latin typeface="inherit"/>
              </a:rPr>
              <a:t>[5] </a:t>
            </a:r>
            <a:r>
              <a:rPr lang="en-US" sz="1100" b="0" i="0" dirty="0">
                <a:solidFill>
                  <a:srgbClr val="3C4043"/>
                </a:solidFill>
                <a:effectLst/>
                <a:latin typeface="inherit"/>
              </a:rPr>
              <a:t>Nathaniel Hoy, Theodora Koulouri. “A Systematic Review on the Detection of Fake News Articles”, </a:t>
            </a:r>
            <a:r>
              <a:rPr lang="en-US" sz="1100" b="0" i="0" dirty="0" err="1">
                <a:solidFill>
                  <a:srgbClr val="3C4043"/>
                </a:solidFill>
                <a:effectLst/>
                <a:latin typeface="inherit"/>
              </a:rPr>
              <a:t>Arxiv</a:t>
            </a:r>
            <a:r>
              <a:rPr lang="en-US" sz="1100" b="0" i="0" dirty="0">
                <a:solidFill>
                  <a:srgbClr val="3C4043"/>
                </a:solidFill>
                <a:effectLst/>
                <a:latin typeface="inherit"/>
              </a:rPr>
              <a:t>, </a:t>
            </a:r>
            <a:r>
              <a:rPr lang="en-US" sz="1100" b="1" i="0" dirty="0">
                <a:solidFill>
                  <a:srgbClr val="3C4043"/>
                </a:solidFill>
                <a:effectLst/>
                <a:latin typeface="inherit"/>
              </a:rPr>
              <a:t>2021</a:t>
            </a:r>
            <a:r>
              <a:rPr lang="en-US" sz="1100" b="0" i="0" dirty="0">
                <a:solidFill>
                  <a:srgbClr val="3C4043"/>
                </a:solidFill>
                <a:effectLst/>
                <a:latin typeface="inherit"/>
              </a:rPr>
              <a:t>.</a:t>
            </a:r>
          </a:p>
          <a:p>
            <a:pPr algn="just" fontAlgn="base"/>
            <a:r>
              <a:rPr lang="en-US" sz="1100" b="1" i="0" dirty="0">
                <a:solidFill>
                  <a:srgbClr val="3C4043"/>
                </a:solidFill>
                <a:effectLst/>
                <a:latin typeface="inherit"/>
              </a:rPr>
              <a:t>[6] </a:t>
            </a:r>
            <a:r>
              <a:rPr lang="en-US" sz="1100" b="0" i="0" dirty="0">
                <a:solidFill>
                  <a:srgbClr val="3C4043"/>
                </a:solidFill>
                <a:effectLst/>
                <a:latin typeface="inherit"/>
              </a:rPr>
              <a:t>Mrinal Rawat, </a:t>
            </a:r>
            <a:r>
              <a:rPr lang="en-US" sz="1100" b="0" i="0" dirty="0" err="1">
                <a:solidFill>
                  <a:srgbClr val="3C4043"/>
                </a:solidFill>
                <a:effectLst/>
                <a:latin typeface="inherit"/>
              </a:rPr>
              <a:t>Diptesh</a:t>
            </a:r>
            <a:r>
              <a:rPr lang="en-US" sz="1100" b="0" i="0" dirty="0">
                <a:solidFill>
                  <a:srgbClr val="3C4043"/>
                </a:solidFill>
                <a:effectLst/>
                <a:latin typeface="inherit"/>
              </a:rPr>
              <a:t> </a:t>
            </a:r>
            <a:r>
              <a:rPr lang="en-US" sz="1100" b="0" i="0" dirty="0" err="1">
                <a:solidFill>
                  <a:srgbClr val="3C4043"/>
                </a:solidFill>
                <a:effectLst/>
                <a:latin typeface="inherit"/>
              </a:rPr>
              <a:t>Kanojia</a:t>
            </a:r>
            <a:r>
              <a:rPr lang="en-US" sz="1100" b="0" i="0" dirty="0">
                <a:solidFill>
                  <a:srgbClr val="3C4043"/>
                </a:solidFill>
                <a:effectLst/>
                <a:latin typeface="inherit"/>
              </a:rPr>
              <a:t>. “Automated Evidence Collection for Fake News Detection”, </a:t>
            </a:r>
            <a:r>
              <a:rPr lang="en-US" sz="1100" b="0" i="0" dirty="0" err="1">
                <a:solidFill>
                  <a:srgbClr val="3C4043"/>
                </a:solidFill>
                <a:effectLst/>
                <a:latin typeface="inherit"/>
              </a:rPr>
              <a:t>Arxiv</a:t>
            </a:r>
            <a:r>
              <a:rPr lang="en-US" sz="1100" b="0" i="0" dirty="0">
                <a:solidFill>
                  <a:srgbClr val="3C4043"/>
                </a:solidFill>
                <a:effectLst/>
                <a:latin typeface="inherit"/>
              </a:rPr>
              <a:t>, </a:t>
            </a:r>
            <a:r>
              <a:rPr lang="en-US" sz="1100" b="1" i="0" dirty="0">
                <a:solidFill>
                  <a:srgbClr val="3C4043"/>
                </a:solidFill>
                <a:effectLst/>
                <a:latin typeface="inherit"/>
              </a:rPr>
              <a:t>2021</a:t>
            </a:r>
            <a:r>
              <a:rPr lang="en-US" sz="1100" b="0" i="0" dirty="0">
                <a:solidFill>
                  <a:srgbClr val="3C4043"/>
                </a:solidFill>
                <a:effectLst/>
                <a:latin typeface="inherit"/>
              </a:rPr>
              <a:t>.</a:t>
            </a:r>
          </a:p>
        </p:txBody>
      </p:sp>
      <p:sp>
        <p:nvSpPr>
          <p:cNvPr id="30" name="Date Placeholder 3">
            <a:extLst>
              <a:ext uri="{FF2B5EF4-FFF2-40B4-BE49-F238E27FC236}">
                <a16:creationId xmlns:a16="http://schemas.microsoft.com/office/drawing/2014/main" id="{1BE0C0E1-2DA9-276B-42A0-46F832392768}"/>
              </a:ext>
            </a:extLst>
          </p:cNvPr>
          <p:cNvSpPr>
            <a:spLocks noGrp="1"/>
          </p:cNvSpPr>
          <p:nvPr>
            <p:ph type="dt" sz="half" idx="10"/>
          </p:nvPr>
        </p:nvSpPr>
        <p:spPr>
          <a:xfrm>
            <a:off x="838200" y="6356350"/>
            <a:ext cx="1219200" cy="365125"/>
          </a:xfrm>
        </p:spPr>
        <p:txBody>
          <a:bodyPr/>
          <a:lstStyle/>
          <a:p>
            <a:r>
              <a:rPr lang="en-US" dirty="0"/>
              <a:t>2023</a:t>
            </a:r>
          </a:p>
        </p:txBody>
      </p:sp>
      <p:sp>
        <p:nvSpPr>
          <p:cNvPr id="31" name="Footer Placeholder 4">
            <a:extLst>
              <a:ext uri="{FF2B5EF4-FFF2-40B4-BE49-F238E27FC236}">
                <a16:creationId xmlns:a16="http://schemas.microsoft.com/office/drawing/2014/main" id="{92B29557-63C2-F757-7567-83CB3D35E4F8}"/>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26" name="Title 1">
            <a:extLst>
              <a:ext uri="{FF2B5EF4-FFF2-40B4-BE49-F238E27FC236}">
                <a16:creationId xmlns:a16="http://schemas.microsoft.com/office/drawing/2014/main" id="{EEA783B2-E1A4-2D72-4904-A47433D89C8E}"/>
              </a:ext>
            </a:extLst>
          </p:cNvPr>
          <p:cNvSpPr>
            <a:spLocks noGrp="1"/>
          </p:cNvSpPr>
          <p:nvPr>
            <p:ph type="title"/>
          </p:nvPr>
        </p:nvSpPr>
        <p:spPr>
          <a:xfrm>
            <a:off x="2209800" y="466726"/>
            <a:ext cx="5111750" cy="645101"/>
          </a:xfrm>
        </p:spPr>
        <p:txBody>
          <a:bodyPr/>
          <a:lstStyle/>
          <a:p>
            <a:pPr algn="l"/>
            <a:r>
              <a:rPr lang="en-US" dirty="0"/>
              <a:t>E2E Pipeline</a:t>
            </a:r>
          </a:p>
        </p:txBody>
      </p:sp>
      <p:graphicFrame>
        <p:nvGraphicFramePr>
          <p:cNvPr id="27" name="Diagram 26">
            <a:extLst>
              <a:ext uri="{FF2B5EF4-FFF2-40B4-BE49-F238E27FC236}">
                <a16:creationId xmlns:a16="http://schemas.microsoft.com/office/drawing/2014/main" id="{3792EEF3-6703-C9C0-1B0A-46756C736362}"/>
              </a:ext>
            </a:extLst>
          </p:cNvPr>
          <p:cNvGraphicFramePr/>
          <p:nvPr/>
        </p:nvGraphicFramePr>
        <p:xfrm>
          <a:off x="1897777" y="1174458"/>
          <a:ext cx="9016300" cy="2189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Rounded Corners 1">
            <a:extLst>
              <a:ext uri="{FF2B5EF4-FFF2-40B4-BE49-F238E27FC236}">
                <a16:creationId xmlns:a16="http://schemas.microsoft.com/office/drawing/2014/main" id="{CD97C04D-8931-0442-6341-B40982AD3B36}"/>
              </a:ext>
            </a:extLst>
          </p:cNvPr>
          <p:cNvSpPr/>
          <p:nvPr/>
        </p:nvSpPr>
        <p:spPr>
          <a:xfrm>
            <a:off x="1677798" y="3212983"/>
            <a:ext cx="2122415" cy="218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75000"/>
                    <a:lumOff val="25000"/>
                  </a:schemeClr>
                </a:solidFill>
              </a:rPr>
              <a:t>Remove Stop Words</a:t>
            </a:r>
          </a:p>
          <a:p>
            <a:pPr marL="285750" indent="-285750">
              <a:buFont typeface="Arial" panose="020B0604020202020204" pitchFamily="34" charset="0"/>
              <a:buChar char="•"/>
            </a:pPr>
            <a:r>
              <a:rPr lang="en-US" sz="1200" dirty="0">
                <a:solidFill>
                  <a:schemeClr val="tx1">
                    <a:lumMod val="75000"/>
                    <a:lumOff val="25000"/>
                  </a:schemeClr>
                </a:solidFill>
              </a:rPr>
              <a:t>Cleaning up</a:t>
            </a:r>
          </a:p>
          <a:p>
            <a:pPr marL="285750" indent="-285750">
              <a:buFont typeface="Arial" panose="020B0604020202020204" pitchFamily="34" charset="0"/>
              <a:buChar char="•"/>
            </a:pPr>
            <a:r>
              <a:rPr lang="en-US" sz="1200" dirty="0">
                <a:solidFill>
                  <a:schemeClr val="tx1">
                    <a:lumMod val="75000"/>
                    <a:lumOff val="25000"/>
                  </a:schemeClr>
                </a:solidFill>
              </a:rPr>
              <a:t>Remove HTML</a:t>
            </a:r>
          </a:p>
          <a:p>
            <a:pPr marL="285750" indent="-285750">
              <a:buFont typeface="Arial" panose="020B0604020202020204" pitchFamily="34" charset="0"/>
              <a:buChar char="•"/>
            </a:pPr>
            <a:r>
              <a:rPr lang="en-US" sz="1200" dirty="0">
                <a:solidFill>
                  <a:schemeClr val="tx1">
                    <a:lumMod val="75000"/>
                    <a:lumOff val="25000"/>
                  </a:schemeClr>
                </a:solidFill>
              </a:rPr>
              <a:t>Remove odd spaces</a:t>
            </a:r>
          </a:p>
          <a:p>
            <a:pPr marL="285750" indent="-285750">
              <a:buFont typeface="Arial" panose="020B0604020202020204" pitchFamily="34" charset="0"/>
              <a:buChar char="•"/>
            </a:pPr>
            <a:r>
              <a:rPr lang="en-US" sz="1200" dirty="0">
                <a:solidFill>
                  <a:schemeClr val="tx1">
                    <a:lumMod val="75000"/>
                    <a:lumOff val="25000"/>
                  </a:schemeClr>
                </a:solidFill>
              </a:rPr>
              <a:t>Stem or Lemmatize</a:t>
            </a:r>
          </a:p>
          <a:p>
            <a:pPr marL="285750" indent="-285750">
              <a:buFont typeface="Arial" panose="020B0604020202020204" pitchFamily="34" charset="0"/>
              <a:buChar char="•"/>
            </a:pPr>
            <a:r>
              <a:rPr lang="en-US" sz="1200" dirty="0">
                <a:solidFill>
                  <a:schemeClr val="tx1">
                    <a:lumMod val="75000"/>
                    <a:lumOff val="25000"/>
                  </a:schemeClr>
                </a:solidFill>
              </a:rPr>
              <a:t>Prepare in </a:t>
            </a:r>
            <a:r>
              <a:rPr lang="en-US" sz="1200" dirty="0" err="1">
                <a:solidFill>
                  <a:schemeClr val="tx1">
                    <a:lumMod val="75000"/>
                    <a:lumOff val="25000"/>
                  </a:schemeClr>
                </a:solidFill>
              </a:rPr>
              <a:t>Dataframe</a:t>
            </a:r>
            <a:endParaRPr lang="en-US" sz="1200" dirty="0">
              <a:solidFill>
                <a:schemeClr val="tx1">
                  <a:lumMod val="75000"/>
                  <a:lumOff val="25000"/>
                </a:schemeClr>
              </a:solidFill>
            </a:endParaRPr>
          </a:p>
          <a:p>
            <a:pPr marL="285750" indent="-285750">
              <a:buFont typeface="Arial" panose="020B0604020202020204" pitchFamily="34" charset="0"/>
              <a:buChar char="•"/>
            </a:pPr>
            <a:r>
              <a:rPr lang="en-US" sz="1200" dirty="0">
                <a:solidFill>
                  <a:schemeClr val="tx1">
                    <a:lumMod val="75000"/>
                    <a:lumOff val="25000"/>
                  </a:schemeClr>
                </a:solidFill>
              </a:rPr>
              <a:t>Train Test Split</a:t>
            </a:r>
          </a:p>
        </p:txBody>
      </p:sp>
      <p:sp>
        <p:nvSpPr>
          <p:cNvPr id="3" name="Rectangle: Rounded Corners 2">
            <a:extLst>
              <a:ext uri="{FF2B5EF4-FFF2-40B4-BE49-F238E27FC236}">
                <a16:creationId xmlns:a16="http://schemas.microsoft.com/office/drawing/2014/main" id="{FDECF1DF-516A-C100-D1EF-2B0D9CC410AE}"/>
              </a:ext>
            </a:extLst>
          </p:cNvPr>
          <p:cNvSpPr/>
          <p:nvPr/>
        </p:nvSpPr>
        <p:spPr>
          <a:xfrm>
            <a:off x="4099652" y="3212981"/>
            <a:ext cx="2122415" cy="218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75000"/>
                    <a:lumOff val="25000"/>
                  </a:schemeClr>
                </a:solidFill>
              </a:rPr>
              <a:t>Keras Classifier</a:t>
            </a:r>
          </a:p>
          <a:p>
            <a:pPr marL="285750" indent="-285750">
              <a:buFont typeface="Arial" panose="020B0604020202020204" pitchFamily="34" charset="0"/>
              <a:buChar char="•"/>
            </a:pPr>
            <a:r>
              <a:rPr lang="en-US" sz="1200" dirty="0">
                <a:solidFill>
                  <a:schemeClr val="tx1">
                    <a:lumMod val="75000"/>
                    <a:lumOff val="25000"/>
                  </a:schemeClr>
                </a:solidFill>
              </a:rPr>
              <a:t>LSTM, Dense, Dropout</a:t>
            </a:r>
          </a:p>
          <a:p>
            <a:pPr marL="285750" indent="-285750">
              <a:buFont typeface="Arial" panose="020B0604020202020204" pitchFamily="34" charset="0"/>
              <a:buChar char="•"/>
            </a:pPr>
            <a:r>
              <a:rPr lang="en-US" sz="1200" dirty="0">
                <a:solidFill>
                  <a:schemeClr val="tx1">
                    <a:lumMod val="75000"/>
                    <a:lumOff val="25000"/>
                  </a:schemeClr>
                </a:solidFill>
              </a:rPr>
              <a:t>ADAM Regularization</a:t>
            </a:r>
          </a:p>
          <a:p>
            <a:pPr marL="285750" indent="-285750">
              <a:buFont typeface="Arial" panose="020B0604020202020204" pitchFamily="34" charset="0"/>
              <a:buChar char="•"/>
            </a:pPr>
            <a:r>
              <a:rPr lang="en-US" sz="1200" dirty="0">
                <a:solidFill>
                  <a:schemeClr val="tx1">
                    <a:lumMod val="75000"/>
                    <a:lumOff val="25000"/>
                  </a:schemeClr>
                </a:solidFill>
              </a:rPr>
              <a:t>Evaluate Acc, Rec, F1</a:t>
            </a:r>
          </a:p>
          <a:p>
            <a:pPr marL="285750" indent="-285750">
              <a:buFont typeface="Arial" panose="020B0604020202020204" pitchFamily="34" charset="0"/>
              <a:buChar char="•"/>
            </a:pPr>
            <a:r>
              <a:rPr lang="en-US" sz="1200" dirty="0">
                <a:solidFill>
                  <a:schemeClr val="tx1">
                    <a:lumMod val="75000"/>
                    <a:lumOff val="25000"/>
                  </a:schemeClr>
                </a:solidFill>
              </a:rPr>
              <a:t>Confusion Matrix</a:t>
            </a:r>
          </a:p>
          <a:p>
            <a:pPr marL="285750" indent="-285750">
              <a:buFont typeface="Arial" panose="020B0604020202020204" pitchFamily="34" charset="0"/>
              <a:buChar char="•"/>
            </a:pPr>
            <a:r>
              <a:rPr lang="en-US" sz="1200" dirty="0">
                <a:solidFill>
                  <a:schemeClr val="tx1">
                    <a:lumMod val="75000"/>
                    <a:lumOff val="25000"/>
                  </a:schemeClr>
                </a:solidFill>
              </a:rPr>
              <a:t>Train/Validation Loss</a:t>
            </a:r>
          </a:p>
        </p:txBody>
      </p:sp>
      <p:sp>
        <p:nvSpPr>
          <p:cNvPr id="4" name="Rectangle: Rounded Corners 3">
            <a:extLst>
              <a:ext uri="{FF2B5EF4-FFF2-40B4-BE49-F238E27FC236}">
                <a16:creationId xmlns:a16="http://schemas.microsoft.com/office/drawing/2014/main" id="{0A05BEEB-3E2D-4308-8CAE-2E655A11C1F1}"/>
              </a:ext>
            </a:extLst>
          </p:cNvPr>
          <p:cNvSpPr/>
          <p:nvPr/>
        </p:nvSpPr>
        <p:spPr>
          <a:xfrm>
            <a:off x="6576967" y="3212981"/>
            <a:ext cx="2122415" cy="218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75000"/>
                    <a:lumOff val="25000"/>
                  </a:schemeClr>
                </a:solidFill>
              </a:rPr>
              <a:t>Keras Classifier</a:t>
            </a:r>
          </a:p>
          <a:p>
            <a:pPr marL="285750" indent="-285750">
              <a:buFont typeface="Arial" panose="020B0604020202020204" pitchFamily="34" charset="0"/>
              <a:buChar char="•"/>
            </a:pPr>
            <a:r>
              <a:rPr lang="en-US" sz="1200" dirty="0">
                <a:solidFill>
                  <a:schemeClr val="tx1">
                    <a:lumMod val="75000"/>
                    <a:lumOff val="25000"/>
                  </a:schemeClr>
                </a:solidFill>
              </a:rPr>
              <a:t>LSTM, Dense, Dropout</a:t>
            </a:r>
          </a:p>
          <a:p>
            <a:pPr marL="285750" indent="-285750">
              <a:buFont typeface="Arial" panose="020B0604020202020204" pitchFamily="34" charset="0"/>
              <a:buChar char="•"/>
            </a:pPr>
            <a:r>
              <a:rPr lang="en-US" sz="1200" dirty="0">
                <a:solidFill>
                  <a:schemeClr val="tx1">
                    <a:lumMod val="75000"/>
                    <a:lumOff val="25000"/>
                  </a:schemeClr>
                </a:solidFill>
              </a:rPr>
              <a:t>ADAM Regularization</a:t>
            </a:r>
          </a:p>
          <a:p>
            <a:pPr marL="285750" indent="-285750">
              <a:buFont typeface="Arial" panose="020B0604020202020204" pitchFamily="34" charset="0"/>
              <a:buChar char="•"/>
            </a:pPr>
            <a:r>
              <a:rPr lang="en-US" sz="1200" dirty="0">
                <a:solidFill>
                  <a:schemeClr val="tx1">
                    <a:lumMod val="75000"/>
                    <a:lumOff val="25000"/>
                  </a:schemeClr>
                </a:solidFill>
              </a:rPr>
              <a:t>Evaluate Acc, Rec, F1</a:t>
            </a:r>
          </a:p>
          <a:p>
            <a:pPr marL="285750" indent="-285750">
              <a:buFont typeface="Arial" panose="020B0604020202020204" pitchFamily="34" charset="0"/>
              <a:buChar char="•"/>
            </a:pPr>
            <a:r>
              <a:rPr lang="en-US" sz="1200" dirty="0">
                <a:solidFill>
                  <a:schemeClr val="tx1">
                    <a:lumMod val="75000"/>
                    <a:lumOff val="25000"/>
                  </a:schemeClr>
                </a:solidFill>
              </a:rPr>
              <a:t>Confusion Matrix</a:t>
            </a:r>
          </a:p>
          <a:p>
            <a:pPr marL="285750" indent="-285750">
              <a:buFont typeface="Arial" panose="020B0604020202020204" pitchFamily="34" charset="0"/>
              <a:buChar char="•"/>
            </a:pPr>
            <a:r>
              <a:rPr lang="en-US" sz="1200" dirty="0">
                <a:solidFill>
                  <a:schemeClr val="tx1">
                    <a:lumMod val="75000"/>
                    <a:lumOff val="25000"/>
                  </a:schemeClr>
                </a:solidFill>
              </a:rPr>
              <a:t>ROC-AUC Evaluation</a:t>
            </a:r>
          </a:p>
        </p:txBody>
      </p:sp>
      <p:sp>
        <p:nvSpPr>
          <p:cNvPr id="5" name="Rectangle: Rounded Corners 4">
            <a:extLst>
              <a:ext uri="{FF2B5EF4-FFF2-40B4-BE49-F238E27FC236}">
                <a16:creationId xmlns:a16="http://schemas.microsoft.com/office/drawing/2014/main" id="{7607BE78-B638-3990-D0F8-A0BEBCFECF45}"/>
              </a:ext>
            </a:extLst>
          </p:cNvPr>
          <p:cNvSpPr/>
          <p:nvPr/>
        </p:nvSpPr>
        <p:spPr>
          <a:xfrm>
            <a:off x="9011641" y="3212980"/>
            <a:ext cx="2122415" cy="2189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75000"/>
                    <a:lumOff val="25000"/>
                  </a:schemeClr>
                </a:solidFill>
              </a:rPr>
              <a:t>Keras Encoder / Decoder</a:t>
            </a:r>
          </a:p>
          <a:p>
            <a:pPr marL="285750" indent="-285750">
              <a:buFont typeface="Arial" panose="020B0604020202020204" pitchFamily="34" charset="0"/>
              <a:buChar char="•"/>
            </a:pPr>
            <a:r>
              <a:rPr lang="en-US" sz="1200" dirty="0">
                <a:solidFill>
                  <a:schemeClr val="tx1">
                    <a:lumMod val="75000"/>
                    <a:lumOff val="25000"/>
                  </a:schemeClr>
                </a:solidFill>
              </a:rPr>
              <a:t>ADAM Regularization</a:t>
            </a:r>
          </a:p>
          <a:p>
            <a:pPr marL="285750" indent="-285750">
              <a:buFont typeface="Arial" panose="020B0604020202020204" pitchFamily="34" charset="0"/>
              <a:buChar char="•"/>
            </a:pPr>
            <a:r>
              <a:rPr lang="en-US" sz="1200" dirty="0">
                <a:solidFill>
                  <a:schemeClr val="tx1">
                    <a:lumMod val="75000"/>
                    <a:lumOff val="25000"/>
                  </a:schemeClr>
                </a:solidFill>
              </a:rPr>
              <a:t>Evaluate using BLEU to measure precision</a:t>
            </a:r>
          </a:p>
          <a:p>
            <a:pPr marL="285750" indent="-285750">
              <a:buFont typeface="Arial" panose="020B0604020202020204" pitchFamily="34" charset="0"/>
              <a:buChar char="•"/>
            </a:pPr>
            <a:r>
              <a:rPr lang="en-US" sz="1200" dirty="0">
                <a:solidFill>
                  <a:schemeClr val="tx1">
                    <a:lumMod val="75000"/>
                    <a:lumOff val="25000"/>
                  </a:schemeClr>
                </a:solidFill>
              </a:rPr>
              <a:t>Evaluate using ROUGE to measure recall</a:t>
            </a:r>
          </a:p>
        </p:txBody>
      </p:sp>
      <p:sp>
        <p:nvSpPr>
          <p:cNvPr id="6" name="TextBox 5">
            <a:extLst>
              <a:ext uri="{FF2B5EF4-FFF2-40B4-BE49-F238E27FC236}">
                <a16:creationId xmlns:a16="http://schemas.microsoft.com/office/drawing/2014/main" id="{A105169C-F826-46CD-A48A-88B1134B56CB}"/>
              </a:ext>
            </a:extLst>
          </p:cNvPr>
          <p:cNvSpPr txBox="1"/>
          <p:nvPr/>
        </p:nvSpPr>
        <p:spPr>
          <a:xfrm>
            <a:off x="374074" y="5791110"/>
            <a:ext cx="11276300" cy="430887"/>
          </a:xfrm>
          <a:prstGeom prst="rect">
            <a:avLst/>
          </a:prstGeom>
          <a:noFill/>
        </p:spPr>
        <p:txBody>
          <a:bodyPr wrap="square">
            <a:spAutoFit/>
          </a:bodyPr>
          <a:lstStyle/>
          <a:p>
            <a:pPr algn="just" fontAlgn="base"/>
            <a:r>
              <a:rPr lang="en-US" sz="1100" b="1" dirty="0">
                <a:solidFill>
                  <a:srgbClr val="3C4043"/>
                </a:solidFill>
                <a:latin typeface="inherit"/>
              </a:rPr>
              <a:t>[5] </a:t>
            </a:r>
            <a:r>
              <a:rPr lang="en-US" sz="1100" b="0" i="0" dirty="0">
                <a:solidFill>
                  <a:srgbClr val="3C4043"/>
                </a:solidFill>
                <a:effectLst/>
                <a:latin typeface="inherit"/>
              </a:rPr>
              <a:t>Nathaniel Hoy, Theodora Koulouri. “A Systematic Review on the Detection of Fake News Articles”, </a:t>
            </a:r>
            <a:r>
              <a:rPr lang="en-US" sz="1100" b="0" i="0" dirty="0" err="1">
                <a:solidFill>
                  <a:srgbClr val="3C4043"/>
                </a:solidFill>
                <a:effectLst/>
                <a:latin typeface="inherit"/>
              </a:rPr>
              <a:t>Arxiv</a:t>
            </a:r>
            <a:r>
              <a:rPr lang="en-US" sz="1100" b="0" i="0" dirty="0">
                <a:solidFill>
                  <a:srgbClr val="3C4043"/>
                </a:solidFill>
                <a:effectLst/>
                <a:latin typeface="inherit"/>
              </a:rPr>
              <a:t>, </a:t>
            </a:r>
            <a:r>
              <a:rPr lang="en-US" sz="1100" b="1" i="0" dirty="0">
                <a:solidFill>
                  <a:srgbClr val="3C4043"/>
                </a:solidFill>
                <a:effectLst/>
                <a:latin typeface="inherit"/>
              </a:rPr>
              <a:t>2021</a:t>
            </a:r>
            <a:r>
              <a:rPr lang="en-US" sz="1100" b="0" i="0" dirty="0">
                <a:solidFill>
                  <a:srgbClr val="3C4043"/>
                </a:solidFill>
                <a:effectLst/>
                <a:latin typeface="inherit"/>
              </a:rPr>
              <a:t>.</a:t>
            </a:r>
          </a:p>
          <a:p>
            <a:pPr algn="just" fontAlgn="base"/>
            <a:r>
              <a:rPr lang="en-US" sz="1100" b="1" i="0" dirty="0">
                <a:solidFill>
                  <a:srgbClr val="3C4043"/>
                </a:solidFill>
                <a:effectLst/>
                <a:latin typeface="inherit"/>
              </a:rPr>
              <a:t>[6] </a:t>
            </a:r>
            <a:r>
              <a:rPr lang="en-US" sz="1100" b="0" i="0" dirty="0">
                <a:solidFill>
                  <a:srgbClr val="3C4043"/>
                </a:solidFill>
                <a:effectLst/>
                <a:latin typeface="inherit"/>
              </a:rPr>
              <a:t>Mrinal Rawat, </a:t>
            </a:r>
            <a:r>
              <a:rPr lang="en-US" sz="1100" b="0" i="0" dirty="0" err="1">
                <a:solidFill>
                  <a:srgbClr val="3C4043"/>
                </a:solidFill>
                <a:effectLst/>
                <a:latin typeface="inherit"/>
              </a:rPr>
              <a:t>Diptesh</a:t>
            </a:r>
            <a:r>
              <a:rPr lang="en-US" sz="1100" b="0" i="0" dirty="0">
                <a:solidFill>
                  <a:srgbClr val="3C4043"/>
                </a:solidFill>
                <a:effectLst/>
                <a:latin typeface="inherit"/>
              </a:rPr>
              <a:t> </a:t>
            </a:r>
            <a:r>
              <a:rPr lang="en-US" sz="1100" b="0" i="0" dirty="0" err="1">
                <a:solidFill>
                  <a:srgbClr val="3C4043"/>
                </a:solidFill>
                <a:effectLst/>
                <a:latin typeface="inherit"/>
              </a:rPr>
              <a:t>Kanojia</a:t>
            </a:r>
            <a:r>
              <a:rPr lang="en-US" sz="1100" b="0" i="0" dirty="0">
                <a:solidFill>
                  <a:srgbClr val="3C4043"/>
                </a:solidFill>
                <a:effectLst/>
                <a:latin typeface="inherit"/>
              </a:rPr>
              <a:t>. “Automated Evidence Collection for Fake News Detection”, </a:t>
            </a:r>
            <a:r>
              <a:rPr lang="en-US" sz="1100" b="0" i="0" dirty="0" err="1">
                <a:solidFill>
                  <a:srgbClr val="3C4043"/>
                </a:solidFill>
                <a:effectLst/>
                <a:latin typeface="inherit"/>
              </a:rPr>
              <a:t>Arxiv</a:t>
            </a:r>
            <a:r>
              <a:rPr lang="en-US" sz="1100" b="0" i="0" dirty="0">
                <a:solidFill>
                  <a:srgbClr val="3C4043"/>
                </a:solidFill>
                <a:effectLst/>
                <a:latin typeface="inherit"/>
              </a:rPr>
              <a:t>, </a:t>
            </a:r>
            <a:r>
              <a:rPr lang="en-US" sz="1100" b="1" i="0" dirty="0">
                <a:solidFill>
                  <a:srgbClr val="3C4043"/>
                </a:solidFill>
                <a:effectLst/>
                <a:latin typeface="inherit"/>
              </a:rPr>
              <a:t>2021</a:t>
            </a:r>
            <a:r>
              <a:rPr lang="en-US" sz="1100" b="0" i="0" dirty="0">
                <a:solidFill>
                  <a:srgbClr val="3C4043"/>
                </a:solidFill>
                <a:effectLst/>
                <a:latin typeface="inherit"/>
              </a:rPr>
              <a:t>.</a:t>
            </a:r>
          </a:p>
        </p:txBody>
      </p:sp>
      <p:sp>
        <p:nvSpPr>
          <p:cNvPr id="7" name="Date Placeholder 3">
            <a:extLst>
              <a:ext uri="{FF2B5EF4-FFF2-40B4-BE49-F238E27FC236}">
                <a16:creationId xmlns:a16="http://schemas.microsoft.com/office/drawing/2014/main" id="{12798654-DA56-5A55-D646-170AAD42FE23}"/>
              </a:ext>
            </a:extLst>
          </p:cNvPr>
          <p:cNvSpPr>
            <a:spLocks noGrp="1"/>
          </p:cNvSpPr>
          <p:nvPr>
            <p:ph type="dt" sz="half" idx="10"/>
          </p:nvPr>
        </p:nvSpPr>
        <p:spPr>
          <a:xfrm>
            <a:off x="838200" y="6356350"/>
            <a:ext cx="1219200" cy="365125"/>
          </a:xfrm>
        </p:spPr>
        <p:txBody>
          <a:bodyPr/>
          <a:lstStyle/>
          <a:p>
            <a:r>
              <a:rPr lang="en-US" dirty="0"/>
              <a:t>2023</a:t>
            </a:r>
          </a:p>
        </p:txBody>
      </p:sp>
      <p:sp>
        <p:nvSpPr>
          <p:cNvPr id="8" name="Footer Placeholder 4">
            <a:extLst>
              <a:ext uri="{FF2B5EF4-FFF2-40B4-BE49-F238E27FC236}">
                <a16:creationId xmlns:a16="http://schemas.microsoft.com/office/drawing/2014/main" id="{65751DAB-3318-5672-F0EB-F292E29AD81F}"/>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87780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26" name="Title 1">
            <a:extLst>
              <a:ext uri="{FF2B5EF4-FFF2-40B4-BE49-F238E27FC236}">
                <a16:creationId xmlns:a16="http://schemas.microsoft.com/office/drawing/2014/main" id="{EEA783B2-E1A4-2D72-4904-A47433D89C8E}"/>
              </a:ext>
            </a:extLst>
          </p:cNvPr>
          <p:cNvSpPr>
            <a:spLocks noGrp="1"/>
          </p:cNvSpPr>
          <p:nvPr>
            <p:ph type="title"/>
          </p:nvPr>
        </p:nvSpPr>
        <p:spPr>
          <a:xfrm>
            <a:off x="2209800" y="466726"/>
            <a:ext cx="5111750" cy="645101"/>
          </a:xfrm>
        </p:spPr>
        <p:txBody>
          <a:bodyPr/>
          <a:lstStyle/>
          <a:p>
            <a:pPr algn="l"/>
            <a:r>
              <a:rPr lang="en-US" dirty="0"/>
              <a:t>Proposed Timeline</a:t>
            </a:r>
          </a:p>
        </p:txBody>
      </p:sp>
      <p:graphicFrame>
        <p:nvGraphicFramePr>
          <p:cNvPr id="2" name="Table 2">
            <a:extLst>
              <a:ext uri="{FF2B5EF4-FFF2-40B4-BE49-F238E27FC236}">
                <a16:creationId xmlns:a16="http://schemas.microsoft.com/office/drawing/2014/main" id="{9DC20350-9A71-C9B3-836F-EEEA1405170E}"/>
              </a:ext>
            </a:extLst>
          </p:cNvPr>
          <p:cNvGraphicFramePr>
            <a:graphicFrameLocks noGrp="1"/>
          </p:cNvGraphicFramePr>
          <p:nvPr>
            <p:extLst>
              <p:ext uri="{D42A27DB-BD31-4B8C-83A1-F6EECF244321}">
                <p14:modId xmlns:p14="http://schemas.microsoft.com/office/powerpoint/2010/main" val="625590699"/>
              </p:ext>
            </p:extLst>
          </p:nvPr>
        </p:nvGraphicFramePr>
        <p:xfrm>
          <a:off x="1335714" y="1600510"/>
          <a:ext cx="9645474" cy="4156854"/>
        </p:xfrm>
        <a:graphic>
          <a:graphicData uri="http://schemas.openxmlformats.org/drawingml/2006/table">
            <a:tbl>
              <a:tblPr firstRow="1" bandRow="1">
                <a:tableStyleId>{F5AB1C69-6EDB-4FF4-983F-18BD219EF322}</a:tableStyleId>
              </a:tblPr>
              <a:tblGrid>
                <a:gridCol w="2313497">
                  <a:extLst>
                    <a:ext uri="{9D8B030D-6E8A-4147-A177-3AD203B41FA5}">
                      <a16:colId xmlns:a16="http://schemas.microsoft.com/office/drawing/2014/main" val="1224493443"/>
                    </a:ext>
                  </a:extLst>
                </a:gridCol>
                <a:gridCol w="3422708">
                  <a:extLst>
                    <a:ext uri="{9D8B030D-6E8A-4147-A177-3AD203B41FA5}">
                      <a16:colId xmlns:a16="http://schemas.microsoft.com/office/drawing/2014/main" val="1032851384"/>
                    </a:ext>
                  </a:extLst>
                </a:gridCol>
                <a:gridCol w="3909269">
                  <a:extLst>
                    <a:ext uri="{9D8B030D-6E8A-4147-A177-3AD203B41FA5}">
                      <a16:colId xmlns:a16="http://schemas.microsoft.com/office/drawing/2014/main" val="1450764946"/>
                    </a:ext>
                  </a:extLst>
                </a:gridCol>
              </a:tblGrid>
              <a:tr h="586129">
                <a:tc>
                  <a:txBody>
                    <a:bodyPr/>
                    <a:lstStyle/>
                    <a:p>
                      <a:r>
                        <a:rPr lang="en-US" dirty="0"/>
                        <a:t>Week</a:t>
                      </a:r>
                    </a:p>
                  </a:txBody>
                  <a:tcPr/>
                </a:tc>
                <a:tc>
                  <a:txBody>
                    <a:bodyPr/>
                    <a:lstStyle/>
                    <a:p>
                      <a:r>
                        <a:rPr lang="en-US" dirty="0"/>
                        <a:t>Items to Complete</a:t>
                      </a:r>
                    </a:p>
                  </a:txBody>
                  <a:tcPr/>
                </a:tc>
                <a:tc>
                  <a:txBody>
                    <a:bodyPr/>
                    <a:lstStyle/>
                    <a:p>
                      <a:r>
                        <a:rPr lang="en-US" dirty="0"/>
                        <a:t>Risks</a:t>
                      </a:r>
                    </a:p>
                  </a:txBody>
                  <a:tcPr/>
                </a:tc>
                <a:extLst>
                  <a:ext uri="{0D108BD9-81ED-4DB2-BD59-A6C34878D82A}">
                    <a16:rowId xmlns:a16="http://schemas.microsoft.com/office/drawing/2014/main" val="360411157"/>
                  </a:ext>
                </a:extLst>
              </a:tr>
              <a:tr h="586129">
                <a:tc>
                  <a:txBody>
                    <a:bodyPr/>
                    <a:lstStyle/>
                    <a:p>
                      <a:r>
                        <a:rPr lang="en-US" dirty="0">
                          <a:solidFill>
                            <a:schemeClr val="tx1">
                              <a:lumMod val="75000"/>
                              <a:lumOff val="25000"/>
                            </a:schemeClr>
                          </a:solidFill>
                        </a:rPr>
                        <a:t>Week 8</a:t>
                      </a:r>
                    </a:p>
                  </a:txBody>
                  <a:tcPr/>
                </a:tc>
                <a:tc>
                  <a:txBody>
                    <a:bodyPr/>
                    <a:lstStyle/>
                    <a:p>
                      <a:r>
                        <a:rPr lang="en-US" dirty="0">
                          <a:solidFill>
                            <a:schemeClr val="tx1">
                              <a:lumMod val="75000"/>
                              <a:lumOff val="25000"/>
                            </a:schemeClr>
                          </a:solidFill>
                        </a:rPr>
                        <a:t>Explore and Preprocess Data</a:t>
                      </a:r>
                    </a:p>
                  </a:txBody>
                  <a:tcPr/>
                </a:tc>
                <a:tc>
                  <a:txBody>
                    <a:bodyPr/>
                    <a:lstStyle/>
                    <a:p>
                      <a:r>
                        <a:rPr lang="en-US" dirty="0">
                          <a:solidFill>
                            <a:schemeClr val="tx1">
                              <a:lumMod val="75000"/>
                              <a:lumOff val="25000"/>
                            </a:schemeClr>
                          </a:solidFill>
                        </a:rPr>
                        <a:t>“Healthiness” of the dataset</a:t>
                      </a:r>
                    </a:p>
                  </a:txBody>
                  <a:tcPr/>
                </a:tc>
                <a:extLst>
                  <a:ext uri="{0D108BD9-81ED-4DB2-BD59-A6C34878D82A}">
                    <a16:rowId xmlns:a16="http://schemas.microsoft.com/office/drawing/2014/main" val="3347455288"/>
                  </a:ext>
                </a:extLst>
              </a:tr>
              <a:tr h="586129">
                <a:tc>
                  <a:txBody>
                    <a:bodyPr/>
                    <a:lstStyle/>
                    <a:p>
                      <a:r>
                        <a:rPr lang="en-US" dirty="0">
                          <a:solidFill>
                            <a:schemeClr val="tx1">
                              <a:lumMod val="75000"/>
                              <a:lumOff val="25000"/>
                            </a:schemeClr>
                          </a:solidFill>
                        </a:rPr>
                        <a:t>Week 9</a:t>
                      </a:r>
                    </a:p>
                  </a:txBody>
                  <a:tcPr/>
                </a:tc>
                <a:tc>
                  <a:txBody>
                    <a:bodyPr/>
                    <a:lstStyle/>
                    <a:p>
                      <a:r>
                        <a:rPr lang="en-US" dirty="0">
                          <a:solidFill>
                            <a:schemeClr val="tx1">
                              <a:lumMod val="75000"/>
                              <a:lumOff val="25000"/>
                            </a:schemeClr>
                          </a:solidFill>
                        </a:rPr>
                        <a:t>Subject Classification</a:t>
                      </a:r>
                    </a:p>
                  </a:txBody>
                  <a:tcPr/>
                </a:tc>
                <a:tc>
                  <a:txBody>
                    <a:bodyPr/>
                    <a:lstStyle/>
                    <a:p>
                      <a:r>
                        <a:rPr lang="en-US" dirty="0">
                          <a:solidFill>
                            <a:schemeClr val="tx1">
                              <a:lumMod val="75000"/>
                              <a:lumOff val="25000"/>
                            </a:schemeClr>
                          </a:solidFill>
                        </a:rPr>
                        <a:t>40,000 rows of large text data might be too much for this laptop</a:t>
                      </a:r>
                    </a:p>
                  </a:txBody>
                  <a:tcPr/>
                </a:tc>
                <a:extLst>
                  <a:ext uri="{0D108BD9-81ED-4DB2-BD59-A6C34878D82A}">
                    <a16:rowId xmlns:a16="http://schemas.microsoft.com/office/drawing/2014/main" val="604726102"/>
                  </a:ext>
                </a:extLst>
              </a:tr>
              <a:tr h="586129">
                <a:tc>
                  <a:txBody>
                    <a:bodyPr/>
                    <a:lstStyle/>
                    <a:p>
                      <a:r>
                        <a:rPr lang="en-US" dirty="0">
                          <a:solidFill>
                            <a:schemeClr val="tx1">
                              <a:lumMod val="75000"/>
                              <a:lumOff val="25000"/>
                            </a:schemeClr>
                          </a:solidFill>
                        </a:rPr>
                        <a:t>Week 10</a:t>
                      </a:r>
                    </a:p>
                  </a:txBody>
                  <a:tcPr/>
                </a:tc>
                <a:tc>
                  <a:txBody>
                    <a:bodyPr/>
                    <a:lstStyle/>
                    <a:p>
                      <a:r>
                        <a:rPr lang="en-US" dirty="0">
                          <a:solidFill>
                            <a:schemeClr val="tx1">
                              <a:lumMod val="75000"/>
                              <a:lumOff val="25000"/>
                            </a:schemeClr>
                          </a:solidFill>
                        </a:rPr>
                        <a:t>Legitimacy Classification</a:t>
                      </a:r>
                    </a:p>
                  </a:txBody>
                  <a:tcPr/>
                </a:tc>
                <a:tc>
                  <a:txBody>
                    <a:bodyPr/>
                    <a:lstStyle/>
                    <a:p>
                      <a:r>
                        <a:rPr lang="en-US" dirty="0">
                          <a:solidFill>
                            <a:schemeClr val="tx1">
                              <a:lumMod val="75000"/>
                              <a:lumOff val="25000"/>
                            </a:schemeClr>
                          </a:solidFill>
                        </a:rPr>
                        <a:t>Distribution of Data</a:t>
                      </a:r>
                    </a:p>
                  </a:txBody>
                  <a:tcPr/>
                </a:tc>
                <a:extLst>
                  <a:ext uri="{0D108BD9-81ED-4DB2-BD59-A6C34878D82A}">
                    <a16:rowId xmlns:a16="http://schemas.microsoft.com/office/drawing/2014/main" val="1328930138"/>
                  </a:ext>
                </a:extLst>
              </a:tr>
              <a:tr h="586129">
                <a:tc>
                  <a:txBody>
                    <a:bodyPr/>
                    <a:lstStyle/>
                    <a:p>
                      <a:r>
                        <a:rPr lang="en-US" dirty="0">
                          <a:solidFill>
                            <a:schemeClr val="tx1">
                              <a:lumMod val="75000"/>
                              <a:lumOff val="25000"/>
                            </a:schemeClr>
                          </a:solidFill>
                        </a:rPr>
                        <a:t>Week 11</a:t>
                      </a:r>
                    </a:p>
                  </a:txBody>
                  <a:tcPr/>
                </a:tc>
                <a:tc>
                  <a:txBody>
                    <a:bodyPr/>
                    <a:lstStyle/>
                    <a:p>
                      <a:r>
                        <a:rPr lang="en-US" dirty="0">
                          <a:solidFill>
                            <a:schemeClr val="tx1">
                              <a:lumMod val="75000"/>
                              <a:lumOff val="25000"/>
                            </a:schemeClr>
                          </a:solidFill>
                        </a:rPr>
                        <a:t>Content Summarization </a:t>
                      </a:r>
                    </a:p>
                  </a:txBody>
                  <a:tcPr/>
                </a:tc>
                <a:tc>
                  <a:txBody>
                    <a:bodyPr/>
                    <a:lstStyle/>
                    <a:p>
                      <a:r>
                        <a:rPr lang="en-US" dirty="0">
                          <a:solidFill>
                            <a:schemeClr val="tx1">
                              <a:lumMod val="75000"/>
                              <a:lumOff val="25000"/>
                            </a:schemeClr>
                          </a:solidFill>
                        </a:rPr>
                        <a:t>Abstractive vs Extractive?</a:t>
                      </a:r>
                    </a:p>
                  </a:txBody>
                  <a:tcPr/>
                </a:tc>
                <a:extLst>
                  <a:ext uri="{0D108BD9-81ED-4DB2-BD59-A6C34878D82A}">
                    <a16:rowId xmlns:a16="http://schemas.microsoft.com/office/drawing/2014/main" val="749995846"/>
                  </a:ext>
                </a:extLst>
              </a:tr>
              <a:tr h="586129">
                <a:tc>
                  <a:txBody>
                    <a:bodyPr/>
                    <a:lstStyle/>
                    <a:p>
                      <a:r>
                        <a:rPr lang="en-US" dirty="0">
                          <a:solidFill>
                            <a:schemeClr val="tx1">
                              <a:lumMod val="75000"/>
                              <a:lumOff val="25000"/>
                            </a:schemeClr>
                          </a:solidFill>
                        </a:rPr>
                        <a:t>Week 13</a:t>
                      </a:r>
                    </a:p>
                  </a:txBody>
                  <a:tcPr/>
                </a:tc>
                <a:tc>
                  <a:txBody>
                    <a:bodyPr/>
                    <a:lstStyle/>
                    <a:p>
                      <a:r>
                        <a:rPr lang="en-US" dirty="0">
                          <a:solidFill>
                            <a:schemeClr val="tx1">
                              <a:lumMod val="75000"/>
                              <a:lumOff val="25000"/>
                            </a:schemeClr>
                          </a:solidFill>
                        </a:rPr>
                        <a:t>Prepare Report and Presentation</a:t>
                      </a:r>
                    </a:p>
                  </a:txBody>
                  <a:tcPr/>
                </a:tc>
                <a:tc>
                  <a:txBody>
                    <a:bodyPr/>
                    <a:lstStyle/>
                    <a:p>
                      <a:r>
                        <a:rPr lang="en-US" dirty="0">
                          <a:solidFill>
                            <a:schemeClr val="tx1">
                              <a:lumMod val="75000"/>
                              <a:lumOff val="25000"/>
                            </a:schemeClr>
                          </a:solidFill>
                        </a:rPr>
                        <a:t>N/A</a:t>
                      </a:r>
                    </a:p>
                  </a:txBody>
                  <a:tcPr/>
                </a:tc>
                <a:extLst>
                  <a:ext uri="{0D108BD9-81ED-4DB2-BD59-A6C34878D82A}">
                    <a16:rowId xmlns:a16="http://schemas.microsoft.com/office/drawing/2014/main" val="2769037478"/>
                  </a:ext>
                </a:extLst>
              </a:tr>
              <a:tr h="586129">
                <a:tc>
                  <a:txBody>
                    <a:bodyPr/>
                    <a:lstStyle/>
                    <a:p>
                      <a:r>
                        <a:rPr lang="en-US" dirty="0">
                          <a:solidFill>
                            <a:schemeClr val="tx1">
                              <a:lumMod val="75000"/>
                              <a:lumOff val="25000"/>
                            </a:schemeClr>
                          </a:solidFill>
                        </a:rPr>
                        <a:t>Week 14</a:t>
                      </a:r>
                    </a:p>
                  </a:txBody>
                  <a:tcPr/>
                </a:tc>
                <a:tc>
                  <a:txBody>
                    <a:bodyPr/>
                    <a:lstStyle/>
                    <a:p>
                      <a:r>
                        <a:rPr lang="en-US" dirty="0">
                          <a:solidFill>
                            <a:schemeClr val="tx1">
                              <a:lumMod val="75000"/>
                              <a:lumOff val="25000"/>
                            </a:schemeClr>
                          </a:solidFill>
                        </a:rPr>
                        <a:t>Present</a:t>
                      </a:r>
                    </a:p>
                  </a:txBody>
                  <a:tcPr/>
                </a:tc>
                <a:tc>
                  <a:txBody>
                    <a:bodyPr/>
                    <a:lstStyle/>
                    <a:p>
                      <a:r>
                        <a:rPr lang="en-US" dirty="0">
                          <a:solidFill>
                            <a:schemeClr val="tx1">
                              <a:lumMod val="75000"/>
                              <a:lumOff val="25000"/>
                            </a:schemeClr>
                          </a:solidFill>
                        </a:rPr>
                        <a:t>N/A</a:t>
                      </a:r>
                    </a:p>
                  </a:txBody>
                  <a:tcPr/>
                </a:tc>
                <a:extLst>
                  <a:ext uri="{0D108BD9-81ED-4DB2-BD59-A6C34878D82A}">
                    <a16:rowId xmlns:a16="http://schemas.microsoft.com/office/drawing/2014/main" val="3035023946"/>
                  </a:ext>
                </a:extLst>
              </a:tr>
            </a:tbl>
          </a:graphicData>
        </a:graphic>
      </p:graphicFrame>
      <p:sp>
        <p:nvSpPr>
          <p:cNvPr id="3" name="Date Placeholder 3">
            <a:extLst>
              <a:ext uri="{FF2B5EF4-FFF2-40B4-BE49-F238E27FC236}">
                <a16:creationId xmlns:a16="http://schemas.microsoft.com/office/drawing/2014/main" id="{5FF23552-957C-D931-7C9E-92A2C01F2829}"/>
              </a:ext>
            </a:extLst>
          </p:cNvPr>
          <p:cNvSpPr>
            <a:spLocks noGrp="1"/>
          </p:cNvSpPr>
          <p:nvPr>
            <p:ph type="dt" sz="half" idx="10"/>
          </p:nvPr>
        </p:nvSpPr>
        <p:spPr>
          <a:xfrm>
            <a:off x="838200" y="6356350"/>
            <a:ext cx="1219200" cy="365125"/>
          </a:xfrm>
        </p:spPr>
        <p:txBody>
          <a:bodyPr/>
          <a:lstStyle/>
          <a:p>
            <a:r>
              <a:rPr lang="en-US" dirty="0"/>
              <a:t>2023</a:t>
            </a:r>
          </a:p>
        </p:txBody>
      </p:sp>
      <p:sp>
        <p:nvSpPr>
          <p:cNvPr id="4" name="Footer Placeholder 4">
            <a:extLst>
              <a:ext uri="{FF2B5EF4-FFF2-40B4-BE49-F238E27FC236}">
                <a16:creationId xmlns:a16="http://schemas.microsoft.com/office/drawing/2014/main" id="{CCC43683-AC34-CE0C-D9BF-22665F21F60D}"/>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302175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7" name="Date Placeholder 3">
            <a:extLst>
              <a:ext uri="{FF2B5EF4-FFF2-40B4-BE49-F238E27FC236}">
                <a16:creationId xmlns:a16="http://schemas.microsoft.com/office/drawing/2014/main" id="{9668EBAC-9BF1-A859-82B3-E3EBCEF1BC72}"/>
              </a:ext>
            </a:extLst>
          </p:cNvPr>
          <p:cNvSpPr>
            <a:spLocks noGrp="1"/>
          </p:cNvSpPr>
          <p:nvPr>
            <p:ph type="dt" sz="half" idx="10"/>
          </p:nvPr>
        </p:nvSpPr>
        <p:spPr>
          <a:xfrm>
            <a:off x="838200" y="6356350"/>
            <a:ext cx="1219200" cy="365125"/>
          </a:xfrm>
        </p:spPr>
        <p:txBody>
          <a:bodyPr/>
          <a:lstStyle/>
          <a:p>
            <a:r>
              <a:rPr lang="en-US" dirty="0"/>
              <a:t>2023</a:t>
            </a:r>
          </a:p>
        </p:txBody>
      </p:sp>
      <p:sp>
        <p:nvSpPr>
          <p:cNvPr id="8" name="Footer Placeholder 4">
            <a:extLst>
              <a:ext uri="{FF2B5EF4-FFF2-40B4-BE49-F238E27FC236}">
                <a16:creationId xmlns:a16="http://schemas.microsoft.com/office/drawing/2014/main" id="{43AC0813-D8C2-70AC-0E13-83FBF3767F46}"/>
              </a:ext>
            </a:extLst>
          </p:cNvPr>
          <p:cNvSpPr>
            <a:spLocks noGrp="1"/>
          </p:cNvSpPr>
          <p:nvPr>
            <p:ph type="ftr" sz="quarter" idx="11"/>
          </p:nvPr>
        </p:nvSpPr>
        <p:spPr>
          <a:xfrm>
            <a:off x="2463800" y="6356350"/>
            <a:ext cx="3479800" cy="365125"/>
          </a:xfrm>
        </p:spPr>
        <p:txBody>
          <a:bodyPr/>
          <a:lstStyle/>
          <a:p>
            <a:r>
              <a:rPr lang="en-US" dirty="0"/>
              <a:t>Publisher 4.0</a:t>
            </a:r>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158</TotalTime>
  <Words>795</Words>
  <Application>Microsoft Office PowerPoint</Application>
  <PresentationFormat>Widescreen</PresentationFormat>
  <Paragraphs>128</Paragraphs>
  <Slides>10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inherit</vt:lpstr>
      <vt:lpstr>Tenorite</vt:lpstr>
      <vt:lpstr>Office Theme</vt:lpstr>
      <vt:lpstr>Publisher 4.0   End-to-End NLP Pipeline For False  News Article Detection  and Content Summarization</vt:lpstr>
      <vt:lpstr>Agenda</vt:lpstr>
      <vt:lpstr>Abstract</vt:lpstr>
      <vt:lpstr>Dataset</vt:lpstr>
      <vt:lpstr>Libraries</vt:lpstr>
      <vt:lpstr>E2E Pipeline</vt:lpstr>
      <vt:lpstr>E2E Pipeline</vt:lpstr>
      <vt:lpstr>Proposed Timeline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for scientific  text classification</dc:title>
  <dc:creator>Saleh AlKhalifa</dc:creator>
  <cp:lastModifiedBy>Saleh AlKhalifa</cp:lastModifiedBy>
  <cp:revision>56</cp:revision>
  <dcterms:created xsi:type="dcterms:W3CDTF">2023-02-26T23:32:35Z</dcterms:created>
  <dcterms:modified xsi:type="dcterms:W3CDTF">2023-02-27T02:41:41Z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