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59" d="100"/>
          <a:sy n="159" d="100"/>
        </p:scale>
        <p:origin x="824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3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424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46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9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22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11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2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8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4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0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04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Radiant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Supply Chain Analysis for GlowEdge Cosmetics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 dirty="0"/>
              <a:t>This dataset was sourced from Kaggle:</a:t>
            </a:r>
          </a:p>
          <a:p>
            <a:r>
              <a:rPr sz="1600" dirty="0"/>
              <a:t>https://</a:t>
            </a:r>
            <a:r>
              <a:rPr sz="1600" dirty="0" err="1"/>
              <a:t>www.kaggle.com</a:t>
            </a:r>
            <a:r>
              <a:rPr sz="1600" dirty="0"/>
              <a:t>/datasets/harshsingh2209/supply-chain-analysis</a:t>
            </a:r>
          </a:p>
          <a:p>
            <a:endParaRPr sz="1600" dirty="0"/>
          </a:p>
          <a:p>
            <a:r>
              <a:rPr sz="1600" dirty="0"/>
              <a:t>It represents the supply chain of a Fashion &amp; Beauty startup focused on Makeup products.</a:t>
            </a:r>
          </a:p>
          <a:p>
            <a:endParaRPr sz="1600" dirty="0"/>
          </a:p>
          <a:p>
            <a:r>
              <a:rPr sz="1600" dirty="0"/>
              <a:t>Key areas:</a:t>
            </a:r>
          </a:p>
          <a:p>
            <a:r>
              <a:rPr sz="1600" dirty="0"/>
              <a:t>- Product types, sales, revenue</a:t>
            </a:r>
          </a:p>
          <a:p>
            <a:r>
              <a:rPr sz="1600" dirty="0"/>
              <a:t>- Logistics, suppliers, shipping costs</a:t>
            </a:r>
          </a:p>
          <a:p>
            <a:r>
              <a:rPr sz="1600" dirty="0"/>
              <a:t>- Production volumes, defect rates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736" y="2017603"/>
            <a:ext cx="7429499" cy="3541714"/>
          </a:xfrm>
        </p:spPr>
        <p:txBody>
          <a:bodyPr numCol="3">
            <a:noAutofit/>
          </a:bodyPr>
          <a:lstStyle/>
          <a:p>
            <a:r>
              <a:rPr sz="1600" dirty="0"/>
              <a:t>Columns:</a:t>
            </a:r>
          </a:p>
          <a:p>
            <a:r>
              <a:rPr sz="1600" dirty="0"/>
              <a:t>Product type</a:t>
            </a:r>
          </a:p>
          <a:p>
            <a:r>
              <a:rPr sz="1600" dirty="0"/>
              <a:t>SKU</a:t>
            </a:r>
          </a:p>
          <a:p>
            <a:r>
              <a:rPr sz="1600" dirty="0"/>
              <a:t>Price</a:t>
            </a:r>
          </a:p>
          <a:p>
            <a:r>
              <a:rPr sz="1600" dirty="0"/>
              <a:t>Availability</a:t>
            </a:r>
          </a:p>
          <a:p>
            <a:r>
              <a:rPr sz="1600" dirty="0"/>
              <a:t>Number of products sold</a:t>
            </a:r>
          </a:p>
          <a:p>
            <a:r>
              <a:rPr sz="1600" dirty="0"/>
              <a:t>Revenue generated</a:t>
            </a:r>
          </a:p>
          <a:p>
            <a:r>
              <a:rPr sz="1600" dirty="0"/>
              <a:t>Customer demographics</a:t>
            </a:r>
          </a:p>
          <a:p>
            <a:r>
              <a:rPr sz="1600" dirty="0"/>
              <a:t>Stock levels</a:t>
            </a:r>
          </a:p>
          <a:p>
            <a:r>
              <a:rPr sz="1600" dirty="0"/>
              <a:t>Lead times</a:t>
            </a:r>
          </a:p>
          <a:p>
            <a:r>
              <a:rPr sz="1600" dirty="0"/>
              <a:t>Order quantities</a:t>
            </a:r>
          </a:p>
          <a:p>
            <a:r>
              <a:rPr sz="1600" dirty="0"/>
              <a:t>Shipping times</a:t>
            </a:r>
          </a:p>
          <a:p>
            <a:r>
              <a:rPr sz="1600" dirty="0"/>
              <a:t>Shipping carriers</a:t>
            </a:r>
          </a:p>
          <a:p>
            <a:r>
              <a:rPr sz="1600" dirty="0"/>
              <a:t>Shipping costs</a:t>
            </a:r>
          </a:p>
          <a:p>
            <a:r>
              <a:rPr sz="1600" dirty="0"/>
              <a:t>Supplier name</a:t>
            </a:r>
          </a:p>
          <a:p>
            <a:r>
              <a:rPr sz="1600" dirty="0"/>
              <a:t>Location</a:t>
            </a:r>
          </a:p>
          <a:p>
            <a:r>
              <a:rPr sz="1600" dirty="0"/>
              <a:t>Lead time</a:t>
            </a:r>
          </a:p>
          <a:p>
            <a:r>
              <a:rPr sz="1600" dirty="0"/>
              <a:t>Production volumes</a:t>
            </a:r>
          </a:p>
          <a:p>
            <a:r>
              <a:rPr sz="1600" dirty="0"/>
              <a:t>Manufacturing lead time</a:t>
            </a:r>
          </a:p>
          <a:p>
            <a:r>
              <a:rPr sz="1600" dirty="0"/>
              <a:t>Manufacturing costs</a:t>
            </a:r>
          </a:p>
          <a:p>
            <a:r>
              <a:rPr sz="1600" dirty="0"/>
              <a:t>Inspection results</a:t>
            </a:r>
          </a:p>
          <a:p>
            <a:r>
              <a:rPr sz="1600" dirty="0"/>
              <a:t>Defect rates</a:t>
            </a:r>
          </a:p>
          <a:p>
            <a:r>
              <a:rPr sz="1600" dirty="0"/>
              <a:t>Transportation modes</a:t>
            </a:r>
          </a:p>
          <a:p>
            <a:r>
              <a:rPr sz="1600" dirty="0"/>
              <a:t>Routes</a:t>
            </a:r>
          </a:p>
          <a:p>
            <a:r>
              <a:rPr sz="1600" dirty="0"/>
              <a:t>Costs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92F8C-A9EE-FBE9-B52B-3B8F8E9ED2CD}"/>
              </a:ext>
            </a:extLst>
          </p:cNvPr>
          <p:cNvSpPr txBox="1"/>
          <p:nvPr/>
        </p:nvSpPr>
        <p:spPr>
          <a:xfrm>
            <a:off x="4572000" y="547983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Rows: 100</a:t>
            </a:r>
          </a:p>
          <a:p>
            <a:r>
              <a:rPr lang="en-US" sz="1800" dirty="0"/>
              <a:t>Columns: 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Data (First 3 Records)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24AC8F-7884-CDB5-82C7-C025A6235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98837"/>
              </p:ext>
            </p:extLst>
          </p:nvPr>
        </p:nvGraphicFramePr>
        <p:xfrm>
          <a:off x="477291" y="2097088"/>
          <a:ext cx="8193740" cy="2879856"/>
        </p:xfrm>
        <a:graphic>
          <a:graphicData uri="http://schemas.openxmlformats.org/drawingml/2006/table">
            <a:tbl>
              <a:tblPr/>
              <a:tblGrid>
                <a:gridCol w="262096">
                  <a:extLst>
                    <a:ext uri="{9D8B030D-6E8A-4147-A177-3AD203B41FA5}">
                      <a16:colId xmlns:a16="http://schemas.microsoft.com/office/drawing/2014/main" val="2330452064"/>
                    </a:ext>
                  </a:extLst>
                </a:gridCol>
                <a:gridCol w="137493">
                  <a:extLst>
                    <a:ext uri="{9D8B030D-6E8A-4147-A177-3AD203B41FA5}">
                      <a16:colId xmlns:a16="http://schemas.microsoft.com/office/drawing/2014/main" val="2961457338"/>
                    </a:ext>
                  </a:extLst>
                </a:gridCol>
                <a:gridCol w="416776">
                  <a:extLst>
                    <a:ext uri="{9D8B030D-6E8A-4147-A177-3AD203B41FA5}">
                      <a16:colId xmlns:a16="http://schemas.microsoft.com/office/drawing/2014/main" val="1865327035"/>
                    </a:ext>
                  </a:extLst>
                </a:gridCol>
                <a:gridCol w="219130">
                  <a:extLst>
                    <a:ext uri="{9D8B030D-6E8A-4147-A177-3AD203B41FA5}">
                      <a16:colId xmlns:a16="http://schemas.microsoft.com/office/drawing/2014/main" val="2173973978"/>
                    </a:ext>
                  </a:extLst>
                </a:gridCol>
                <a:gridCol w="511303">
                  <a:extLst>
                    <a:ext uri="{9D8B030D-6E8A-4147-A177-3AD203B41FA5}">
                      <a16:colId xmlns:a16="http://schemas.microsoft.com/office/drawing/2014/main" val="3221635112"/>
                    </a:ext>
                  </a:extLst>
                </a:gridCol>
                <a:gridCol w="416776">
                  <a:extLst>
                    <a:ext uri="{9D8B030D-6E8A-4147-A177-3AD203B41FA5}">
                      <a16:colId xmlns:a16="http://schemas.microsoft.com/office/drawing/2014/main" val="4226637294"/>
                    </a:ext>
                  </a:extLst>
                </a:gridCol>
                <a:gridCol w="507006">
                  <a:extLst>
                    <a:ext uri="{9D8B030D-6E8A-4147-A177-3AD203B41FA5}">
                      <a16:colId xmlns:a16="http://schemas.microsoft.com/office/drawing/2014/main" val="2181291016"/>
                    </a:ext>
                  </a:extLst>
                </a:gridCol>
                <a:gridCol w="244910">
                  <a:extLst>
                    <a:ext uri="{9D8B030D-6E8A-4147-A177-3AD203B41FA5}">
                      <a16:colId xmlns:a16="http://schemas.microsoft.com/office/drawing/2014/main" val="1898400855"/>
                    </a:ext>
                  </a:extLst>
                </a:gridCol>
                <a:gridCol w="223426">
                  <a:extLst>
                    <a:ext uri="{9D8B030D-6E8A-4147-A177-3AD203B41FA5}">
                      <a16:colId xmlns:a16="http://schemas.microsoft.com/office/drawing/2014/main" val="3211589648"/>
                    </a:ext>
                  </a:extLst>
                </a:gridCol>
                <a:gridCol w="330843">
                  <a:extLst>
                    <a:ext uri="{9D8B030D-6E8A-4147-A177-3AD203B41FA5}">
                      <a16:colId xmlns:a16="http://schemas.microsoft.com/office/drawing/2014/main" val="1653589877"/>
                    </a:ext>
                  </a:extLst>
                </a:gridCol>
                <a:gridCol w="305064">
                  <a:extLst>
                    <a:ext uri="{9D8B030D-6E8A-4147-A177-3AD203B41FA5}">
                      <a16:colId xmlns:a16="http://schemas.microsoft.com/office/drawing/2014/main" val="3585984616"/>
                    </a:ext>
                  </a:extLst>
                </a:gridCol>
                <a:gridCol w="348030">
                  <a:extLst>
                    <a:ext uri="{9D8B030D-6E8A-4147-A177-3AD203B41FA5}">
                      <a16:colId xmlns:a16="http://schemas.microsoft.com/office/drawing/2014/main" val="3732394374"/>
                    </a:ext>
                  </a:extLst>
                </a:gridCol>
                <a:gridCol w="416776">
                  <a:extLst>
                    <a:ext uri="{9D8B030D-6E8A-4147-A177-3AD203B41FA5}">
                      <a16:colId xmlns:a16="http://schemas.microsoft.com/office/drawing/2014/main" val="2874759656"/>
                    </a:ext>
                  </a:extLst>
                </a:gridCol>
                <a:gridCol w="296470">
                  <a:extLst>
                    <a:ext uri="{9D8B030D-6E8A-4147-A177-3AD203B41FA5}">
                      <a16:colId xmlns:a16="http://schemas.microsoft.com/office/drawing/2014/main" val="3788729494"/>
                    </a:ext>
                  </a:extLst>
                </a:gridCol>
                <a:gridCol w="193350">
                  <a:extLst>
                    <a:ext uri="{9D8B030D-6E8A-4147-A177-3AD203B41FA5}">
                      <a16:colId xmlns:a16="http://schemas.microsoft.com/office/drawing/2014/main" val="458331691"/>
                    </a:ext>
                  </a:extLst>
                </a:gridCol>
                <a:gridCol w="201944">
                  <a:extLst>
                    <a:ext uri="{9D8B030D-6E8A-4147-A177-3AD203B41FA5}">
                      <a16:colId xmlns:a16="http://schemas.microsoft.com/office/drawing/2014/main" val="1086061577"/>
                    </a:ext>
                  </a:extLst>
                </a:gridCol>
                <a:gridCol w="408183">
                  <a:extLst>
                    <a:ext uri="{9D8B030D-6E8A-4147-A177-3AD203B41FA5}">
                      <a16:colId xmlns:a16="http://schemas.microsoft.com/office/drawing/2014/main" val="2994869688"/>
                    </a:ext>
                  </a:extLst>
                </a:gridCol>
                <a:gridCol w="498414">
                  <a:extLst>
                    <a:ext uri="{9D8B030D-6E8A-4147-A177-3AD203B41FA5}">
                      <a16:colId xmlns:a16="http://schemas.microsoft.com/office/drawing/2014/main" val="2378313942"/>
                    </a:ext>
                  </a:extLst>
                </a:gridCol>
                <a:gridCol w="421073">
                  <a:extLst>
                    <a:ext uri="{9D8B030D-6E8A-4147-A177-3AD203B41FA5}">
                      <a16:colId xmlns:a16="http://schemas.microsoft.com/office/drawing/2014/main" val="3125951362"/>
                    </a:ext>
                  </a:extLst>
                </a:gridCol>
                <a:gridCol w="365216">
                  <a:extLst>
                    <a:ext uri="{9D8B030D-6E8A-4147-A177-3AD203B41FA5}">
                      <a16:colId xmlns:a16="http://schemas.microsoft.com/office/drawing/2014/main" val="1247610472"/>
                    </a:ext>
                  </a:extLst>
                </a:gridCol>
                <a:gridCol w="442557">
                  <a:extLst>
                    <a:ext uri="{9D8B030D-6E8A-4147-A177-3AD203B41FA5}">
                      <a16:colId xmlns:a16="http://schemas.microsoft.com/office/drawing/2014/main" val="403252190"/>
                    </a:ext>
                  </a:extLst>
                </a:gridCol>
                <a:gridCol w="451151">
                  <a:extLst>
                    <a:ext uri="{9D8B030D-6E8A-4147-A177-3AD203B41FA5}">
                      <a16:colId xmlns:a16="http://schemas.microsoft.com/office/drawing/2014/main" val="722387450"/>
                    </a:ext>
                  </a:extLst>
                </a:gridCol>
                <a:gridCol w="158977">
                  <a:extLst>
                    <a:ext uri="{9D8B030D-6E8A-4147-A177-3AD203B41FA5}">
                      <a16:colId xmlns:a16="http://schemas.microsoft.com/office/drawing/2014/main" val="1864539445"/>
                    </a:ext>
                  </a:extLst>
                </a:gridCol>
                <a:gridCol w="416776">
                  <a:extLst>
                    <a:ext uri="{9D8B030D-6E8A-4147-A177-3AD203B41FA5}">
                      <a16:colId xmlns:a16="http://schemas.microsoft.com/office/drawing/2014/main" val="2547933455"/>
                    </a:ext>
                  </a:extLst>
                </a:gridCol>
              </a:tblGrid>
              <a:tr h="479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Product type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SKU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Price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Availability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Number of products sold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Revenue generated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Customer demographics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Stock levels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Lead times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Order quantities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Shipping times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Shipping carriers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Shipping costs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Supplier name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Location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Lead time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Production volumes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Manufacturing lead time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Manufacturing costs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Inspection results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Defect rates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Transportation modes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Routes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Costs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1719"/>
                  </a:ext>
                </a:extLst>
              </a:tr>
              <a:tr h="479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haircare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SKU0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69.80800554211580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55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802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8661.996792392380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Non-binary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58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96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Carrier B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2.956572139430810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Supplier 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Mumbai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29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215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29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46.27987924050830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Pending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0.22641036084992500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Road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Route B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187.75207545920400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805759"/>
                  </a:ext>
                </a:extLst>
              </a:tr>
              <a:tr h="479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skincare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SKU1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14.843523275084300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95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736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7460.900065445850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Female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Carrier A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9.71657477143131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Supplier 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Mumbai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517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33.61676895373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Pending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4.854068026388710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Road</a:t>
                      </a:r>
                      <a:endParaRPr lang="en-US" sz="700" dirty="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Route B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503.0655791496690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722844"/>
                  </a:ext>
                </a:extLst>
              </a:tr>
              <a:tr h="479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haircare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SKU2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11.319683293090600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9577.74962586873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Unknown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88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Carrier B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8.054479261732160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Supplier 1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Mumbai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971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27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30.688019348284200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Pending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4.580592619199230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Air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Route C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141.92028177151900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3341"/>
                  </a:ext>
                </a:extLst>
              </a:tr>
              <a:tr h="479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skincare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SKU3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61.163343016437700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68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7766.836425685230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Non-binary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59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Carrier C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1.7295685635434300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Supplier 5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Kolkata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24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937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35.62474139712500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Fail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4.74664862064775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Rail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Route A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254.77615921928700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797498"/>
                  </a:ext>
                </a:extLst>
              </a:tr>
              <a:tr h="479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skincare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SKU4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4.805496036345890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871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2686.505151567450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Non-binary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56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Carrier A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3.8905479158706700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Supplier 1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Delhi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414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92.06516059871290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Fail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3.145579522833000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Air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Route A</a:t>
                      </a:r>
                      <a:endParaRPr lang="en-US" sz="70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923.4406317119220</a:t>
                      </a:r>
                      <a:endParaRPr lang="en-US" sz="700" dirty="0">
                        <a:effectLst/>
                      </a:endParaRPr>
                    </a:p>
                  </a:txBody>
                  <a:tcPr marL="15584" marR="15584" marT="15584" marB="155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185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Explore advanced trends using AI tools.</a:t>
            </a:r>
          </a:p>
          <a:p>
            <a:r>
              <a:t>- Optimize supplier and shipping strategies.</a:t>
            </a:r>
          </a:p>
          <a:p>
            <a:r>
              <a:t>- Forecast future demand using predictive analytics.</a:t>
            </a:r>
          </a:p>
          <a:p>
            <a:endParaRPr/>
          </a:p>
          <a:p>
            <a:r>
              <a:t>GlowEdge Cosmetics continues to innovate in supply chain excellence!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</TotalTime>
  <Words>348</Words>
  <Application>Microsoft Macintosh PowerPoint</Application>
  <PresentationFormat>On-screen Show (4:3)</PresentationFormat>
  <Paragraphs>191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Helvetica Neue</vt:lpstr>
      <vt:lpstr>Tw Cen MT</vt:lpstr>
      <vt:lpstr>Circuit</vt:lpstr>
      <vt:lpstr>Project Radiant Flow</vt:lpstr>
      <vt:lpstr>About the Dataset</vt:lpstr>
      <vt:lpstr>Dataset Structure</vt:lpstr>
      <vt:lpstr>Sample Data (First 3 Records)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Saleh Alkhalifa</cp:lastModifiedBy>
  <cp:revision>4</cp:revision>
  <dcterms:created xsi:type="dcterms:W3CDTF">2013-01-27T09:14:16Z</dcterms:created>
  <dcterms:modified xsi:type="dcterms:W3CDTF">2025-07-09T12:18:08Z</dcterms:modified>
  <cp:category/>
</cp:coreProperties>
</file>