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200" b="1">
                <a:solidFill>
                  <a:srgbClr val="203864"/>
                </a:solidFill>
              </a:defRPr>
            </a:pPr>
            <a:r>
              <a:t>DMAIC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defRPr sz="1600">
                <a:solidFill>
                  <a:srgbClr val="777777"/>
                </a:solidFill>
              </a:defRPr>
            </a:pPr>
            <a:r>
              <a:t>Generated 2025-09-19 08:41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203864"/>
                </a:solidFill>
              </a:defRPr>
            </a:pPr>
            <a:r>
              <a:t>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46304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777777"/>
                </a:solidFill>
              </a:defRPr>
            </a:pPr>
            <a:r>
              <a:t>Your DMAIC session at a glance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03864"/>
                </a:solidFill>
              </a:defRPr>
            </a:pPr>
            <a:r>
              <a:t>Steps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2E2E2E"/>
                </a:solidFill>
              </a:defRPr>
            </a:pPr>
            <a:r>
              <a:t>1. Define (1/5)</a:t>
            </a:r>
          </a:p>
          <a:p>
            <a:pPr>
              <a:defRPr sz="1600">
                <a:solidFill>
                  <a:srgbClr val="2E2E2E"/>
                </a:solidFill>
              </a:defRPr>
            </a:pPr>
            <a:r>
              <a:t>2. Measure (2/5)</a:t>
            </a:r>
          </a:p>
          <a:p>
            <a:pPr>
              <a:defRPr sz="1600">
                <a:solidFill>
                  <a:srgbClr val="2E2E2E"/>
                </a:solidFill>
              </a:defRPr>
            </a:pPr>
            <a:r>
              <a:t>3. Analyze (3/5)</a:t>
            </a:r>
          </a:p>
          <a:p>
            <a:pPr>
              <a:defRPr sz="1600">
                <a:solidFill>
                  <a:srgbClr val="2E2E2E"/>
                </a:solidFill>
              </a:defRPr>
            </a:pPr>
            <a:r>
              <a:t>4. Improve (4/5)</a:t>
            </a:r>
          </a:p>
          <a:p>
            <a:pPr>
              <a:defRPr sz="1600">
                <a:solidFill>
                  <a:srgbClr val="2E2E2E"/>
                </a:solidFill>
              </a:defRPr>
            </a:pPr>
            <a:r>
              <a:t>5. Control (5/5)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03864"/>
                </a:solidFill>
              </a:defRPr>
            </a:pPr>
            <a:r>
              <a:t>Define (1/5)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463040"/>
            <a:ext cx="39319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10A37F"/>
                </a:solidFill>
              </a:defRPr>
            </a:pPr>
            <a:r>
              <a:t>Your Input</a:t>
            </a:r>
          </a:p>
          <a:p>
            <a:pPr>
              <a:defRPr sz="1500">
                <a:solidFill>
                  <a:srgbClr val="2E2E2E"/>
                </a:solidFill>
              </a:defRPr>
            </a:pPr>
            <a:r>
              <a:t>I want my coffee to be more consistent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463040"/>
            <a:ext cx="39319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10A37F"/>
                </a:solidFill>
              </a:defRPr>
            </a:pPr>
            <a:r>
              <a:t>Goals</a:t>
            </a:r>
          </a:p>
          <a:p>
            <a:pPr>
              <a:defRPr sz="1400">
                <a:solidFill>
                  <a:srgbClr val="2E2E2E"/>
                </a:solidFill>
              </a:defRPr>
            </a:pPr>
            <a:r>
              <a:t>• State the problem clearly with scope, impact, and stakeholders</a:t>
            </a:r>
          </a:p>
          <a:p>
            <a:pPr>
              <a:defRPr sz="1400">
                <a:solidFill>
                  <a:srgbClr val="2E2E2E"/>
                </a:solidFill>
              </a:defRPr>
            </a:pPr>
            <a:r>
              <a:t>• Identify CTQs (Critical to Quality) and Voice of Customer</a:t>
            </a:r>
          </a:p>
          <a:p>
            <a:pPr>
              <a:defRPr sz="1400">
                <a:solidFill>
                  <a:srgbClr val="2E2E2E"/>
                </a:solidFill>
              </a:defRPr>
            </a:pPr>
            <a:r>
              <a:t>• Draft a clear project charter</a:t>
            </a:r>
          </a:p>
          <a:p/>
          <a:p>
            <a:pPr>
              <a:defRPr sz="1600" b="1">
                <a:solidFill>
                  <a:srgbClr val="10A37F"/>
                </a:solidFill>
              </a:defRPr>
            </a:pPr>
            <a:r>
              <a:t>Best Practices</a:t>
            </a:r>
          </a:p>
          <a:p>
            <a:pPr>
              <a:defRPr sz="1400">
                <a:solidFill>
                  <a:srgbClr val="2E2E2E"/>
                </a:solidFill>
              </a:defRPr>
            </a:pPr>
            <a:r>
              <a:t>• Write a measurable problem statement with baseline and target</a:t>
            </a:r>
          </a:p>
          <a:p>
            <a:pPr>
              <a:defRPr sz="1400">
                <a:solidFill>
                  <a:srgbClr val="2E2E2E"/>
                </a:solidFill>
              </a:defRPr>
            </a:pPr>
            <a:r>
              <a:t>• Keep scope tight to avoid gold-plating</a:t>
            </a:r>
          </a:p>
          <a:p>
            <a:pPr>
              <a:defRPr sz="1400">
                <a:solidFill>
                  <a:srgbClr val="2E2E2E"/>
                </a:solidFill>
              </a:defRPr>
            </a:pPr>
            <a:r>
              <a:t>• List stakeholders and obtain alignment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03864"/>
                </a:solidFill>
              </a:defRPr>
            </a:pPr>
            <a:r>
              <a:t>Measure (2/5)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463040"/>
            <a:ext cx="39319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10A37F"/>
                </a:solidFill>
              </a:defRPr>
            </a:pPr>
            <a:r>
              <a:t>Your Input</a:t>
            </a:r>
          </a:p>
          <a:p>
            <a:pPr>
              <a:defRPr sz="1500">
                <a:solidFill>
                  <a:srgbClr val="2E2E2E"/>
                </a:solidFill>
              </a:defRPr>
            </a:pPr>
            <a:r>
              <a:t>next step please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463040"/>
            <a:ext cx="39319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10A37F"/>
                </a:solidFill>
              </a:defRPr>
            </a:pPr>
            <a:r>
              <a:t>Goals</a:t>
            </a:r>
          </a:p>
          <a:p>
            <a:pPr>
              <a:defRPr sz="1400">
                <a:solidFill>
                  <a:srgbClr val="2E2E2E"/>
                </a:solidFill>
              </a:defRPr>
            </a:pPr>
            <a:r>
              <a:t>• Establish baseline metrics and data collection plan</a:t>
            </a:r>
          </a:p>
          <a:p>
            <a:pPr>
              <a:defRPr sz="1400">
                <a:solidFill>
                  <a:srgbClr val="2E2E2E"/>
                </a:solidFill>
              </a:defRPr>
            </a:pPr>
            <a:r>
              <a:t>• Validate measurement system</a:t>
            </a:r>
          </a:p>
          <a:p>
            <a:pPr>
              <a:defRPr sz="1400">
                <a:solidFill>
                  <a:srgbClr val="2E2E2E"/>
                </a:solidFill>
              </a:defRPr>
            </a:pPr>
            <a:r>
              <a:t>• Define operational definitions</a:t>
            </a:r>
          </a:p>
          <a:p/>
          <a:p>
            <a:pPr>
              <a:defRPr sz="1600" b="1">
                <a:solidFill>
                  <a:srgbClr val="10A37F"/>
                </a:solidFill>
              </a:defRPr>
            </a:pPr>
            <a:r>
              <a:t>Best Practices</a:t>
            </a:r>
          </a:p>
          <a:p>
            <a:pPr>
              <a:defRPr sz="1400">
                <a:solidFill>
                  <a:srgbClr val="2E2E2E"/>
                </a:solidFill>
              </a:defRPr>
            </a:pPr>
            <a:r>
              <a:t>• Use a simple data dictionary (field, source, owner)</a:t>
            </a:r>
          </a:p>
          <a:p>
            <a:pPr>
              <a:defRPr sz="1400">
                <a:solidFill>
                  <a:srgbClr val="2E2E2E"/>
                </a:solidFill>
              </a:defRPr>
            </a:pPr>
            <a:r>
              <a:t>• Ensure data quality checks are in place</a:t>
            </a:r>
          </a:p>
          <a:p>
            <a:pPr>
              <a:defRPr sz="1400">
                <a:solidFill>
                  <a:srgbClr val="2E2E2E"/>
                </a:solidFill>
              </a:defRPr>
            </a:pPr>
            <a:r>
              <a:t>• Collect enough samples to represent variation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03864"/>
                </a:solidFill>
              </a:defRPr>
            </a:pPr>
            <a:r>
              <a:t>Analyze (3/5)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463040"/>
            <a:ext cx="39319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10A37F"/>
                </a:solidFill>
              </a:defRPr>
            </a:pPr>
            <a:r>
              <a:t>Your Input</a:t>
            </a:r>
          </a:p>
          <a:p>
            <a:pPr>
              <a:defRPr sz="1500">
                <a:solidFill>
                  <a:srgbClr val="2E2E2E"/>
                </a:solidFill>
              </a:defRPr>
            </a:pPr>
            <a:r>
              <a:t>We will measure by taste ratings from customers using a 1-5 rating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463040"/>
            <a:ext cx="39319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10A37F"/>
                </a:solidFill>
              </a:defRPr>
            </a:pPr>
            <a:r>
              <a:t>Goals</a:t>
            </a:r>
          </a:p>
          <a:p>
            <a:pPr>
              <a:defRPr sz="1400">
                <a:solidFill>
                  <a:srgbClr val="2E2E2E"/>
                </a:solidFill>
              </a:defRPr>
            </a:pPr>
            <a:r>
              <a:t>• Identify root causes and contributing factors</a:t>
            </a:r>
          </a:p>
          <a:p>
            <a:pPr>
              <a:defRPr sz="1400">
                <a:solidFill>
                  <a:srgbClr val="2E2E2E"/>
                </a:solidFill>
              </a:defRPr>
            </a:pPr>
            <a:r>
              <a:t>• Use graphical/analytical tools to explore variation</a:t>
            </a:r>
          </a:p>
          <a:p>
            <a:pPr>
              <a:defRPr sz="1400">
                <a:solidFill>
                  <a:srgbClr val="2E2E2E"/>
                </a:solidFill>
              </a:defRPr>
            </a:pPr>
            <a:r>
              <a:t>• Prioritize causes for action</a:t>
            </a:r>
          </a:p>
          <a:p/>
          <a:p>
            <a:pPr>
              <a:defRPr sz="1600" b="1">
                <a:solidFill>
                  <a:srgbClr val="10A37F"/>
                </a:solidFill>
              </a:defRPr>
            </a:pPr>
            <a:r>
              <a:t>Best Practices</a:t>
            </a:r>
          </a:p>
          <a:p>
            <a:pPr>
              <a:defRPr sz="1400">
                <a:solidFill>
                  <a:srgbClr val="2E2E2E"/>
                </a:solidFill>
              </a:defRPr>
            </a:pPr>
            <a:r>
              <a:t>• Use Pareto thinking (vital few vs trivial many)</a:t>
            </a:r>
          </a:p>
          <a:p>
            <a:pPr>
              <a:defRPr sz="1400">
                <a:solidFill>
                  <a:srgbClr val="2E2E2E"/>
                </a:solidFill>
              </a:defRPr>
            </a:pPr>
            <a:r>
              <a:t>• Validate causes with data, not opinion</a:t>
            </a:r>
          </a:p>
          <a:p>
            <a:pPr>
              <a:defRPr sz="1400">
                <a:solidFill>
                  <a:srgbClr val="2E2E2E"/>
                </a:solidFill>
              </a:defRPr>
            </a:pPr>
            <a:r>
              <a:t>• Document assumptions and unknowns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03864"/>
                </a:solidFill>
              </a:defRPr>
            </a:pPr>
            <a:r>
              <a:t>Improve (4/5)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463040"/>
            <a:ext cx="39319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10A37F"/>
                </a:solidFill>
              </a:defRPr>
            </a:pPr>
            <a:r>
              <a:t>Your Input</a:t>
            </a:r>
          </a:p>
          <a:p>
            <a:pPr>
              <a:defRPr sz="1500">
                <a:solidFill>
                  <a:srgbClr val="2E2E2E"/>
                </a:solidFill>
              </a:defRPr>
            </a:pPr>
            <a:r>
              <a:t>people are not happy with the coffee and metioned it consistently in reviews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463040"/>
            <a:ext cx="39319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10A37F"/>
                </a:solidFill>
              </a:defRPr>
            </a:pPr>
            <a:r>
              <a:t>Goals</a:t>
            </a:r>
          </a:p>
          <a:p>
            <a:pPr>
              <a:defRPr sz="1400">
                <a:solidFill>
                  <a:srgbClr val="2E2E2E"/>
                </a:solidFill>
              </a:defRPr>
            </a:pPr>
            <a:r>
              <a:t>• Generate and test countermeasures</a:t>
            </a:r>
          </a:p>
          <a:p>
            <a:pPr>
              <a:defRPr sz="1400">
                <a:solidFill>
                  <a:srgbClr val="2E2E2E"/>
                </a:solidFill>
              </a:defRPr>
            </a:pPr>
            <a:r>
              <a:t>• Run pilots and evaluate impact on metrics</a:t>
            </a:r>
          </a:p>
          <a:p>
            <a:pPr>
              <a:defRPr sz="1400">
                <a:solidFill>
                  <a:srgbClr val="2E2E2E"/>
                </a:solidFill>
              </a:defRPr>
            </a:pPr>
            <a:r>
              <a:t>• Address risks and change management</a:t>
            </a:r>
          </a:p>
          <a:p/>
          <a:p>
            <a:pPr>
              <a:defRPr sz="1600" b="1">
                <a:solidFill>
                  <a:srgbClr val="10A37F"/>
                </a:solidFill>
              </a:defRPr>
            </a:pPr>
            <a:r>
              <a:t>Best Practices</a:t>
            </a:r>
          </a:p>
          <a:p>
            <a:pPr>
              <a:defRPr sz="1400">
                <a:solidFill>
                  <a:srgbClr val="2E2E2E"/>
                </a:solidFill>
              </a:defRPr>
            </a:pPr>
            <a:r>
              <a:t>• Pilot small, learn fast, iterate</a:t>
            </a:r>
          </a:p>
          <a:p>
            <a:pPr>
              <a:defRPr sz="1400">
                <a:solidFill>
                  <a:srgbClr val="2E2E2E"/>
                </a:solidFill>
              </a:defRPr>
            </a:pPr>
            <a:r>
              <a:t>• Involve process owners early</a:t>
            </a:r>
          </a:p>
          <a:p>
            <a:pPr>
              <a:defRPr sz="1400">
                <a:solidFill>
                  <a:srgbClr val="2E2E2E"/>
                </a:solidFill>
              </a:defRPr>
            </a:pPr>
            <a:r>
              <a:t>• Define acceptance criteria before the test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03864"/>
                </a:solidFill>
              </a:defRPr>
            </a:pPr>
            <a:r>
              <a:t>Control (5/5)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463040"/>
            <a:ext cx="39319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10A37F"/>
                </a:solidFill>
              </a:defRPr>
            </a:pPr>
            <a:r>
              <a:t>Your Input</a:t>
            </a:r>
          </a:p>
          <a:p>
            <a:pPr>
              <a:defRPr sz="1500">
                <a:solidFill>
                  <a:srgbClr val="2E2E2E"/>
                </a:solidFill>
              </a:defRPr>
            </a:pPr>
            <a:r>
              <a:t>We will have baristas confirm the machine settings every morning to ensure consistency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463040"/>
            <a:ext cx="39319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10A37F"/>
                </a:solidFill>
              </a:defRPr>
            </a:pPr>
            <a:r>
              <a:t>Goals</a:t>
            </a:r>
          </a:p>
          <a:p>
            <a:pPr>
              <a:defRPr sz="1400">
                <a:solidFill>
                  <a:srgbClr val="2E2E2E"/>
                </a:solidFill>
              </a:defRPr>
            </a:pPr>
            <a:r>
              <a:t>• Lock in gains with SOPs, training, and dashboards</a:t>
            </a:r>
          </a:p>
          <a:p>
            <a:pPr>
              <a:defRPr sz="1400">
                <a:solidFill>
                  <a:srgbClr val="2E2E2E"/>
                </a:solidFill>
              </a:defRPr>
            </a:pPr>
            <a:r>
              <a:t>• Define monitoring and response plans</a:t>
            </a:r>
          </a:p>
          <a:p>
            <a:pPr>
              <a:defRPr sz="1400">
                <a:solidFill>
                  <a:srgbClr val="2E2E2E"/>
                </a:solidFill>
              </a:defRPr>
            </a:pPr>
            <a:r>
              <a:t>• Handoff ownership</a:t>
            </a:r>
          </a:p>
          <a:p/>
          <a:p>
            <a:pPr>
              <a:defRPr sz="1600" b="1">
                <a:solidFill>
                  <a:srgbClr val="10A37F"/>
                </a:solidFill>
              </a:defRPr>
            </a:pPr>
            <a:r>
              <a:t>Best Practices</a:t>
            </a:r>
          </a:p>
          <a:p>
            <a:pPr>
              <a:defRPr sz="1400">
                <a:solidFill>
                  <a:srgbClr val="2E2E2E"/>
                </a:solidFill>
              </a:defRPr>
            </a:pPr>
            <a:r>
              <a:t>• Create a simple control plan (metric, threshold, owner, action)</a:t>
            </a:r>
          </a:p>
          <a:p>
            <a:pPr>
              <a:defRPr sz="1400">
                <a:solidFill>
                  <a:srgbClr val="2E2E2E"/>
                </a:solidFill>
              </a:defRPr>
            </a:pPr>
            <a:r>
              <a:t>• Document the new standard work</a:t>
            </a:r>
          </a:p>
          <a:p>
            <a:pPr>
              <a:defRPr sz="1400">
                <a:solidFill>
                  <a:srgbClr val="2E2E2E"/>
                </a:solidFill>
              </a:defRPr>
            </a:pPr>
            <a:r>
              <a:t>• Schedule audits or health checks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