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embeddedFontLst>
    <p:embeddedFont>
      <p:font typeface="Cairo" pitchFamily="2" charset="-78"/>
      <p:regular r:id="rId35"/>
      <p:bold r:id="rId36"/>
    </p:embeddedFont>
    <p:embeddedFont>
      <p:font typeface="Cairo SemiBold" pitchFamily="2" charset="-78"/>
      <p:regular r:id="rId37"/>
      <p:bold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Tajawal" pitchFamily="2" charset="-78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50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ed332321a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11ed332321a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ed332321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1ed332321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ed332321a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1ed332321a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ed332321a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ed332321a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ed332321a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1ed332321a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1ed332321a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1ed332321a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1a8d016e3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1a8d016e3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1a8d016e3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1a8d016e3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1f1f856a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1f1f856a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1f1f8647c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1f1f8647c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1f1f8647cc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1f1f8647cc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1f2c25b91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1f2c25b91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1f2c25b91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1f2c25b91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206a5911e01a5da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206a5911e01a5da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1ed332321a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11ed332321a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1ed332321a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g11ed332321a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ed332321a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g11ed332321a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1ed332321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g11ed332321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1ed332321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g11ed332321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ed332321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11ed332321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EG"/>
              <a:t>‹#›</a:t>
            </a:fld>
            <a:endParaRPr/>
          </a:p>
        </p:txBody>
      </p:sp>
      <p:pic>
        <p:nvPicPr>
          <p:cNvPr id="18" name="Google Shape;18;p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E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E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E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ght logo">
  <p:cSld name="light logo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E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E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EG"/>
              <a:t>‹#›</a:t>
            </a:fld>
            <a:endParaRPr/>
          </a:p>
        </p:txBody>
      </p:sp>
      <p:pic>
        <p:nvPicPr>
          <p:cNvPr id="35" name="Google Shape;35;p5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E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E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E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E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E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EG"/>
              <a:t>‹#›</a:t>
            </a:fld>
            <a:endParaRPr/>
          </a:p>
        </p:txBody>
      </p:sp>
      <p:pic>
        <p:nvPicPr>
          <p:cNvPr id="11" name="Google Shape;11;p1" descr="Graphical user interface, application&#10;&#10;Description automatically generated"/>
          <p:cNvPicPr preferRelativeResize="0"/>
          <p:nvPr/>
        </p:nvPicPr>
        <p:blipFill rotWithShape="1">
          <a:blip r:embed="rId14">
            <a:alphaModFix amt="35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-graph-gallery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214174" y="1136087"/>
            <a:ext cx="6515807" cy="1699892"/>
          </a:xfrm>
          <a:custGeom>
            <a:avLst/>
            <a:gdLst/>
            <a:ahLst/>
            <a:cxnLst/>
            <a:rect l="l" t="t" r="r" b="b"/>
            <a:pathLst>
              <a:path w="10958971" h="4275576" fill="none" extrusionOk="0">
                <a:moveTo>
                  <a:pt x="0" y="0"/>
                </a:moveTo>
                <a:cubicBezTo>
                  <a:pt x="3396953" y="25883"/>
                  <a:pt x="9390304" y="50929"/>
                  <a:pt x="10958971" y="0"/>
                </a:cubicBezTo>
                <a:cubicBezTo>
                  <a:pt x="11084836" y="1586140"/>
                  <a:pt x="11096208" y="3757327"/>
                  <a:pt x="10958971" y="4275576"/>
                </a:cubicBezTo>
                <a:cubicBezTo>
                  <a:pt x="9775838" y="4183364"/>
                  <a:pt x="2672938" y="4270877"/>
                  <a:pt x="0" y="4275576"/>
                </a:cubicBezTo>
                <a:cubicBezTo>
                  <a:pt x="-145615" y="3437560"/>
                  <a:pt x="118176" y="722199"/>
                  <a:pt x="0" y="0"/>
                </a:cubicBezTo>
                <a:close/>
              </a:path>
              <a:path w="10958971" h="4275576" extrusionOk="0">
                <a:moveTo>
                  <a:pt x="0" y="0"/>
                </a:moveTo>
                <a:cubicBezTo>
                  <a:pt x="2862690" y="59635"/>
                  <a:pt x="5748078" y="-30498"/>
                  <a:pt x="10958971" y="0"/>
                </a:cubicBezTo>
                <a:cubicBezTo>
                  <a:pt x="10963815" y="1912273"/>
                  <a:pt x="11052733" y="2627195"/>
                  <a:pt x="10958971" y="4275576"/>
                </a:cubicBezTo>
                <a:cubicBezTo>
                  <a:pt x="9512512" y="4118292"/>
                  <a:pt x="2335690" y="4191480"/>
                  <a:pt x="0" y="4275576"/>
                </a:cubicBezTo>
                <a:cubicBezTo>
                  <a:pt x="52381" y="2143497"/>
                  <a:pt x="-42614" y="1651227"/>
                  <a:pt x="0" y="0"/>
                </a:cubicBezTo>
                <a:close/>
              </a:path>
            </a:pathLst>
          </a:custGeom>
          <a:solidFill>
            <a:srgbClr val="755197">
              <a:alpha val="6666"/>
            </a:srgbClr>
          </a:solidFill>
          <a:ln w="19050" cap="flat" cmpd="sng">
            <a:solidFill>
              <a:srgbClr val="755197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729911" y="1355543"/>
            <a:ext cx="5484334" cy="1260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5197"/>
              </a:buClr>
              <a:buSzPts val="5400"/>
              <a:buFont typeface="Cairo SemiBold"/>
              <a:buNone/>
            </a:pPr>
            <a:r>
              <a:rPr lang="ar-EG" sz="3700">
                <a:solidFill>
                  <a:srgbClr val="755197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feedBack food</a:t>
            </a:r>
            <a:endParaRPr sz="3700">
              <a:solidFill>
                <a:srgbClr val="755197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883925" y="3055436"/>
            <a:ext cx="5176307" cy="1116462"/>
          </a:xfrm>
          <a:prstGeom prst="round2DiagRect">
            <a:avLst>
              <a:gd name="adj1" fmla="val 13519"/>
              <a:gd name="adj2" fmla="val 44921"/>
            </a:avLst>
          </a:prstGeom>
          <a:solidFill>
            <a:srgbClr val="755197">
              <a:alpha val="80000"/>
            </a:srgbClr>
          </a:solidFill>
          <a:ln w="9525" cap="flat" cmpd="sng">
            <a:solidFill>
              <a:srgbClr val="7551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000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فريق العمل</a:t>
            </a:r>
            <a:endParaRPr/>
          </a:p>
          <a:p>
            <a:pPr marL="342900" marR="0" lvl="0" indent="-34290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000" b="0" i="0" u="none" strike="noStrike" cap="none">
                <a:solidFill>
                  <a:srgbClr val="F0DE1C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د. عثمان صوفان</a:t>
            </a:r>
            <a:endParaRPr/>
          </a:p>
        </p:txBody>
      </p:sp>
      <p:grpSp>
        <p:nvGrpSpPr>
          <p:cNvPr id="94" name="Google Shape;94;p14"/>
          <p:cNvGrpSpPr/>
          <p:nvPr/>
        </p:nvGrpSpPr>
        <p:grpSpPr>
          <a:xfrm>
            <a:off x="1664207" y="4334256"/>
            <a:ext cx="3131941" cy="1285296"/>
            <a:chOff x="1664207" y="4553711"/>
            <a:chExt cx="3131941" cy="1285296"/>
          </a:xfrm>
        </p:grpSpPr>
        <p:sp>
          <p:nvSpPr>
            <p:cNvPr id="95" name="Google Shape;95;p14"/>
            <p:cNvSpPr/>
            <p:nvPr/>
          </p:nvSpPr>
          <p:spPr>
            <a:xfrm rot="8085010">
              <a:off x="4578868" y="4590990"/>
              <a:ext cx="180000" cy="180000"/>
            </a:xfrm>
            <a:prstGeom prst="teardrop">
              <a:avLst>
                <a:gd name="adj" fmla="val 100000"/>
              </a:avLst>
            </a:prstGeom>
            <a:solidFill>
              <a:srgbClr val="755197"/>
            </a:solidFill>
            <a:ln w="12700" cap="flat" cmpd="sng">
              <a:solidFill>
                <a:srgbClr val="7551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4"/>
            <p:cNvSpPr txBox="1"/>
            <p:nvPr/>
          </p:nvSpPr>
          <p:spPr>
            <a:xfrm>
              <a:off x="1664207" y="4553711"/>
              <a:ext cx="287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ar-EG" sz="2000">
                  <a:solidFill>
                    <a:schemeClr val="dk1"/>
                  </a:solidFill>
                  <a:latin typeface="Cairo SemiBold"/>
                  <a:ea typeface="Cairo SemiBold"/>
                  <a:cs typeface="Cairo SemiBold"/>
                  <a:sym typeface="Cairo SemiBold"/>
                </a:rPr>
                <a:t>عبدالعزيز الخنين</a:t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 rot="8085010">
              <a:off x="4578868" y="5065001"/>
              <a:ext cx="180000" cy="180000"/>
            </a:xfrm>
            <a:prstGeom prst="teardrop">
              <a:avLst>
                <a:gd name="adj" fmla="val 100000"/>
              </a:avLst>
            </a:prstGeom>
            <a:solidFill>
              <a:srgbClr val="755197"/>
            </a:solidFill>
            <a:ln w="12700" cap="flat" cmpd="sng">
              <a:solidFill>
                <a:srgbClr val="7551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 rot="8085010">
              <a:off x="4578870" y="5504635"/>
              <a:ext cx="180000" cy="180000"/>
            </a:xfrm>
            <a:prstGeom prst="teardrop">
              <a:avLst>
                <a:gd name="adj" fmla="val 100000"/>
              </a:avLst>
            </a:prstGeom>
            <a:solidFill>
              <a:srgbClr val="755197"/>
            </a:solidFill>
            <a:ln w="12700" cap="flat" cmpd="sng">
              <a:solidFill>
                <a:srgbClr val="7551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1664207" y="4993343"/>
              <a:ext cx="287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ar-EG" sz="2000">
                  <a:solidFill>
                    <a:schemeClr val="dk1"/>
                  </a:solidFill>
                  <a:latin typeface="Cairo SemiBold"/>
                  <a:ea typeface="Cairo SemiBold"/>
                  <a:cs typeface="Cairo SemiBold"/>
                  <a:sym typeface="Cairo SemiBold"/>
                </a:rPr>
                <a:t>نواف الشدي</a:t>
              </a:r>
              <a:endParaRPr/>
            </a:p>
          </p:txBody>
        </p:sp>
        <p:sp>
          <p:nvSpPr>
            <p:cNvPr id="100" name="Google Shape;100;p14"/>
            <p:cNvSpPr txBox="1"/>
            <p:nvPr/>
          </p:nvSpPr>
          <p:spPr>
            <a:xfrm>
              <a:off x="1664207" y="5438807"/>
              <a:ext cx="287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ar-EG" sz="2000">
                  <a:solidFill>
                    <a:schemeClr val="dk1"/>
                  </a:solidFill>
                  <a:latin typeface="Cairo SemiBold"/>
                  <a:ea typeface="Cairo SemiBold"/>
                  <a:cs typeface="Cairo SemiBold"/>
                  <a:sym typeface="Cairo SemiBold"/>
                </a:rPr>
                <a:t>احمد  القاضي</a:t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24"/>
          <p:cNvGrpSpPr/>
          <p:nvPr/>
        </p:nvGrpSpPr>
        <p:grpSpPr>
          <a:xfrm flipH="1">
            <a:off x="837433" y="1252217"/>
            <a:ext cx="10517136" cy="4454415"/>
            <a:chOff x="1339680" y="1397981"/>
            <a:chExt cx="10517136" cy="4523626"/>
          </a:xfrm>
        </p:grpSpPr>
        <p:grpSp>
          <p:nvGrpSpPr>
            <p:cNvPr id="299" name="Google Shape;299;p24"/>
            <p:cNvGrpSpPr/>
            <p:nvPr/>
          </p:nvGrpSpPr>
          <p:grpSpPr>
            <a:xfrm rot="10800000">
              <a:off x="1339696" y="1724089"/>
              <a:ext cx="10517120" cy="4197518"/>
              <a:chOff x="1231394" y="2066839"/>
              <a:chExt cx="5643140" cy="1706100"/>
            </a:xfrm>
          </p:grpSpPr>
          <p:sp>
            <p:nvSpPr>
              <p:cNvPr id="300" name="Google Shape;300;p24"/>
              <p:cNvSpPr/>
              <p:nvPr/>
            </p:nvSpPr>
            <p:spPr>
              <a:xfrm>
                <a:off x="1231394" y="2066839"/>
                <a:ext cx="5527800" cy="1706100"/>
              </a:xfrm>
              <a:prstGeom prst="rect">
                <a:avLst/>
              </a:prstGeom>
              <a:solidFill>
                <a:srgbClr val="FFFFFF">
                  <a:alpha val="4310"/>
                </a:srgbClr>
              </a:solidFill>
              <a:ln w="9525" cap="flat" cmpd="sng">
                <a:solidFill>
                  <a:srgbClr val="75519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endParaRPr sz="2000">
                  <a:solidFill>
                    <a:schemeClr val="lt1"/>
                  </a:solidFill>
                  <a:latin typeface="Cairo SemiBold"/>
                  <a:ea typeface="Cairo SemiBold"/>
                  <a:cs typeface="Cairo SemiBold"/>
                  <a:sym typeface="Cairo SemiBold"/>
                </a:endParaRPr>
              </a:p>
            </p:txBody>
          </p:sp>
          <p:sp>
            <p:nvSpPr>
              <p:cNvPr id="301" name="Google Shape;301;p24"/>
              <p:cNvSpPr/>
              <p:nvPr/>
            </p:nvSpPr>
            <p:spPr>
              <a:xfrm>
                <a:off x="6729334" y="2066839"/>
                <a:ext cx="145200" cy="1706100"/>
              </a:xfrm>
              <a:prstGeom prst="rect">
                <a:avLst/>
              </a:prstGeom>
              <a:solidFill>
                <a:srgbClr val="755197"/>
              </a:solidFill>
              <a:ln w="9525" cap="flat" cmpd="sng">
                <a:solidFill>
                  <a:srgbClr val="75519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endParaRPr sz="2000">
                  <a:solidFill>
                    <a:schemeClr val="lt1"/>
                  </a:solidFill>
                  <a:latin typeface="Cairo SemiBold"/>
                  <a:ea typeface="Cairo SemiBold"/>
                  <a:cs typeface="Cairo SemiBold"/>
                  <a:sym typeface="Cairo SemiBold"/>
                </a:endParaRPr>
              </a:p>
            </p:txBody>
          </p:sp>
        </p:grpSp>
        <p:sp>
          <p:nvSpPr>
            <p:cNvPr id="302" name="Google Shape;302;p24"/>
            <p:cNvSpPr/>
            <p:nvPr/>
          </p:nvSpPr>
          <p:spPr>
            <a:xfrm>
              <a:off x="1339680" y="1397981"/>
              <a:ext cx="2769300" cy="654300"/>
            </a:xfrm>
            <a:prstGeom prst="rect">
              <a:avLst/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iro SemiBold"/>
                <a:buNone/>
              </a:pPr>
              <a:r>
                <a:rPr lang="ar-EG" sz="2400" b="1">
                  <a:solidFill>
                    <a:schemeClr val="lt1"/>
                  </a:solidFill>
                  <a:latin typeface="Cairo SemiBold"/>
                  <a:ea typeface="Cairo SemiBold"/>
                  <a:cs typeface="Cairo SemiBold"/>
                  <a:sym typeface="Cairo SemiBold"/>
                </a:rPr>
                <a:t>معالجة البيانات</a:t>
              </a:r>
              <a:endParaRPr sz="2400" b="1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endParaRPr>
            </a:p>
          </p:txBody>
        </p:sp>
      </p:grpSp>
      <p:grpSp>
        <p:nvGrpSpPr>
          <p:cNvPr id="303" name="Google Shape;303;p24"/>
          <p:cNvGrpSpPr/>
          <p:nvPr/>
        </p:nvGrpSpPr>
        <p:grpSpPr>
          <a:xfrm flipH="1">
            <a:off x="821121" y="4988816"/>
            <a:ext cx="720096" cy="717978"/>
            <a:chOff x="10900924" y="4921082"/>
            <a:chExt cx="720096" cy="717978"/>
          </a:xfrm>
        </p:grpSpPr>
        <p:sp>
          <p:nvSpPr>
            <p:cNvPr id="304" name="Google Shape;304;p24"/>
            <p:cNvSpPr/>
            <p:nvPr/>
          </p:nvSpPr>
          <p:spPr>
            <a:xfrm rot="10800000">
              <a:off x="11554420" y="4921082"/>
              <a:ext cx="66600" cy="717900"/>
            </a:xfrm>
            <a:prstGeom prst="rect">
              <a:avLst/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endParaRPr>
            </a:p>
          </p:txBody>
        </p:sp>
        <p:sp>
          <p:nvSpPr>
            <p:cNvPr id="305" name="Google Shape;305;p24"/>
            <p:cNvSpPr/>
            <p:nvPr/>
          </p:nvSpPr>
          <p:spPr>
            <a:xfrm rot="-5400000">
              <a:off x="11226574" y="5246810"/>
              <a:ext cx="66600" cy="717900"/>
            </a:xfrm>
            <a:prstGeom prst="rect">
              <a:avLst/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endParaRPr>
            </a:p>
          </p:txBody>
        </p:sp>
      </p:grpSp>
      <p:grpSp>
        <p:nvGrpSpPr>
          <p:cNvPr id="306" name="Google Shape;306;p24"/>
          <p:cNvGrpSpPr/>
          <p:nvPr/>
        </p:nvGrpSpPr>
        <p:grpSpPr>
          <a:xfrm>
            <a:off x="1275430" y="1992753"/>
            <a:ext cx="3448358" cy="3291883"/>
            <a:chOff x="2650507" y="3040691"/>
            <a:chExt cx="7649418" cy="2046300"/>
          </a:xfrm>
        </p:grpSpPr>
        <p:sp>
          <p:nvSpPr>
            <p:cNvPr id="307" name="Google Shape;307;p24"/>
            <p:cNvSpPr/>
            <p:nvPr/>
          </p:nvSpPr>
          <p:spPr>
            <a:xfrm>
              <a:off x="2650507" y="3040691"/>
              <a:ext cx="7637400" cy="2046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ar-E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أضف صورة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4"/>
            <p:cNvSpPr/>
            <p:nvPr/>
          </p:nvSpPr>
          <p:spPr>
            <a:xfrm rot="-5400000" flipH="1">
              <a:off x="2639107" y="3052091"/>
              <a:ext cx="578100" cy="555300"/>
            </a:xfrm>
            <a:prstGeom prst="halfFrame">
              <a:avLst>
                <a:gd name="adj1" fmla="val 17527"/>
                <a:gd name="adj2" fmla="val 18274"/>
              </a:avLst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 rot="5400000" flipH="1">
              <a:off x="9733225" y="4512094"/>
              <a:ext cx="578100" cy="555300"/>
            </a:xfrm>
            <a:prstGeom prst="halfFrame">
              <a:avLst>
                <a:gd name="adj1" fmla="val 17527"/>
                <a:gd name="adj2" fmla="val 18274"/>
              </a:avLst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0" name="Google Shape;310;p24"/>
          <p:cNvSpPr txBox="1"/>
          <p:nvPr/>
        </p:nvSpPr>
        <p:spPr>
          <a:xfrm>
            <a:off x="5761761" y="2419025"/>
            <a:ext cx="4258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10/18/2016 I got food wasted at The Factory!!! Not your average coffee shop! Super social without internet, novel idea!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375" y="2036400"/>
            <a:ext cx="3323975" cy="3186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24"/>
          <p:cNvGrpSpPr/>
          <p:nvPr/>
        </p:nvGrpSpPr>
        <p:grpSpPr>
          <a:xfrm rot="-5400000">
            <a:off x="7577105" y="3419651"/>
            <a:ext cx="628092" cy="420509"/>
            <a:chOff x="8860448" y="2458489"/>
            <a:chExt cx="676168" cy="452696"/>
          </a:xfrm>
        </p:grpSpPr>
        <p:grpSp>
          <p:nvGrpSpPr>
            <p:cNvPr id="313" name="Google Shape;313;p24"/>
            <p:cNvGrpSpPr/>
            <p:nvPr/>
          </p:nvGrpSpPr>
          <p:grpSpPr>
            <a:xfrm rot="5400000">
              <a:off x="8973944" y="2379505"/>
              <a:ext cx="418184" cy="645176"/>
              <a:chOff x="7248525" y="3739696"/>
              <a:chExt cx="230531" cy="359790"/>
            </a:xfrm>
          </p:grpSpPr>
          <p:sp>
            <p:nvSpPr>
              <p:cNvPr id="314" name="Google Shape;314;p24"/>
              <p:cNvSpPr/>
              <p:nvPr/>
            </p:nvSpPr>
            <p:spPr>
              <a:xfrm>
                <a:off x="7248525" y="3739696"/>
                <a:ext cx="230531" cy="359790"/>
              </a:xfrm>
              <a:custGeom>
                <a:avLst/>
                <a:gdLst/>
                <a:ahLst/>
                <a:cxnLst/>
                <a:rect l="l" t="t" r="r" b="b"/>
                <a:pathLst>
                  <a:path w="25354" h="39570" extrusionOk="0">
                    <a:moveTo>
                      <a:pt x="19434" y="18"/>
                    </a:moveTo>
                    <a:lnTo>
                      <a:pt x="6338" y="5"/>
                    </a:lnTo>
                    <a:cubicBezTo>
                      <a:pt x="2854" y="0"/>
                      <a:pt x="1" y="2858"/>
                      <a:pt x="1" y="6342"/>
                    </a:cubicBezTo>
                    <a:lnTo>
                      <a:pt x="1" y="19016"/>
                    </a:lnTo>
                    <a:cubicBezTo>
                      <a:pt x="1" y="29006"/>
                      <a:pt x="6280" y="22820"/>
                      <a:pt x="12679" y="39570"/>
                    </a:cubicBezTo>
                    <a:cubicBezTo>
                      <a:pt x="19074" y="22820"/>
                      <a:pt x="25354" y="29006"/>
                      <a:pt x="25354" y="19016"/>
                    </a:cubicBezTo>
                    <a:lnTo>
                      <a:pt x="25354" y="6342"/>
                    </a:lnTo>
                    <a:cubicBezTo>
                      <a:pt x="25354" y="2858"/>
                      <a:pt x="22923" y="18"/>
                      <a:pt x="19434" y="18"/>
                    </a:cubicBezTo>
                    <a:close/>
                  </a:path>
                </a:pathLst>
              </a:custGeom>
              <a:solidFill>
                <a:srgbClr val="7551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24"/>
              <p:cNvSpPr/>
              <p:nvPr/>
            </p:nvSpPr>
            <p:spPr>
              <a:xfrm>
                <a:off x="7271639" y="3762810"/>
                <a:ext cx="184350" cy="184387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20279" extrusionOk="0">
                    <a:moveTo>
                      <a:pt x="3738" y="0"/>
                    </a:moveTo>
                    <a:lnTo>
                      <a:pt x="16532" y="0"/>
                    </a:lnTo>
                    <a:cubicBezTo>
                      <a:pt x="18594" y="5"/>
                      <a:pt x="20270" y="1680"/>
                      <a:pt x="20274" y="3742"/>
                    </a:cubicBezTo>
                    <a:lnTo>
                      <a:pt x="20274" y="16536"/>
                    </a:lnTo>
                    <a:cubicBezTo>
                      <a:pt x="20270" y="18598"/>
                      <a:pt x="18594" y="20274"/>
                      <a:pt x="16532" y="20278"/>
                    </a:cubicBezTo>
                    <a:lnTo>
                      <a:pt x="3738" y="20278"/>
                    </a:lnTo>
                    <a:cubicBezTo>
                      <a:pt x="1676" y="20274"/>
                      <a:pt x="5" y="18598"/>
                      <a:pt x="1" y="16536"/>
                    </a:cubicBezTo>
                    <a:lnTo>
                      <a:pt x="1" y="3742"/>
                    </a:lnTo>
                    <a:cubicBezTo>
                      <a:pt x="5" y="1680"/>
                      <a:pt x="1676" y="5"/>
                      <a:pt x="37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6" name="Google Shape;316;p24"/>
            <p:cNvSpPr txBox="1"/>
            <p:nvPr/>
          </p:nvSpPr>
          <p:spPr>
            <a:xfrm>
              <a:off x="9088716" y="2458489"/>
              <a:ext cx="447900" cy="39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1800">
                <a:solidFill>
                  <a:srgbClr val="7551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7" name="Google Shape;317;p24"/>
          <p:cNvSpPr txBox="1"/>
          <p:nvPr/>
        </p:nvSpPr>
        <p:spPr>
          <a:xfrm>
            <a:off x="5841111" y="4171175"/>
            <a:ext cx="4258800" cy="10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-EG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got food wasted   factory   average coffee shop super social without internet novel idea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25"/>
          <p:cNvGrpSpPr/>
          <p:nvPr/>
        </p:nvGrpSpPr>
        <p:grpSpPr>
          <a:xfrm>
            <a:off x="10532170" y="1232618"/>
            <a:ext cx="397864" cy="379473"/>
            <a:chOff x="1283930" y="1307228"/>
            <a:chExt cx="653199" cy="491100"/>
          </a:xfrm>
        </p:grpSpPr>
        <p:sp>
          <p:nvSpPr>
            <p:cNvPr id="323" name="Google Shape;323;p25"/>
            <p:cNvSpPr/>
            <p:nvPr/>
          </p:nvSpPr>
          <p:spPr>
            <a:xfrm>
              <a:off x="1283930" y="1307228"/>
              <a:ext cx="504300" cy="491100"/>
            </a:xfrm>
            <a:prstGeom prst="roundRect">
              <a:avLst>
                <a:gd name="adj" fmla="val 16667"/>
              </a:avLst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1432829" y="1407435"/>
              <a:ext cx="504300" cy="290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5" name="Google Shape;325;p25"/>
          <p:cNvSpPr/>
          <p:nvPr/>
        </p:nvSpPr>
        <p:spPr>
          <a:xfrm>
            <a:off x="5907504" y="1132275"/>
            <a:ext cx="4715346" cy="554700"/>
          </a:xfrm>
          <a:prstGeom prst="round2DiagRect">
            <a:avLst>
              <a:gd name="adj1" fmla="val 1111"/>
              <a:gd name="adj2" fmla="val 15879"/>
            </a:avLst>
          </a:prstGeom>
          <a:noFill/>
          <a:ln w="28575" cap="flat" cmpd="sng">
            <a:solidFill>
              <a:srgbClr val="75519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9060" marR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ar-EG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5"/>
          <p:cNvSpPr txBox="1"/>
          <p:nvPr/>
        </p:nvSpPr>
        <p:spPr>
          <a:xfrm>
            <a:off x="5907504" y="1178775"/>
            <a:ext cx="462467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400" dirty="0">
                <a:solidFill>
                  <a:srgbClr val="755197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نسبة التعليقات الراضية و الغير راضية</a:t>
            </a:r>
            <a:endParaRPr sz="1000" dirty="0"/>
          </a:p>
        </p:txBody>
      </p:sp>
      <p:grpSp>
        <p:nvGrpSpPr>
          <p:cNvPr id="327" name="Google Shape;327;p25"/>
          <p:cNvGrpSpPr/>
          <p:nvPr/>
        </p:nvGrpSpPr>
        <p:grpSpPr>
          <a:xfrm rot="5400000">
            <a:off x="9494986" y="4367334"/>
            <a:ext cx="1148324" cy="1567395"/>
            <a:chOff x="1283930" y="1307228"/>
            <a:chExt cx="653199" cy="491100"/>
          </a:xfrm>
        </p:grpSpPr>
        <p:sp>
          <p:nvSpPr>
            <p:cNvPr id="328" name="Google Shape;328;p25"/>
            <p:cNvSpPr/>
            <p:nvPr/>
          </p:nvSpPr>
          <p:spPr>
            <a:xfrm>
              <a:off x="1283930" y="1307228"/>
              <a:ext cx="504300" cy="491100"/>
            </a:xfrm>
            <a:prstGeom prst="roundRect">
              <a:avLst>
                <a:gd name="adj" fmla="val 16667"/>
              </a:avLst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1432829" y="1407435"/>
              <a:ext cx="504300" cy="290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0" name="Google Shape;330;p25"/>
          <p:cNvSpPr txBox="1"/>
          <p:nvPr/>
        </p:nvSpPr>
        <p:spPr>
          <a:xfrm>
            <a:off x="9729575" y="5076375"/>
            <a:ext cx="7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900" b="1">
                <a:solidFill>
                  <a:srgbClr val="755197"/>
                </a:solidFill>
                <a:latin typeface="Calibri"/>
                <a:ea typeface="Calibri"/>
                <a:cs typeface="Calibri"/>
                <a:sym typeface="Calibri"/>
              </a:rPr>
              <a:t>20%</a:t>
            </a:r>
            <a:endParaRPr sz="1900" b="1">
              <a:solidFill>
                <a:srgbClr val="7551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5"/>
          <p:cNvSpPr txBox="1"/>
          <p:nvPr/>
        </p:nvSpPr>
        <p:spPr>
          <a:xfrm>
            <a:off x="9064600" y="3986575"/>
            <a:ext cx="2009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800">
                <a:solidFill>
                  <a:srgbClr val="755197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غير راضي</a:t>
            </a:r>
            <a:endParaRPr/>
          </a:p>
        </p:txBody>
      </p:sp>
      <p:grpSp>
        <p:nvGrpSpPr>
          <p:cNvPr id="332" name="Google Shape;332;p25"/>
          <p:cNvGrpSpPr/>
          <p:nvPr/>
        </p:nvGrpSpPr>
        <p:grpSpPr>
          <a:xfrm rot="5400000">
            <a:off x="9494986" y="2437709"/>
            <a:ext cx="1148324" cy="1567395"/>
            <a:chOff x="1283930" y="1307228"/>
            <a:chExt cx="653199" cy="491100"/>
          </a:xfrm>
        </p:grpSpPr>
        <p:sp>
          <p:nvSpPr>
            <p:cNvPr id="333" name="Google Shape;333;p25"/>
            <p:cNvSpPr/>
            <p:nvPr/>
          </p:nvSpPr>
          <p:spPr>
            <a:xfrm>
              <a:off x="1283930" y="1307228"/>
              <a:ext cx="504300" cy="491100"/>
            </a:xfrm>
            <a:prstGeom prst="roundRect">
              <a:avLst>
                <a:gd name="adj" fmla="val 16667"/>
              </a:avLst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1432829" y="1407435"/>
              <a:ext cx="504300" cy="290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5" name="Google Shape;335;p25"/>
          <p:cNvSpPr txBox="1"/>
          <p:nvPr/>
        </p:nvSpPr>
        <p:spPr>
          <a:xfrm>
            <a:off x="9729575" y="3146750"/>
            <a:ext cx="7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800" b="1">
                <a:solidFill>
                  <a:srgbClr val="755197"/>
                </a:solidFill>
                <a:latin typeface="Calibri"/>
                <a:ea typeface="Calibri"/>
                <a:cs typeface="Calibri"/>
                <a:sym typeface="Calibri"/>
              </a:rPr>
              <a:t> 80%</a:t>
            </a:r>
            <a:endParaRPr sz="1800" b="1">
              <a:solidFill>
                <a:srgbClr val="7551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5"/>
          <p:cNvSpPr txBox="1"/>
          <p:nvPr/>
        </p:nvSpPr>
        <p:spPr>
          <a:xfrm>
            <a:off x="9349449" y="2056938"/>
            <a:ext cx="1439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800">
                <a:solidFill>
                  <a:srgbClr val="755197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راضي</a:t>
            </a:r>
            <a:endParaRPr/>
          </a:p>
        </p:txBody>
      </p:sp>
      <p:pic>
        <p:nvPicPr>
          <p:cNvPr id="337" name="Google Shape;3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134" y="1733475"/>
            <a:ext cx="6861761" cy="41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26"/>
          <p:cNvGrpSpPr/>
          <p:nvPr/>
        </p:nvGrpSpPr>
        <p:grpSpPr>
          <a:xfrm>
            <a:off x="9695257" y="1291343"/>
            <a:ext cx="397864" cy="379473"/>
            <a:chOff x="1283930" y="1307228"/>
            <a:chExt cx="653199" cy="491100"/>
          </a:xfrm>
        </p:grpSpPr>
        <p:sp>
          <p:nvSpPr>
            <p:cNvPr id="343" name="Google Shape;343;p26"/>
            <p:cNvSpPr/>
            <p:nvPr/>
          </p:nvSpPr>
          <p:spPr>
            <a:xfrm>
              <a:off x="1283930" y="1307228"/>
              <a:ext cx="504300" cy="491100"/>
            </a:xfrm>
            <a:prstGeom prst="roundRect">
              <a:avLst>
                <a:gd name="adj" fmla="val 16667"/>
              </a:avLst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1432829" y="1407435"/>
              <a:ext cx="504300" cy="290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5" name="Google Shape;345;p26"/>
          <p:cNvSpPr/>
          <p:nvPr/>
        </p:nvSpPr>
        <p:spPr>
          <a:xfrm>
            <a:off x="3355388" y="1191000"/>
            <a:ext cx="6430500" cy="554700"/>
          </a:xfrm>
          <a:prstGeom prst="round2DiagRect">
            <a:avLst>
              <a:gd name="adj1" fmla="val 1111"/>
              <a:gd name="adj2" fmla="val 15879"/>
            </a:avLst>
          </a:prstGeom>
          <a:noFill/>
          <a:ln w="28575" cap="flat" cmpd="sng">
            <a:solidFill>
              <a:srgbClr val="75519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9060" marR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ar-EG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6"/>
          <p:cNvSpPr txBox="1"/>
          <p:nvPr/>
        </p:nvSpPr>
        <p:spPr>
          <a:xfrm>
            <a:off x="2098888" y="1237500"/>
            <a:ext cx="7596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400" dirty="0">
                <a:solidFill>
                  <a:srgbClr val="755197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أكثر المشاعر الواردة في تعليقات التقييم المرتفع</a:t>
            </a:r>
            <a:endParaRPr sz="1000" dirty="0"/>
          </a:p>
        </p:txBody>
      </p:sp>
      <p:pic>
        <p:nvPicPr>
          <p:cNvPr id="347" name="Google Shape;3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338" y="2237750"/>
            <a:ext cx="6871324" cy="38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27"/>
          <p:cNvGrpSpPr/>
          <p:nvPr/>
        </p:nvGrpSpPr>
        <p:grpSpPr>
          <a:xfrm>
            <a:off x="11471620" y="1115168"/>
            <a:ext cx="397864" cy="379473"/>
            <a:chOff x="1283930" y="1307228"/>
            <a:chExt cx="653199" cy="491100"/>
          </a:xfrm>
        </p:grpSpPr>
        <p:sp>
          <p:nvSpPr>
            <p:cNvPr id="353" name="Google Shape;353;p27"/>
            <p:cNvSpPr/>
            <p:nvPr/>
          </p:nvSpPr>
          <p:spPr>
            <a:xfrm>
              <a:off x="1283930" y="1307228"/>
              <a:ext cx="504300" cy="491100"/>
            </a:xfrm>
            <a:prstGeom prst="roundRect">
              <a:avLst>
                <a:gd name="adj" fmla="val 16667"/>
              </a:avLst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1432829" y="1407435"/>
              <a:ext cx="504300" cy="290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5" name="Google Shape;3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5888" y="911550"/>
            <a:ext cx="5340225" cy="53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7"/>
          <p:cNvSpPr/>
          <p:nvPr/>
        </p:nvSpPr>
        <p:spPr>
          <a:xfrm>
            <a:off x="6221975" y="1014825"/>
            <a:ext cx="5340300" cy="554700"/>
          </a:xfrm>
          <a:prstGeom prst="round2DiagRect">
            <a:avLst>
              <a:gd name="adj1" fmla="val 1111"/>
              <a:gd name="adj2" fmla="val 15879"/>
            </a:avLst>
          </a:prstGeom>
          <a:noFill/>
          <a:ln w="28575" cap="flat" cmpd="sng">
            <a:solidFill>
              <a:srgbClr val="75519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9060" marR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ar-EG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7"/>
          <p:cNvSpPr txBox="1"/>
          <p:nvPr/>
        </p:nvSpPr>
        <p:spPr>
          <a:xfrm>
            <a:off x="5472300" y="1061325"/>
            <a:ext cx="599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400">
                <a:solidFill>
                  <a:srgbClr val="755197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أكثر الكلمات وروداً في التعليقات الإيجابية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28"/>
          <p:cNvGrpSpPr/>
          <p:nvPr/>
        </p:nvGrpSpPr>
        <p:grpSpPr>
          <a:xfrm>
            <a:off x="10532170" y="1232618"/>
            <a:ext cx="397864" cy="379473"/>
            <a:chOff x="1283930" y="1307228"/>
            <a:chExt cx="653199" cy="491100"/>
          </a:xfrm>
        </p:grpSpPr>
        <p:sp>
          <p:nvSpPr>
            <p:cNvPr id="363" name="Google Shape;363;p28"/>
            <p:cNvSpPr/>
            <p:nvPr/>
          </p:nvSpPr>
          <p:spPr>
            <a:xfrm>
              <a:off x="1283930" y="1307228"/>
              <a:ext cx="504300" cy="491100"/>
            </a:xfrm>
            <a:prstGeom prst="roundRect">
              <a:avLst>
                <a:gd name="adj" fmla="val 16667"/>
              </a:avLst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1432829" y="1407435"/>
              <a:ext cx="504300" cy="290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5" name="Google Shape;365;p28"/>
          <p:cNvSpPr/>
          <p:nvPr/>
        </p:nvSpPr>
        <p:spPr>
          <a:xfrm>
            <a:off x="6593305" y="1132274"/>
            <a:ext cx="4029545" cy="830955"/>
          </a:xfrm>
          <a:prstGeom prst="round2DiagRect">
            <a:avLst>
              <a:gd name="adj1" fmla="val 1111"/>
              <a:gd name="adj2" fmla="val 15879"/>
            </a:avLst>
          </a:prstGeom>
          <a:noFill/>
          <a:ln w="28575" cap="flat" cmpd="sng">
            <a:solidFill>
              <a:srgbClr val="75519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9060" marR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ar-EG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8"/>
          <p:cNvSpPr txBox="1"/>
          <p:nvPr/>
        </p:nvSpPr>
        <p:spPr>
          <a:xfrm>
            <a:off x="6593305" y="1178775"/>
            <a:ext cx="393887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400" dirty="0">
                <a:solidFill>
                  <a:srgbClr val="755197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اكثر الكلمات ورودا في التعليقات الراضية و الغير راضية</a:t>
            </a:r>
            <a:endParaRPr sz="1000" dirty="0"/>
          </a:p>
        </p:txBody>
      </p:sp>
      <p:pic>
        <p:nvPicPr>
          <p:cNvPr id="367" name="Google Shape;3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25" y="1232628"/>
            <a:ext cx="5518227" cy="4754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7025" y="2003175"/>
            <a:ext cx="3635100" cy="375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29"/>
          <p:cNvGrpSpPr/>
          <p:nvPr/>
        </p:nvGrpSpPr>
        <p:grpSpPr>
          <a:xfrm>
            <a:off x="10837520" y="1232618"/>
            <a:ext cx="397864" cy="379473"/>
            <a:chOff x="1283930" y="1307228"/>
            <a:chExt cx="653199" cy="491100"/>
          </a:xfrm>
        </p:grpSpPr>
        <p:sp>
          <p:nvSpPr>
            <p:cNvPr id="374" name="Google Shape;374;p29"/>
            <p:cNvSpPr/>
            <p:nvPr/>
          </p:nvSpPr>
          <p:spPr>
            <a:xfrm>
              <a:off x="1283930" y="1307228"/>
              <a:ext cx="504300" cy="491100"/>
            </a:xfrm>
            <a:prstGeom prst="roundRect">
              <a:avLst>
                <a:gd name="adj" fmla="val 16667"/>
              </a:avLst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1432829" y="1407435"/>
              <a:ext cx="504300" cy="290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6" name="Google Shape;376;p29"/>
          <p:cNvSpPr/>
          <p:nvPr/>
        </p:nvSpPr>
        <p:spPr>
          <a:xfrm>
            <a:off x="8268906" y="1132275"/>
            <a:ext cx="2659294" cy="554700"/>
          </a:xfrm>
          <a:prstGeom prst="round2DiagRect">
            <a:avLst>
              <a:gd name="adj1" fmla="val 1111"/>
              <a:gd name="adj2" fmla="val 15879"/>
            </a:avLst>
          </a:prstGeom>
          <a:noFill/>
          <a:ln w="28575" cap="flat" cmpd="sng">
            <a:solidFill>
              <a:srgbClr val="75519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9060" marR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ar-EG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9"/>
          <p:cNvSpPr txBox="1"/>
          <p:nvPr/>
        </p:nvSpPr>
        <p:spPr>
          <a:xfrm>
            <a:off x="8268906" y="1178775"/>
            <a:ext cx="256861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400" dirty="0">
                <a:solidFill>
                  <a:srgbClr val="755197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اكثر الكلمات ورودا</a:t>
            </a:r>
            <a:endParaRPr sz="1000" dirty="0"/>
          </a:p>
        </p:txBody>
      </p:sp>
      <p:pic>
        <p:nvPicPr>
          <p:cNvPr id="378" name="Google Shape;3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973" y="1132275"/>
            <a:ext cx="7945675" cy="491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30"/>
          <p:cNvGrpSpPr/>
          <p:nvPr/>
        </p:nvGrpSpPr>
        <p:grpSpPr>
          <a:xfrm>
            <a:off x="10532170" y="1232618"/>
            <a:ext cx="397864" cy="379473"/>
            <a:chOff x="1283930" y="1307228"/>
            <a:chExt cx="653199" cy="491100"/>
          </a:xfrm>
        </p:grpSpPr>
        <p:sp>
          <p:nvSpPr>
            <p:cNvPr id="384" name="Google Shape;384;p30"/>
            <p:cNvSpPr/>
            <p:nvPr/>
          </p:nvSpPr>
          <p:spPr>
            <a:xfrm>
              <a:off x="1283930" y="1307228"/>
              <a:ext cx="504300" cy="491100"/>
            </a:xfrm>
            <a:prstGeom prst="roundRect">
              <a:avLst>
                <a:gd name="adj" fmla="val 16667"/>
              </a:avLst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1432829" y="1407435"/>
              <a:ext cx="504300" cy="290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6" name="Google Shape;386;p30"/>
          <p:cNvSpPr/>
          <p:nvPr/>
        </p:nvSpPr>
        <p:spPr>
          <a:xfrm>
            <a:off x="4133286" y="1132275"/>
            <a:ext cx="6489689" cy="554700"/>
          </a:xfrm>
          <a:prstGeom prst="round2DiagRect">
            <a:avLst>
              <a:gd name="adj1" fmla="val 1111"/>
              <a:gd name="adj2" fmla="val 15879"/>
            </a:avLst>
          </a:prstGeom>
          <a:noFill/>
          <a:ln w="28575" cap="flat" cmpd="sng">
            <a:solidFill>
              <a:srgbClr val="75519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9060" marR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ar-EG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0"/>
          <p:cNvSpPr txBox="1"/>
          <p:nvPr/>
        </p:nvSpPr>
        <p:spPr>
          <a:xfrm>
            <a:off x="4042611" y="1178775"/>
            <a:ext cx="648968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ar-EG" sz="2400" dirty="0">
                <a:solidFill>
                  <a:srgbClr val="755197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أكثر المشاعر الواردة في تعليقات التقييم عدم الرضا</a:t>
            </a:r>
            <a:endParaRPr sz="1000" dirty="0"/>
          </a:p>
        </p:txBody>
      </p:sp>
      <p:pic>
        <p:nvPicPr>
          <p:cNvPr id="388" name="Google Shape;3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649" y="1954175"/>
            <a:ext cx="7287574" cy="41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31"/>
          <p:cNvGrpSpPr/>
          <p:nvPr/>
        </p:nvGrpSpPr>
        <p:grpSpPr>
          <a:xfrm>
            <a:off x="10532170" y="1232618"/>
            <a:ext cx="397864" cy="379473"/>
            <a:chOff x="1283930" y="1307228"/>
            <a:chExt cx="653199" cy="491100"/>
          </a:xfrm>
        </p:grpSpPr>
        <p:sp>
          <p:nvSpPr>
            <p:cNvPr id="394" name="Google Shape;394;p31"/>
            <p:cNvSpPr/>
            <p:nvPr/>
          </p:nvSpPr>
          <p:spPr>
            <a:xfrm>
              <a:off x="1283930" y="1307228"/>
              <a:ext cx="504300" cy="491100"/>
            </a:xfrm>
            <a:prstGeom prst="roundRect">
              <a:avLst>
                <a:gd name="adj" fmla="val 16667"/>
              </a:avLst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1432829" y="1407435"/>
              <a:ext cx="504300" cy="290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31"/>
          <p:cNvSpPr/>
          <p:nvPr/>
        </p:nvSpPr>
        <p:spPr>
          <a:xfrm>
            <a:off x="6893983" y="1132274"/>
            <a:ext cx="3728892" cy="830955"/>
          </a:xfrm>
          <a:prstGeom prst="round2DiagRect">
            <a:avLst>
              <a:gd name="adj1" fmla="val 1111"/>
              <a:gd name="adj2" fmla="val 15879"/>
            </a:avLst>
          </a:prstGeom>
          <a:noFill/>
          <a:ln w="28575" cap="flat" cmpd="sng">
            <a:solidFill>
              <a:srgbClr val="75519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9060" marR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ar-EG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1"/>
          <p:cNvSpPr txBox="1"/>
          <p:nvPr/>
        </p:nvSpPr>
        <p:spPr>
          <a:xfrm>
            <a:off x="6904975" y="1178775"/>
            <a:ext cx="36270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400" dirty="0">
                <a:solidFill>
                  <a:srgbClr val="755197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اكثر الكلمات ورودا في التعليقات عدم الرضا</a:t>
            </a:r>
            <a:endParaRPr sz="1000" dirty="0"/>
          </a:p>
        </p:txBody>
      </p:sp>
      <p:pic>
        <p:nvPicPr>
          <p:cNvPr id="398" name="Google Shape;3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25" y="1017625"/>
            <a:ext cx="5743924" cy="513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3783" y="2023613"/>
            <a:ext cx="3728892" cy="38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363" y="1772800"/>
            <a:ext cx="6465274" cy="4310176"/>
          </a:xfrm>
          <a:prstGeom prst="rect">
            <a:avLst/>
          </a:prstGeom>
          <a:noFill/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5" name="Google Shape;405;p32"/>
          <p:cNvSpPr txBox="1">
            <a:spLocks noGrp="1"/>
          </p:cNvSpPr>
          <p:nvPr>
            <p:ph type="title"/>
          </p:nvPr>
        </p:nvSpPr>
        <p:spPr>
          <a:xfrm>
            <a:off x="838200" y="917075"/>
            <a:ext cx="10515600" cy="85572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r" rtl="1"/>
            <a:r>
              <a:rPr lang="ar-SA" sz="3100" dirty="0">
                <a:solidFill>
                  <a:srgbClr val="755197"/>
                </a:solidFill>
                <a:latin typeface="Cairo"/>
                <a:ea typeface="Cairo"/>
                <a:cs typeface="Cairo"/>
                <a:sym typeface="Cairo"/>
              </a:rPr>
              <a:t>التطبيق على مقهى </a:t>
            </a:r>
            <a:r>
              <a:rPr lang="ar-EG" sz="3100" dirty="0">
                <a:solidFill>
                  <a:srgbClr val="755197"/>
                </a:solidFill>
                <a:latin typeface="Cairo"/>
                <a:ea typeface="Cairo"/>
                <a:cs typeface="Cairo"/>
                <a:sym typeface="Cairo"/>
              </a:rPr>
              <a:t>Mozart's Coffee Roasters </a:t>
            </a:r>
            <a:endParaRPr sz="3100" dirty="0">
              <a:solidFill>
                <a:srgbClr val="755197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50" y="1667050"/>
            <a:ext cx="11620500" cy="45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3"/>
          <p:cNvSpPr txBox="1">
            <a:spLocks noGrp="1"/>
          </p:cNvSpPr>
          <p:nvPr>
            <p:ph type="title"/>
          </p:nvPr>
        </p:nvSpPr>
        <p:spPr>
          <a:xfrm>
            <a:off x="838200" y="63520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>
                <a:solidFill>
                  <a:srgbClr val="755197"/>
                </a:solidFill>
                <a:latin typeface="Cairo"/>
                <a:ea typeface="Cairo"/>
                <a:cs typeface="Cairo"/>
                <a:sym typeface="Cairo"/>
              </a:rPr>
              <a:t>تواريخ تقييمات المقهى</a:t>
            </a:r>
            <a:endParaRPr>
              <a:solidFill>
                <a:srgbClr val="755197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 flipH="1">
            <a:off x="11088905" y="1731260"/>
            <a:ext cx="645895" cy="973008"/>
          </a:xfrm>
          <a:custGeom>
            <a:avLst/>
            <a:gdLst/>
            <a:ahLst/>
            <a:cxnLst/>
            <a:rect l="l" t="t" r="r" b="b"/>
            <a:pathLst>
              <a:path w="479609" h="1006998" extrusionOk="0">
                <a:moveTo>
                  <a:pt x="271265" y="0"/>
                </a:moveTo>
                <a:cubicBezTo>
                  <a:pt x="120794" y="188088"/>
                  <a:pt x="-29677" y="376177"/>
                  <a:pt x="5047" y="544010"/>
                </a:cubicBezTo>
                <a:cubicBezTo>
                  <a:pt x="39771" y="711843"/>
                  <a:pt x="400515" y="941408"/>
                  <a:pt x="479609" y="1006998"/>
                </a:cubicBezTo>
              </a:path>
            </a:pathLst>
          </a:custGeom>
          <a:solidFill>
            <a:schemeClr val="lt1"/>
          </a:solidFill>
          <a:ln w="12700" cap="flat" cmpd="sng">
            <a:solidFill>
              <a:srgbClr val="75519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7551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518010" y="2185094"/>
            <a:ext cx="11082827" cy="3178510"/>
          </a:xfrm>
          <a:custGeom>
            <a:avLst/>
            <a:gdLst/>
            <a:ahLst/>
            <a:cxnLst/>
            <a:rect l="l" t="t" r="r" b="b"/>
            <a:pathLst>
              <a:path w="11082827" h="3178510" fill="none" extrusionOk="0">
                <a:moveTo>
                  <a:pt x="0" y="1589255"/>
                </a:moveTo>
                <a:cubicBezTo>
                  <a:pt x="90233" y="641372"/>
                  <a:pt x="872559" y="42591"/>
                  <a:pt x="1589255" y="0"/>
                </a:cubicBezTo>
                <a:cubicBezTo>
                  <a:pt x="4853905" y="-112305"/>
                  <a:pt x="6900934" y="-9823"/>
                  <a:pt x="9493572" y="0"/>
                </a:cubicBezTo>
                <a:cubicBezTo>
                  <a:pt x="10310369" y="151236"/>
                  <a:pt x="11134943" y="819771"/>
                  <a:pt x="11082827" y="1589255"/>
                </a:cubicBezTo>
                <a:lnTo>
                  <a:pt x="11082827" y="1589255"/>
                </a:lnTo>
                <a:cubicBezTo>
                  <a:pt x="10952233" y="2581137"/>
                  <a:pt x="10426517" y="3227793"/>
                  <a:pt x="9493572" y="3178510"/>
                </a:cubicBezTo>
                <a:cubicBezTo>
                  <a:pt x="7628912" y="3242778"/>
                  <a:pt x="2949312" y="3240531"/>
                  <a:pt x="1589255" y="3178510"/>
                </a:cubicBezTo>
                <a:cubicBezTo>
                  <a:pt x="776389" y="3161800"/>
                  <a:pt x="10540" y="2433338"/>
                  <a:pt x="0" y="1589255"/>
                </a:cubicBezTo>
                <a:close/>
              </a:path>
              <a:path w="11082827" h="3178510" extrusionOk="0">
                <a:moveTo>
                  <a:pt x="0" y="1589255"/>
                </a:moveTo>
                <a:cubicBezTo>
                  <a:pt x="25777" y="647977"/>
                  <a:pt x="708511" y="-76837"/>
                  <a:pt x="1589255" y="0"/>
                </a:cubicBezTo>
                <a:cubicBezTo>
                  <a:pt x="5067883" y="110518"/>
                  <a:pt x="7704823" y="-16379"/>
                  <a:pt x="9493572" y="0"/>
                </a:cubicBezTo>
                <a:cubicBezTo>
                  <a:pt x="10439600" y="32971"/>
                  <a:pt x="11049099" y="638141"/>
                  <a:pt x="11082827" y="1589255"/>
                </a:cubicBezTo>
                <a:lnTo>
                  <a:pt x="11082827" y="1589255"/>
                </a:lnTo>
                <a:cubicBezTo>
                  <a:pt x="11203796" y="2473364"/>
                  <a:pt x="10280828" y="3186305"/>
                  <a:pt x="9493572" y="3178510"/>
                </a:cubicBezTo>
                <a:cubicBezTo>
                  <a:pt x="6276086" y="3123408"/>
                  <a:pt x="5190510" y="3281639"/>
                  <a:pt x="1589255" y="3178510"/>
                </a:cubicBezTo>
                <a:cubicBezTo>
                  <a:pt x="804199" y="3062804"/>
                  <a:pt x="27840" y="2597780"/>
                  <a:pt x="0" y="1589255"/>
                </a:cubicBezTo>
                <a:close/>
              </a:path>
            </a:pathLst>
          </a:custGeom>
          <a:solidFill>
            <a:schemeClr val="lt1">
              <a:alpha val="40000"/>
            </a:schemeClr>
          </a:solidFill>
          <a:ln w="12700" cap="flat" cmpd="sng">
            <a:solidFill>
              <a:srgbClr val="75519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>
              <a:solidFill>
                <a:srgbClr val="7551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8419358" y="1453597"/>
            <a:ext cx="2855812" cy="519800"/>
          </a:xfrm>
          <a:prstGeom prst="round2DiagRect">
            <a:avLst>
              <a:gd name="adj1" fmla="val 38674"/>
              <a:gd name="adj2" fmla="val 13682"/>
            </a:avLst>
          </a:prstGeom>
          <a:solidFill>
            <a:srgbClr val="755197"/>
          </a:solidFill>
          <a:ln w="9525" cap="flat" cmpd="sng">
            <a:solidFill>
              <a:srgbClr val="7551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iro SemiBold"/>
              <a:buNone/>
            </a:pPr>
            <a:r>
              <a:rPr lang="ar-EG" sz="2400" b="1" i="0" u="none" strike="noStrike" cap="none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المخطط</a:t>
            </a:r>
            <a:endParaRPr sz="2400" b="1" i="0" u="none" strike="noStrike" cap="none">
              <a:solidFill>
                <a:schemeClr val="lt1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11032584" y="1505783"/>
            <a:ext cx="429262" cy="415427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755197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7551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5" descr="Back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10389198" y="4025669"/>
            <a:ext cx="414018" cy="42289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0" name="Google Shape;110;p15" descr="Back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10389198" y="2687989"/>
            <a:ext cx="414018" cy="42289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1" name="Google Shape;111;p15" descr="Back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10389198" y="3145258"/>
            <a:ext cx="414018" cy="42289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2" name="Google Shape;112;p15" descr="Back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10389198" y="3602527"/>
            <a:ext cx="414018" cy="42289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3" name="Google Shape;113;p15"/>
          <p:cNvSpPr txBox="1"/>
          <p:nvPr/>
        </p:nvSpPr>
        <p:spPr>
          <a:xfrm>
            <a:off x="6638544" y="2716586"/>
            <a:ext cx="375065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000" b="0" i="0" u="none" strike="noStrike" cap="none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نظرة عامة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6638544" y="3183385"/>
            <a:ext cx="375065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000" b="0" i="0" u="none" strike="noStrike" cap="none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الأسئلة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6638544" y="3657133"/>
            <a:ext cx="375065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000" b="0" i="0" u="none" strike="noStrike" cap="none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البيانات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6635540" y="4077157"/>
            <a:ext cx="375065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000" b="0" i="0" u="none" strike="noStrike" cap="none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نموذج علم البيانات</a:t>
            </a:r>
            <a:endParaRPr/>
          </a:p>
        </p:txBody>
      </p:sp>
      <p:grpSp>
        <p:nvGrpSpPr>
          <p:cNvPr id="117" name="Google Shape;117;p15"/>
          <p:cNvGrpSpPr/>
          <p:nvPr/>
        </p:nvGrpSpPr>
        <p:grpSpPr>
          <a:xfrm>
            <a:off x="2053846" y="2720157"/>
            <a:ext cx="4167676" cy="1794007"/>
            <a:chOff x="2053846" y="2720157"/>
            <a:chExt cx="4167676" cy="1794007"/>
          </a:xfrm>
        </p:grpSpPr>
        <p:grpSp>
          <p:nvGrpSpPr>
            <p:cNvPr id="118" name="Google Shape;118;p15"/>
            <p:cNvGrpSpPr/>
            <p:nvPr/>
          </p:nvGrpSpPr>
          <p:grpSpPr>
            <a:xfrm>
              <a:off x="2053846" y="3194787"/>
              <a:ext cx="4166175" cy="1319377"/>
              <a:chOff x="2134725" y="2716586"/>
              <a:chExt cx="4166175" cy="1319377"/>
            </a:xfrm>
          </p:grpSpPr>
          <p:pic>
            <p:nvPicPr>
              <p:cNvPr id="119" name="Google Shape;119;p15" descr="Back with solid fill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0800000" flipH="1">
                <a:off x="5886882" y="2716586"/>
                <a:ext cx="414018" cy="422891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pic>
            <p:nvPicPr>
              <p:cNvPr id="120" name="Google Shape;120;p15" descr="Back with solid fill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0800000" flipH="1">
                <a:off x="5886882" y="3145257"/>
                <a:ext cx="414018" cy="422891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pic>
            <p:nvPicPr>
              <p:cNvPr id="121" name="Google Shape;121;p15" descr="Back with solid fill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0800000" flipH="1">
                <a:off x="5886882" y="3602527"/>
                <a:ext cx="414018" cy="422891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sp>
            <p:nvSpPr>
              <p:cNvPr id="122" name="Google Shape;122;p15"/>
              <p:cNvSpPr txBox="1"/>
              <p:nvPr/>
            </p:nvSpPr>
            <p:spPr>
              <a:xfrm>
                <a:off x="2136227" y="2775538"/>
                <a:ext cx="375065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ar-EG" sz="2000" b="0" i="0" u="none" strike="noStrike" cap="none">
                    <a:solidFill>
                      <a:schemeClr val="dk1"/>
                    </a:solidFill>
                    <a:latin typeface="Cairo SemiBold"/>
                    <a:ea typeface="Cairo SemiBold"/>
                    <a:cs typeface="Cairo SemiBold"/>
                    <a:sym typeface="Cairo SemiBold"/>
                  </a:rPr>
                  <a:t>النتائج</a:t>
                </a:r>
                <a:endParaRPr/>
              </a:p>
            </p:txBody>
          </p:sp>
          <p:sp>
            <p:nvSpPr>
              <p:cNvPr id="123" name="Google Shape;123;p15"/>
              <p:cNvSpPr txBox="1"/>
              <p:nvPr/>
            </p:nvSpPr>
            <p:spPr>
              <a:xfrm>
                <a:off x="2136227" y="3181428"/>
                <a:ext cx="375065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ar-EG" sz="2000" b="0" i="0" u="none" strike="noStrike" cap="none">
                    <a:solidFill>
                      <a:schemeClr val="dk1"/>
                    </a:solidFill>
                    <a:latin typeface="Cairo SemiBold"/>
                    <a:ea typeface="Cairo SemiBold"/>
                    <a:cs typeface="Cairo SemiBold"/>
                    <a:sym typeface="Cairo SemiBold"/>
                  </a:rPr>
                  <a:t>خاتمة</a:t>
                </a:r>
                <a:endParaRPr/>
              </a:p>
            </p:txBody>
          </p:sp>
          <p:sp>
            <p:nvSpPr>
              <p:cNvPr id="124" name="Google Shape;124;p15"/>
              <p:cNvSpPr txBox="1"/>
              <p:nvPr/>
            </p:nvSpPr>
            <p:spPr>
              <a:xfrm>
                <a:off x="2134725" y="3635853"/>
                <a:ext cx="375065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ar-EG" sz="2000" b="0" i="0" u="none" strike="noStrike" cap="none">
                    <a:solidFill>
                      <a:schemeClr val="dk1"/>
                    </a:solidFill>
                    <a:latin typeface="Cairo SemiBold"/>
                    <a:ea typeface="Cairo SemiBold"/>
                    <a:cs typeface="Cairo SemiBold"/>
                    <a:sym typeface="Cairo SemiBold"/>
                  </a:rPr>
                  <a:t>المراجع</a:t>
                </a:r>
                <a:endParaRPr/>
              </a:p>
            </p:txBody>
          </p:sp>
        </p:grpSp>
        <p:pic>
          <p:nvPicPr>
            <p:cNvPr id="125" name="Google Shape;125;p15" descr="Back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0800000" flipH="1">
              <a:off x="5807504" y="2720157"/>
              <a:ext cx="414018" cy="42289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26" name="Google Shape;126;p15"/>
            <p:cNvSpPr txBox="1"/>
            <p:nvPr/>
          </p:nvSpPr>
          <p:spPr>
            <a:xfrm>
              <a:off x="2053846" y="2771896"/>
              <a:ext cx="37506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ar-EG" sz="2000" b="0" i="0" u="none" strike="noStrike" cap="none">
                  <a:solidFill>
                    <a:schemeClr val="dk1"/>
                  </a:solidFill>
                  <a:latin typeface="Cairo SemiBold"/>
                  <a:ea typeface="Cairo SemiBold"/>
                  <a:cs typeface="Cairo SemiBold"/>
                  <a:sym typeface="Cairo SemiBold"/>
                </a:rPr>
                <a:t>معالجة البيانات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4"/>
          <p:cNvSpPr txBox="1">
            <a:spLocks noGrp="1"/>
          </p:cNvSpPr>
          <p:nvPr>
            <p:ph type="body" idx="1"/>
          </p:nvPr>
        </p:nvSpPr>
        <p:spPr>
          <a:xfrm>
            <a:off x="5930582" y="2824200"/>
            <a:ext cx="5576400" cy="12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ar-SA" sz="2400" dirty="0">
                <a:solidFill>
                  <a:srgbClr val="755097"/>
                </a:solidFill>
                <a:latin typeface="Tajawal"/>
                <a:ea typeface="Tajawal"/>
                <a:cs typeface="Tajawal"/>
                <a:sym typeface="Tajawal"/>
              </a:rPr>
              <a:t>اعتمدنا البيانات من بعد ٢٠١٥ لعدم وجود تقييمات غير راضية قبل هذا التاريخ</a:t>
            </a:r>
            <a:endParaRPr sz="2400" dirty="0">
              <a:solidFill>
                <a:srgbClr val="755097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417" name="Google Shape;4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475" y="1048800"/>
            <a:ext cx="3943675" cy="476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125" y="797837"/>
            <a:ext cx="4301525" cy="5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5"/>
          <p:cNvSpPr txBox="1"/>
          <p:nvPr/>
        </p:nvSpPr>
        <p:spPr>
          <a:xfrm>
            <a:off x="5801125" y="2844168"/>
            <a:ext cx="59421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ar-SA" sz="1800" dirty="0">
                <a:solidFill>
                  <a:srgbClr val="755097"/>
                </a:solidFill>
                <a:latin typeface="Tajawal"/>
                <a:ea typeface="Tajawal"/>
                <a:cs typeface="Tajawal"/>
                <a:sym typeface="Tajawal"/>
              </a:rPr>
              <a:t>قمنا بتحليل عواطف العملاء وقمنا بتصنيف الكلمات ذات الطابع السلبي 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dirty="0">
              <a:solidFill>
                <a:srgbClr val="755097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"/>
          <p:cNvSpPr txBox="1">
            <a:spLocks noGrp="1"/>
          </p:cNvSpPr>
          <p:nvPr>
            <p:ph type="body" idx="1"/>
          </p:nvPr>
        </p:nvSpPr>
        <p:spPr>
          <a:xfrm>
            <a:off x="0" y="1137725"/>
            <a:ext cx="8491800" cy="543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ar-EG">
                <a:solidFill>
                  <a:srgbClr val="755197"/>
                </a:solidFill>
                <a:latin typeface="Tajawal"/>
                <a:ea typeface="Tajawal"/>
                <a:cs typeface="Tajawal"/>
                <a:sym typeface="Tajawal"/>
              </a:rPr>
              <a:t>مثال يجمع بين:</a:t>
            </a:r>
            <a:r>
              <a:rPr lang="ar-EG" sz="100">
                <a:solidFill>
                  <a:srgbClr val="755197"/>
                </a:solidFill>
                <a:latin typeface="Tajawal"/>
                <a:ea typeface="Tajawal"/>
                <a:cs typeface="Tajawal"/>
                <a:sym typeface="Tajawal"/>
              </a:rPr>
              <a:t>ز</a:t>
            </a:r>
            <a:endParaRPr sz="100">
              <a:solidFill>
                <a:srgbClr val="755197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ar-EG">
                <a:solidFill>
                  <a:srgbClr val="755197"/>
                </a:solidFill>
                <a:latin typeface="Tajawal"/>
                <a:ea typeface="Tajawal"/>
                <a:cs typeface="Tajawal"/>
                <a:sym typeface="Tajawal"/>
              </a:rPr>
              <a:t>   “Cold” و “Bad” </a:t>
            </a:r>
            <a:endParaRPr>
              <a:solidFill>
                <a:srgbClr val="755197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ar-EG">
                <a:solidFill>
                  <a:srgbClr val="755197"/>
                </a:solidFill>
                <a:highlight>
                  <a:srgbClr val="00FFFF"/>
                </a:highlight>
                <a:latin typeface="Tajawal"/>
                <a:ea typeface="Tajawal"/>
                <a:cs typeface="Tajawal"/>
                <a:sym typeface="Tajawal"/>
              </a:rPr>
              <a:t>bad - appeared in the 3rd review: </a:t>
            </a:r>
            <a:endParaRPr>
              <a:solidFill>
                <a:srgbClr val="755197"/>
              </a:solidFill>
              <a:highlight>
                <a:srgbClr val="00FFFF"/>
              </a:highlight>
              <a:latin typeface="Tajawal"/>
              <a:ea typeface="Tajawal"/>
              <a:cs typeface="Tajawal"/>
              <a:sym typeface="Tajawal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ar-EG">
                <a:solidFill>
                  <a:srgbClr val="755197"/>
                </a:solidFill>
                <a:latin typeface="Tajawal"/>
                <a:ea typeface="Tajawal"/>
                <a:cs typeface="Tajawal"/>
                <a:sym typeface="Tajawal"/>
              </a:rPr>
              <a:t> 9/28/2016 2 check-ins Listed in coffee Location/ vibe: + parking wasn't too hard to find + Great scenery + Plenty of outdoor seatings available (perfect for when the weather is nice out) - It was so hard to find seating with shade and avoid the glare from the sun (both indoors &amp; out) - internet is apparently really slow but my macbook didn't connect with the password "mozartsnet" for some odd reason :"( o The indoor seatings were packed around 5pm and cleared up by 7pm!  Coffee food Selections: + service Amy's Icecream! + $2.99 for an Iced coffee and great scenery. ($.50 good priceer than Cream Whiskers WOW) + The coffee tasted pretty smooth- it was good. -</a:t>
            </a:r>
            <a:r>
              <a:rPr lang="ar-EG">
                <a:solidFill>
                  <a:srgbClr val="755197"/>
                </a:solidFill>
                <a:highlight>
                  <a:srgbClr val="DE9EDC"/>
                </a:highlight>
                <a:latin typeface="Tajawal"/>
                <a:ea typeface="Tajawal"/>
                <a:cs typeface="Tajawal"/>
                <a:sym typeface="Tajawal"/>
              </a:rPr>
              <a:t>Their cold coffee and other drink selections were more bad price though. (~$4 to $5).</a:t>
            </a:r>
            <a:r>
              <a:rPr lang="ar-EG">
                <a:solidFill>
                  <a:srgbClr val="755197"/>
                </a:solidFill>
                <a:latin typeface="Tajawal"/>
                <a:ea typeface="Tajawal"/>
                <a:cs typeface="Tajawal"/>
                <a:sym typeface="Tajawal"/>
              </a:rPr>
              <a:t> - We weren't super impressed with the chocolate food (one thin line of chocolate buried in the center) although it tasted great.. they could've drizzled some more chocolate on top/ center.  I'd probably come here again when I need to study with my textbook/ for happy leisure reading. Not when I need an access to the internet! :") Hot chocolate + Light show :") Iced coffee ($2.99) </a:t>
            </a:r>
            <a:endParaRPr>
              <a:solidFill>
                <a:srgbClr val="755197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>
              <a:solidFill>
                <a:srgbClr val="755197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755197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429" name="Google Shape;429;p36"/>
          <p:cNvSpPr txBox="1"/>
          <p:nvPr/>
        </p:nvSpPr>
        <p:spPr>
          <a:xfrm>
            <a:off x="9398400" y="1831450"/>
            <a:ext cx="27936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900">
                <a:solidFill>
                  <a:srgbClr val="755197"/>
                </a:solidFill>
                <a:highlight>
                  <a:srgbClr val="00FFFF"/>
                </a:highlight>
                <a:latin typeface="Tajawal"/>
                <a:ea typeface="Tajawal"/>
                <a:cs typeface="Tajawal"/>
                <a:sym typeface="Tajawal"/>
              </a:rPr>
              <a:t>المكان المتواجد به النص-&gt; </a:t>
            </a:r>
            <a:r>
              <a:rPr lang="ar-EG" sz="19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س</a:t>
            </a:r>
            <a:endParaRPr sz="1900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cxnSp>
        <p:nvCxnSpPr>
          <p:cNvPr id="430" name="Google Shape;430;p36"/>
          <p:cNvCxnSpPr/>
          <p:nvPr/>
        </p:nvCxnSpPr>
        <p:spPr>
          <a:xfrm>
            <a:off x="8899075" y="190500"/>
            <a:ext cx="13800" cy="597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31" name="Google Shape;431;p36"/>
          <p:cNvSpPr txBox="1"/>
          <p:nvPr/>
        </p:nvSpPr>
        <p:spPr>
          <a:xfrm>
            <a:off x="9089700" y="3823600"/>
            <a:ext cx="310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900">
                <a:solidFill>
                  <a:srgbClr val="755197"/>
                </a:solidFill>
                <a:highlight>
                  <a:srgbClr val="DE9EDC"/>
                </a:highlight>
                <a:latin typeface="Tajawal"/>
                <a:ea typeface="Tajawal"/>
                <a:cs typeface="Tajawal"/>
                <a:sym typeface="Tajawal"/>
              </a:rPr>
              <a:t>أحد الشواهد -&gt;</a:t>
            </a:r>
            <a:r>
              <a:rPr lang="ar-EG" sz="1900">
                <a:solidFill>
                  <a:srgbClr val="755197"/>
                </a:solidFill>
                <a:latin typeface="Tajawal"/>
                <a:ea typeface="Tajawal"/>
                <a:cs typeface="Tajawal"/>
                <a:sym typeface="Tajawal"/>
              </a:rPr>
              <a:t> </a:t>
            </a:r>
            <a:r>
              <a:rPr lang="ar-EG" sz="19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س</a:t>
            </a:r>
            <a:endParaRPr sz="1900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7"/>
          <p:cNvSpPr txBox="1">
            <a:spLocks noGrp="1"/>
          </p:cNvSpPr>
          <p:nvPr>
            <p:ph type="title"/>
          </p:nvPr>
        </p:nvSpPr>
        <p:spPr>
          <a:xfrm>
            <a:off x="838200" y="63727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3700">
                <a:solidFill>
                  <a:srgbClr val="DE9EDC"/>
                </a:solidFill>
                <a:latin typeface="Tajawal"/>
                <a:ea typeface="Tajawal"/>
                <a:cs typeface="Tajawal"/>
                <a:sym typeface="Tajawal"/>
              </a:rPr>
              <a:t>تحليل شاهد المراجعة</a:t>
            </a:r>
            <a:endParaRPr sz="3700">
              <a:solidFill>
                <a:srgbClr val="DE9EDC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437" name="Google Shape;437;p37"/>
          <p:cNvSpPr txBox="1">
            <a:spLocks noGrp="1"/>
          </p:cNvSpPr>
          <p:nvPr>
            <p:ph type="body" idx="1"/>
          </p:nvPr>
        </p:nvSpPr>
        <p:spPr>
          <a:xfrm>
            <a:off x="1884600" y="1962975"/>
            <a:ext cx="8422800" cy="45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ar-EG">
                <a:solidFill>
                  <a:srgbClr val="755197"/>
                </a:solidFill>
                <a:highlight>
                  <a:srgbClr val="DE9EDC"/>
                </a:highlight>
                <a:latin typeface="Tajawal"/>
                <a:ea typeface="Tajawal"/>
                <a:cs typeface="Tajawal"/>
                <a:sym typeface="Tajawal"/>
              </a:rPr>
              <a:t>“Their cold coffee and other drink selections were more bad price though. (~$4 to $5).”</a:t>
            </a:r>
            <a:endParaRPr sz="2000"/>
          </a:p>
        </p:txBody>
      </p:sp>
      <p:sp>
        <p:nvSpPr>
          <p:cNvPr id="438" name="Google Shape;438;p37"/>
          <p:cNvSpPr txBox="1"/>
          <p:nvPr/>
        </p:nvSpPr>
        <p:spPr>
          <a:xfrm>
            <a:off x="2639850" y="2585350"/>
            <a:ext cx="6912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200">
                <a:solidFill>
                  <a:srgbClr val="755197"/>
                </a:solidFill>
                <a:latin typeface="Tajawal"/>
                <a:ea typeface="Tajawal"/>
                <a:cs typeface="Tajawal"/>
                <a:sym typeface="Tajawal"/>
              </a:rPr>
              <a:t>أسعار القهوات الباردة ليست جيدة ويجب خفضها. </a:t>
            </a:r>
            <a:r>
              <a:rPr lang="ar-EG" sz="22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س</a:t>
            </a:r>
            <a:endParaRPr sz="2200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p38"/>
          <p:cNvGrpSpPr/>
          <p:nvPr/>
        </p:nvGrpSpPr>
        <p:grpSpPr>
          <a:xfrm flipH="1">
            <a:off x="821121" y="4988816"/>
            <a:ext cx="720096" cy="717978"/>
            <a:chOff x="10900924" y="4921082"/>
            <a:chExt cx="720096" cy="717978"/>
          </a:xfrm>
        </p:grpSpPr>
        <p:sp>
          <p:nvSpPr>
            <p:cNvPr id="444" name="Google Shape;444;p38"/>
            <p:cNvSpPr/>
            <p:nvPr/>
          </p:nvSpPr>
          <p:spPr>
            <a:xfrm rot="10800000">
              <a:off x="11554420" y="4921082"/>
              <a:ext cx="66600" cy="717900"/>
            </a:xfrm>
            <a:prstGeom prst="rect">
              <a:avLst/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endParaRPr>
            </a:p>
          </p:txBody>
        </p:sp>
        <p:sp>
          <p:nvSpPr>
            <p:cNvPr id="445" name="Google Shape;445;p38"/>
            <p:cNvSpPr/>
            <p:nvPr/>
          </p:nvSpPr>
          <p:spPr>
            <a:xfrm rot="-5400000">
              <a:off x="11226574" y="5246810"/>
              <a:ext cx="66600" cy="717900"/>
            </a:xfrm>
            <a:prstGeom prst="rect">
              <a:avLst/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endParaRPr>
            </a:p>
          </p:txBody>
        </p:sp>
      </p:grpSp>
      <p:sp>
        <p:nvSpPr>
          <p:cNvPr id="446" name="Google Shape;446;p38"/>
          <p:cNvSpPr/>
          <p:nvPr/>
        </p:nvSpPr>
        <p:spPr>
          <a:xfrm rot="5400000">
            <a:off x="6992695" y="2738320"/>
            <a:ext cx="886500" cy="1567500"/>
          </a:xfrm>
          <a:prstGeom prst="roundRect">
            <a:avLst>
              <a:gd name="adj" fmla="val 16667"/>
            </a:avLst>
          </a:prstGeom>
          <a:solidFill>
            <a:srgbClr val="755197"/>
          </a:solidFill>
          <a:ln w="9525" cap="flat" cmpd="sng">
            <a:solidFill>
              <a:srgbClr val="7551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8"/>
          <p:cNvSpPr/>
          <p:nvPr/>
        </p:nvSpPr>
        <p:spPr>
          <a:xfrm rot="5400000">
            <a:off x="7130550" y="2964975"/>
            <a:ext cx="610800" cy="1114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551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8"/>
          <p:cNvSpPr txBox="1"/>
          <p:nvPr/>
        </p:nvSpPr>
        <p:spPr>
          <a:xfrm>
            <a:off x="7084350" y="3321975"/>
            <a:ext cx="7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300" b="1">
                <a:solidFill>
                  <a:srgbClr val="755197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2800" b="1">
              <a:solidFill>
                <a:srgbClr val="7551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38"/>
          <p:cNvSpPr/>
          <p:nvPr/>
        </p:nvSpPr>
        <p:spPr>
          <a:xfrm rot="5400000">
            <a:off x="6992695" y="3703445"/>
            <a:ext cx="886500" cy="1567500"/>
          </a:xfrm>
          <a:prstGeom prst="roundRect">
            <a:avLst>
              <a:gd name="adj" fmla="val 16667"/>
            </a:avLst>
          </a:prstGeom>
          <a:solidFill>
            <a:srgbClr val="755197"/>
          </a:solidFill>
          <a:ln w="9525" cap="flat" cmpd="sng">
            <a:solidFill>
              <a:srgbClr val="7551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38"/>
          <p:cNvSpPr/>
          <p:nvPr/>
        </p:nvSpPr>
        <p:spPr>
          <a:xfrm rot="5400000">
            <a:off x="7130550" y="3930100"/>
            <a:ext cx="610800" cy="1114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551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38"/>
          <p:cNvSpPr txBox="1"/>
          <p:nvPr/>
        </p:nvSpPr>
        <p:spPr>
          <a:xfrm>
            <a:off x="7084350" y="4287100"/>
            <a:ext cx="7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300" b="1">
                <a:solidFill>
                  <a:srgbClr val="755197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>
              <a:solidFill>
                <a:srgbClr val="7551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38"/>
          <p:cNvSpPr/>
          <p:nvPr/>
        </p:nvSpPr>
        <p:spPr>
          <a:xfrm rot="5400000">
            <a:off x="8776845" y="2738320"/>
            <a:ext cx="886500" cy="1567500"/>
          </a:xfrm>
          <a:prstGeom prst="roundRect">
            <a:avLst>
              <a:gd name="adj" fmla="val 16667"/>
            </a:avLst>
          </a:prstGeom>
          <a:solidFill>
            <a:srgbClr val="755197"/>
          </a:solidFill>
          <a:ln w="9525" cap="flat" cmpd="sng">
            <a:solidFill>
              <a:srgbClr val="7551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8"/>
          <p:cNvSpPr/>
          <p:nvPr/>
        </p:nvSpPr>
        <p:spPr>
          <a:xfrm rot="5400000">
            <a:off x="8914700" y="2964975"/>
            <a:ext cx="610800" cy="1114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551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38"/>
          <p:cNvSpPr txBox="1"/>
          <p:nvPr/>
        </p:nvSpPr>
        <p:spPr>
          <a:xfrm>
            <a:off x="8868500" y="3321975"/>
            <a:ext cx="7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300" b="1">
                <a:solidFill>
                  <a:srgbClr val="755197"/>
                </a:solidFill>
                <a:latin typeface="Calibri"/>
                <a:ea typeface="Calibri"/>
                <a:cs typeface="Calibri"/>
                <a:sym typeface="Calibri"/>
              </a:rPr>
              <a:t>353</a:t>
            </a:r>
            <a:endParaRPr sz="2800" b="1">
              <a:solidFill>
                <a:srgbClr val="7551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38"/>
          <p:cNvSpPr/>
          <p:nvPr/>
        </p:nvSpPr>
        <p:spPr>
          <a:xfrm rot="5400000">
            <a:off x="8776845" y="3703445"/>
            <a:ext cx="886500" cy="1567500"/>
          </a:xfrm>
          <a:prstGeom prst="roundRect">
            <a:avLst>
              <a:gd name="adj" fmla="val 16667"/>
            </a:avLst>
          </a:prstGeom>
          <a:solidFill>
            <a:srgbClr val="755197"/>
          </a:solidFill>
          <a:ln w="9525" cap="flat" cmpd="sng">
            <a:solidFill>
              <a:srgbClr val="7551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38"/>
          <p:cNvSpPr/>
          <p:nvPr/>
        </p:nvSpPr>
        <p:spPr>
          <a:xfrm rot="5400000">
            <a:off x="8914700" y="3930100"/>
            <a:ext cx="610800" cy="1114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551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38"/>
          <p:cNvSpPr txBox="1"/>
          <p:nvPr/>
        </p:nvSpPr>
        <p:spPr>
          <a:xfrm>
            <a:off x="8868500" y="4287100"/>
            <a:ext cx="78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300" b="1">
                <a:solidFill>
                  <a:srgbClr val="755197"/>
                </a:solidFill>
                <a:latin typeface="Calibri"/>
                <a:ea typeface="Calibri"/>
                <a:cs typeface="Calibri"/>
                <a:sym typeface="Calibri"/>
              </a:rPr>
              <a:t>1197</a:t>
            </a:r>
            <a:endParaRPr sz="2800" b="1">
              <a:solidFill>
                <a:srgbClr val="7551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38"/>
          <p:cNvSpPr/>
          <p:nvPr/>
        </p:nvSpPr>
        <p:spPr>
          <a:xfrm flipH="1">
            <a:off x="6652200" y="2368925"/>
            <a:ext cx="3351600" cy="579900"/>
          </a:xfrm>
          <a:prstGeom prst="round2DiagRect">
            <a:avLst>
              <a:gd name="adj1" fmla="val 0"/>
              <a:gd name="adj2" fmla="val 35394"/>
            </a:avLst>
          </a:prstGeom>
          <a:solidFill>
            <a:srgbClr val="755197"/>
          </a:solidFill>
          <a:ln w="9525" cap="flat" cmpd="sng">
            <a:solidFill>
              <a:srgbClr val="7551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iro SemiBold"/>
              <a:buNone/>
            </a:pPr>
            <a:r>
              <a:rPr lang="ar-EG" sz="2400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0                       1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8"/>
          <p:cNvSpPr/>
          <p:nvPr/>
        </p:nvSpPr>
        <p:spPr>
          <a:xfrm rot="-5400000" flipH="1">
            <a:off x="5173650" y="3700700"/>
            <a:ext cx="1844700" cy="579900"/>
          </a:xfrm>
          <a:prstGeom prst="round2DiagRect">
            <a:avLst>
              <a:gd name="adj1" fmla="val 0"/>
              <a:gd name="adj2" fmla="val 35394"/>
            </a:avLst>
          </a:prstGeom>
          <a:solidFill>
            <a:srgbClr val="755197"/>
          </a:solidFill>
          <a:ln w="9525" cap="flat" cmpd="sng">
            <a:solidFill>
              <a:srgbClr val="7551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iro SemiBold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8"/>
          <p:cNvSpPr txBox="1"/>
          <p:nvPr/>
        </p:nvSpPr>
        <p:spPr>
          <a:xfrm>
            <a:off x="5732350" y="3274550"/>
            <a:ext cx="7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8"/>
          <p:cNvSpPr txBox="1"/>
          <p:nvPr/>
        </p:nvSpPr>
        <p:spPr>
          <a:xfrm>
            <a:off x="5744400" y="4181800"/>
            <a:ext cx="7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2" name="Google Shape;46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600" y="2063775"/>
            <a:ext cx="3637125" cy="3240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3" name="Google Shape;463;p38"/>
          <p:cNvGrpSpPr/>
          <p:nvPr/>
        </p:nvGrpSpPr>
        <p:grpSpPr>
          <a:xfrm flipH="1">
            <a:off x="837433" y="1252217"/>
            <a:ext cx="10517136" cy="4454415"/>
            <a:chOff x="1339680" y="1397981"/>
            <a:chExt cx="10517136" cy="4523626"/>
          </a:xfrm>
        </p:grpSpPr>
        <p:grpSp>
          <p:nvGrpSpPr>
            <p:cNvPr id="464" name="Google Shape;464;p38"/>
            <p:cNvGrpSpPr/>
            <p:nvPr/>
          </p:nvGrpSpPr>
          <p:grpSpPr>
            <a:xfrm rot="10800000">
              <a:off x="1339696" y="1724089"/>
              <a:ext cx="10517120" cy="4197518"/>
              <a:chOff x="1231394" y="2066839"/>
              <a:chExt cx="5643140" cy="1706100"/>
            </a:xfrm>
          </p:grpSpPr>
          <p:sp>
            <p:nvSpPr>
              <p:cNvPr id="465" name="Google Shape;465;p38"/>
              <p:cNvSpPr/>
              <p:nvPr/>
            </p:nvSpPr>
            <p:spPr>
              <a:xfrm>
                <a:off x="1231394" y="2066839"/>
                <a:ext cx="5527800" cy="1706100"/>
              </a:xfrm>
              <a:prstGeom prst="rect">
                <a:avLst/>
              </a:prstGeom>
              <a:solidFill>
                <a:srgbClr val="FFFFFF">
                  <a:alpha val="4310"/>
                </a:srgbClr>
              </a:solidFill>
              <a:ln w="9525" cap="flat" cmpd="sng">
                <a:solidFill>
                  <a:srgbClr val="75519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endParaRPr sz="2000">
                  <a:solidFill>
                    <a:schemeClr val="lt1"/>
                  </a:solidFill>
                  <a:latin typeface="Cairo SemiBold"/>
                  <a:ea typeface="Cairo SemiBold"/>
                  <a:cs typeface="Cairo SemiBold"/>
                  <a:sym typeface="Cairo SemiBold"/>
                </a:endParaRPr>
              </a:p>
            </p:txBody>
          </p:sp>
          <p:sp>
            <p:nvSpPr>
              <p:cNvPr id="466" name="Google Shape;466;p38"/>
              <p:cNvSpPr/>
              <p:nvPr/>
            </p:nvSpPr>
            <p:spPr>
              <a:xfrm>
                <a:off x="6729334" y="2066839"/>
                <a:ext cx="145200" cy="1706100"/>
              </a:xfrm>
              <a:prstGeom prst="rect">
                <a:avLst/>
              </a:prstGeom>
              <a:solidFill>
                <a:srgbClr val="755197"/>
              </a:solidFill>
              <a:ln w="9525" cap="flat" cmpd="sng">
                <a:solidFill>
                  <a:srgbClr val="75519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endParaRPr sz="2000">
                  <a:solidFill>
                    <a:schemeClr val="lt1"/>
                  </a:solidFill>
                  <a:latin typeface="Cairo SemiBold"/>
                  <a:ea typeface="Cairo SemiBold"/>
                  <a:cs typeface="Cairo SemiBold"/>
                  <a:sym typeface="Cairo SemiBold"/>
                </a:endParaRPr>
              </a:p>
            </p:txBody>
          </p:sp>
        </p:grpSp>
        <p:sp>
          <p:nvSpPr>
            <p:cNvPr id="467" name="Google Shape;467;p38"/>
            <p:cNvSpPr/>
            <p:nvPr/>
          </p:nvSpPr>
          <p:spPr>
            <a:xfrm>
              <a:off x="1339680" y="1397981"/>
              <a:ext cx="2769300" cy="654300"/>
            </a:xfrm>
            <a:prstGeom prst="rect">
              <a:avLst/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iro SemiBold"/>
                <a:buNone/>
              </a:pPr>
              <a:r>
                <a:rPr lang="ar-EG" sz="2400" b="1" dirty="0">
                  <a:solidFill>
                    <a:schemeClr val="lt1"/>
                  </a:solidFill>
                  <a:latin typeface="Cairo SemiBold"/>
                  <a:ea typeface="Cairo SemiBold"/>
                  <a:cs typeface="Cairo SemiBold"/>
                  <a:sym typeface="Cairo SemiBold"/>
                </a:rPr>
                <a:t>قبل موازنة البيانات</a:t>
              </a:r>
              <a:endParaRPr sz="2400" b="1" dirty="0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39"/>
          <p:cNvGrpSpPr/>
          <p:nvPr/>
        </p:nvGrpSpPr>
        <p:grpSpPr>
          <a:xfrm flipH="1">
            <a:off x="837433" y="1252217"/>
            <a:ext cx="10517136" cy="4454415"/>
            <a:chOff x="1339680" y="1397981"/>
            <a:chExt cx="10517136" cy="4523626"/>
          </a:xfrm>
        </p:grpSpPr>
        <p:grpSp>
          <p:nvGrpSpPr>
            <p:cNvPr id="473" name="Google Shape;473;p39"/>
            <p:cNvGrpSpPr/>
            <p:nvPr/>
          </p:nvGrpSpPr>
          <p:grpSpPr>
            <a:xfrm rot="10800000">
              <a:off x="1339696" y="1724089"/>
              <a:ext cx="10517120" cy="4197518"/>
              <a:chOff x="1231394" y="2066839"/>
              <a:chExt cx="5643140" cy="1706100"/>
            </a:xfrm>
          </p:grpSpPr>
          <p:sp>
            <p:nvSpPr>
              <p:cNvPr id="474" name="Google Shape;474;p39"/>
              <p:cNvSpPr/>
              <p:nvPr/>
            </p:nvSpPr>
            <p:spPr>
              <a:xfrm>
                <a:off x="1231394" y="2066839"/>
                <a:ext cx="5527800" cy="1706100"/>
              </a:xfrm>
              <a:prstGeom prst="rect">
                <a:avLst/>
              </a:prstGeom>
              <a:solidFill>
                <a:srgbClr val="FFFFFF">
                  <a:alpha val="4310"/>
                </a:srgbClr>
              </a:solidFill>
              <a:ln w="9525" cap="flat" cmpd="sng">
                <a:solidFill>
                  <a:srgbClr val="75519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endParaRPr sz="2000">
                  <a:solidFill>
                    <a:schemeClr val="lt1"/>
                  </a:solidFill>
                  <a:latin typeface="Cairo SemiBold"/>
                  <a:ea typeface="Cairo SemiBold"/>
                  <a:cs typeface="Cairo SemiBold"/>
                  <a:sym typeface="Cairo SemiBold"/>
                </a:endParaRPr>
              </a:p>
            </p:txBody>
          </p:sp>
          <p:sp>
            <p:nvSpPr>
              <p:cNvPr id="475" name="Google Shape;475;p39"/>
              <p:cNvSpPr/>
              <p:nvPr/>
            </p:nvSpPr>
            <p:spPr>
              <a:xfrm>
                <a:off x="6729334" y="2066839"/>
                <a:ext cx="145200" cy="1706100"/>
              </a:xfrm>
              <a:prstGeom prst="rect">
                <a:avLst/>
              </a:prstGeom>
              <a:solidFill>
                <a:srgbClr val="755197"/>
              </a:solidFill>
              <a:ln w="9525" cap="flat" cmpd="sng">
                <a:solidFill>
                  <a:srgbClr val="75519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endParaRPr sz="2000">
                  <a:solidFill>
                    <a:schemeClr val="lt1"/>
                  </a:solidFill>
                  <a:latin typeface="Cairo SemiBold"/>
                  <a:ea typeface="Cairo SemiBold"/>
                  <a:cs typeface="Cairo SemiBold"/>
                  <a:sym typeface="Cairo SemiBold"/>
                </a:endParaRPr>
              </a:p>
            </p:txBody>
          </p:sp>
        </p:grpSp>
        <p:sp>
          <p:nvSpPr>
            <p:cNvPr id="476" name="Google Shape;476;p39"/>
            <p:cNvSpPr/>
            <p:nvPr/>
          </p:nvSpPr>
          <p:spPr>
            <a:xfrm>
              <a:off x="1339680" y="1397981"/>
              <a:ext cx="2769300" cy="654300"/>
            </a:xfrm>
            <a:prstGeom prst="rect">
              <a:avLst/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buClr>
                  <a:schemeClr val="lt1"/>
                </a:buClr>
                <a:buSzPts val="2400"/>
              </a:pPr>
              <a:r>
                <a:rPr lang="ar-EG" sz="2400" b="1" dirty="0">
                  <a:solidFill>
                    <a:schemeClr val="lt1"/>
                  </a:solidFill>
                  <a:latin typeface="Cairo SemiBold"/>
                  <a:ea typeface="Cairo SemiBold"/>
                  <a:cs typeface="Cairo SemiBold"/>
                  <a:sym typeface="Cairo SemiBold"/>
                </a:rPr>
                <a:t>قبل موازنة البيانات</a:t>
              </a:r>
            </a:p>
          </p:txBody>
        </p:sp>
      </p:grpSp>
      <p:grpSp>
        <p:nvGrpSpPr>
          <p:cNvPr id="477" name="Google Shape;477;p39"/>
          <p:cNvGrpSpPr/>
          <p:nvPr/>
        </p:nvGrpSpPr>
        <p:grpSpPr>
          <a:xfrm flipH="1">
            <a:off x="821121" y="4988816"/>
            <a:ext cx="720096" cy="717978"/>
            <a:chOff x="10900924" y="4921082"/>
            <a:chExt cx="720096" cy="717978"/>
          </a:xfrm>
        </p:grpSpPr>
        <p:sp>
          <p:nvSpPr>
            <p:cNvPr id="478" name="Google Shape;478;p39"/>
            <p:cNvSpPr/>
            <p:nvPr/>
          </p:nvSpPr>
          <p:spPr>
            <a:xfrm rot="10800000">
              <a:off x="11554420" y="4921082"/>
              <a:ext cx="66600" cy="717900"/>
            </a:xfrm>
            <a:prstGeom prst="rect">
              <a:avLst/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endParaRPr>
            </a:p>
          </p:txBody>
        </p:sp>
        <p:sp>
          <p:nvSpPr>
            <p:cNvPr id="479" name="Google Shape;479;p39"/>
            <p:cNvSpPr/>
            <p:nvPr/>
          </p:nvSpPr>
          <p:spPr>
            <a:xfrm rot="-5400000">
              <a:off x="11226574" y="5246810"/>
              <a:ext cx="66600" cy="717900"/>
            </a:xfrm>
            <a:prstGeom prst="rect">
              <a:avLst/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endParaRPr>
            </a:p>
          </p:txBody>
        </p:sp>
      </p:grpSp>
      <p:grpSp>
        <p:nvGrpSpPr>
          <p:cNvPr id="480" name="Google Shape;480;p39"/>
          <p:cNvGrpSpPr/>
          <p:nvPr/>
        </p:nvGrpSpPr>
        <p:grpSpPr>
          <a:xfrm rot="5400000">
            <a:off x="8858390" y="3501879"/>
            <a:ext cx="970784" cy="1412256"/>
            <a:chOff x="1283930" y="1307228"/>
            <a:chExt cx="653199" cy="491100"/>
          </a:xfrm>
        </p:grpSpPr>
        <p:sp>
          <p:nvSpPr>
            <p:cNvPr id="481" name="Google Shape;481;p39"/>
            <p:cNvSpPr/>
            <p:nvPr/>
          </p:nvSpPr>
          <p:spPr>
            <a:xfrm>
              <a:off x="1283930" y="1307228"/>
              <a:ext cx="504300" cy="491100"/>
            </a:xfrm>
            <a:prstGeom prst="roundRect">
              <a:avLst>
                <a:gd name="adj" fmla="val 16667"/>
              </a:avLst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1432829" y="1407435"/>
              <a:ext cx="504300" cy="290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3" name="Google Shape;483;p39"/>
          <p:cNvSpPr txBox="1"/>
          <p:nvPr/>
        </p:nvSpPr>
        <p:spPr>
          <a:xfrm>
            <a:off x="8932775" y="4090025"/>
            <a:ext cx="822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900" b="1">
                <a:solidFill>
                  <a:srgbClr val="755197"/>
                </a:solidFill>
                <a:latin typeface="Calibri"/>
                <a:ea typeface="Calibri"/>
                <a:cs typeface="Calibri"/>
                <a:sym typeface="Calibri"/>
              </a:rPr>
              <a:t>50.7%</a:t>
            </a:r>
            <a:endParaRPr sz="1900" b="1">
              <a:solidFill>
                <a:srgbClr val="7551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9"/>
          <p:cNvSpPr txBox="1"/>
          <p:nvPr/>
        </p:nvSpPr>
        <p:spPr>
          <a:xfrm>
            <a:off x="837425" y="2515575"/>
            <a:ext cx="189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800">
                <a:solidFill>
                  <a:srgbClr val="755197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Over sample:</a:t>
            </a:r>
            <a:r>
              <a:rPr lang="ar-EG" sz="1800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 s</a:t>
            </a:r>
            <a:endParaRPr sz="1800">
              <a:solidFill>
                <a:schemeClr val="lt1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485" name="Google Shape;485;p39"/>
          <p:cNvSpPr txBox="1"/>
          <p:nvPr/>
        </p:nvSpPr>
        <p:spPr>
          <a:xfrm>
            <a:off x="8695319" y="3294775"/>
            <a:ext cx="129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800">
                <a:solidFill>
                  <a:srgbClr val="755197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الرضا</a:t>
            </a:r>
            <a:endParaRPr sz="1800"/>
          </a:p>
        </p:txBody>
      </p:sp>
      <p:grpSp>
        <p:nvGrpSpPr>
          <p:cNvPr id="486" name="Google Shape;486;p39"/>
          <p:cNvGrpSpPr/>
          <p:nvPr/>
        </p:nvGrpSpPr>
        <p:grpSpPr>
          <a:xfrm rot="5400000">
            <a:off x="5745569" y="3501879"/>
            <a:ext cx="970784" cy="1412256"/>
            <a:chOff x="1283930" y="1307228"/>
            <a:chExt cx="653199" cy="491100"/>
          </a:xfrm>
        </p:grpSpPr>
        <p:sp>
          <p:nvSpPr>
            <p:cNvPr id="487" name="Google Shape;487;p39"/>
            <p:cNvSpPr/>
            <p:nvPr/>
          </p:nvSpPr>
          <p:spPr>
            <a:xfrm>
              <a:off x="1283930" y="1307228"/>
              <a:ext cx="504300" cy="491100"/>
            </a:xfrm>
            <a:prstGeom prst="roundRect">
              <a:avLst>
                <a:gd name="adj" fmla="val 16667"/>
              </a:avLst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1432829" y="1407435"/>
              <a:ext cx="504300" cy="290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9" name="Google Shape;489;p39"/>
          <p:cNvSpPr txBox="1"/>
          <p:nvPr/>
        </p:nvSpPr>
        <p:spPr>
          <a:xfrm>
            <a:off x="5839762" y="4090025"/>
            <a:ext cx="7824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900" b="1">
                <a:solidFill>
                  <a:srgbClr val="755197"/>
                </a:solidFill>
                <a:latin typeface="Calibri"/>
                <a:ea typeface="Calibri"/>
                <a:cs typeface="Calibri"/>
                <a:sym typeface="Calibri"/>
              </a:rPr>
              <a:t>49.2%</a:t>
            </a:r>
            <a:endParaRPr sz="1900" b="1">
              <a:solidFill>
                <a:srgbClr val="7551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39"/>
          <p:cNvSpPr txBox="1"/>
          <p:nvPr/>
        </p:nvSpPr>
        <p:spPr>
          <a:xfrm>
            <a:off x="5497750" y="3300475"/>
            <a:ext cx="148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800">
                <a:solidFill>
                  <a:srgbClr val="755197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عدم الرضا</a:t>
            </a:r>
            <a:endParaRPr sz="1800"/>
          </a:p>
        </p:txBody>
      </p:sp>
      <p:pic>
        <p:nvPicPr>
          <p:cNvPr id="491" name="Google Shape;49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875" y="3056400"/>
            <a:ext cx="4458725" cy="20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40"/>
          <p:cNvGrpSpPr/>
          <p:nvPr/>
        </p:nvGrpSpPr>
        <p:grpSpPr>
          <a:xfrm flipH="1">
            <a:off x="821121" y="4988816"/>
            <a:ext cx="720096" cy="717978"/>
            <a:chOff x="10900924" y="4921082"/>
            <a:chExt cx="720096" cy="717978"/>
          </a:xfrm>
        </p:grpSpPr>
        <p:sp>
          <p:nvSpPr>
            <p:cNvPr id="497" name="Google Shape;497;p40"/>
            <p:cNvSpPr/>
            <p:nvPr/>
          </p:nvSpPr>
          <p:spPr>
            <a:xfrm rot="10800000">
              <a:off x="11554420" y="4921082"/>
              <a:ext cx="66600" cy="717900"/>
            </a:xfrm>
            <a:prstGeom prst="rect">
              <a:avLst/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endParaRPr>
            </a:p>
          </p:txBody>
        </p:sp>
        <p:sp>
          <p:nvSpPr>
            <p:cNvPr id="498" name="Google Shape;498;p40"/>
            <p:cNvSpPr/>
            <p:nvPr/>
          </p:nvSpPr>
          <p:spPr>
            <a:xfrm rot="-5400000">
              <a:off x="11226574" y="5246810"/>
              <a:ext cx="66600" cy="717900"/>
            </a:xfrm>
            <a:prstGeom prst="rect">
              <a:avLst/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endParaRPr>
            </a:p>
          </p:txBody>
        </p:sp>
      </p:grpSp>
      <p:pic>
        <p:nvPicPr>
          <p:cNvPr id="499" name="Google Shape;49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775" y="2255575"/>
            <a:ext cx="3445774" cy="2950449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0"/>
          <p:cNvSpPr/>
          <p:nvPr/>
        </p:nvSpPr>
        <p:spPr>
          <a:xfrm rot="5400000">
            <a:off x="6992695" y="2738320"/>
            <a:ext cx="886500" cy="1567500"/>
          </a:xfrm>
          <a:prstGeom prst="roundRect">
            <a:avLst>
              <a:gd name="adj" fmla="val 16667"/>
            </a:avLst>
          </a:prstGeom>
          <a:solidFill>
            <a:srgbClr val="755197"/>
          </a:solidFill>
          <a:ln w="9525" cap="flat" cmpd="sng">
            <a:solidFill>
              <a:srgbClr val="7551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40"/>
          <p:cNvSpPr/>
          <p:nvPr/>
        </p:nvSpPr>
        <p:spPr>
          <a:xfrm rot="5400000">
            <a:off x="7130550" y="2964975"/>
            <a:ext cx="610800" cy="1114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551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40"/>
          <p:cNvSpPr txBox="1"/>
          <p:nvPr/>
        </p:nvSpPr>
        <p:spPr>
          <a:xfrm>
            <a:off x="7084350" y="3321975"/>
            <a:ext cx="7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300" b="1">
                <a:solidFill>
                  <a:srgbClr val="755197"/>
                </a:solidFill>
                <a:latin typeface="Calibri"/>
                <a:ea typeface="Calibri"/>
                <a:cs typeface="Calibri"/>
                <a:sym typeface="Calibri"/>
              </a:rPr>
              <a:t>883</a:t>
            </a:r>
            <a:endParaRPr sz="2800" b="1">
              <a:solidFill>
                <a:srgbClr val="7551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40"/>
          <p:cNvSpPr/>
          <p:nvPr/>
        </p:nvSpPr>
        <p:spPr>
          <a:xfrm rot="5400000">
            <a:off x="6992695" y="3703445"/>
            <a:ext cx="886500" cy="1567500"/>
          </a:xfrm>
          <a:prstGeom prst="roundRect">
            <a:avLst>
              <a:gd name="adj" fmla="val 16667"/>
            </a:avLst>
          </a:prstGeom>
          <a:solidFill>
            <a:srgbClr val="755197"/>
          </a:solidFill>
          <a:ln w="9525" cap="flat" cmpd="sng">
            <a:solidFill>
              <a:srgbClr val="7551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40"/>
          <p:cNvSpPr/>
          <p:nvPr/>
        </p:nvSpPr>
        <p:spPr>
          <a:xfrm rot="5400000">
            <a:off x="7130550" y="3930100"/>
            <a:ext cx="610800" cy="1114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551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40"/>
          <p:cNvSpPr txBox="1"/>
          <p:nvPr/>
        </p:nvSpPr>
        <p:spPr>
          <a:xfrm>
            <a:off x="7084350" y="4287100"/>
            <a:ext cx="7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300" b="1">
                <a:solidFill>
                  <a:srgbClr val="755197"/>
                </a:solidFill>
                <a:latin typeface="Calibri"/>
                <a:ea typeface="Calibri"/>
                <a:cs typeface="Calibri"/>
                <a:sym typeface="Calibri"/>
              </a:rPr>
              <a:t>204</a:t>
            </a:r>
            <a:endParaRPr sz="2800" b="1">
              <a:solidFill>
                <a:srgbClr val="7551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40"/>
          <p:cNvSpPr/>
          <p:nvPr/>
        </p:nvSpPr>
        <p:spPr>
          <a:xfrm rot="5400000">
            <a:off x="8776845" y="2738320"/>
            <a:ext cx="886500" cy="1567500"/>
          </a:xfrm>
          <a:prstGeom prst="roundRect">
            <a:avLst>
              <a:gd name="adj" fmla="val 16667"/>
            </a:avLst>
          </a:prstGeom>
          <a:solidFill>
            <a:srgbClr val="755197"/>
          </a:solidFill>
          <a:ln w="9525" cap="flat" cmpd="sng">
            <a:solidFill>
              <a:srgbClr val="7551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40"/>
          <p:cNvSpPr/>
          <p:nvPr/>
        </p:nvSpPr>
        <p:spPr>
          <a:xfrm rot="5400000">
            <a:off x="8914700" y="2964975"/>
            <a:ext cx="610800" cy="1114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551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0"/>
          <p:cNvSpPr txBox="1"/>
          <p:nvPr/>
        </p:nvSpPr>
        <p:spPr>
          <a:xfrm>
            <a:off x="8868500" y="3321975"/>
            <a:ext cx="7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300" b="1">
                <a:solidFill>
                  <a:srgbClr val="755197"/>
                </a:solidFill>
                <a:latin typeface="Calibri"/>
                <a:ea typeface="Calibri"/>
                <a:cs typeface="Calibri"/>
                <a:sym typeface="Calibri"/>
              </a:rPr>
              <a:t>603</a:t>
            </a:r>
            <a:endParaRPr sz="2800" b="1">
              <a:solidFill>
                <a:srgbClr val="7551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40"/>
          <p:cNvSpPr/>
          <p:nvPr/>
        </p:nvSpPr>
        <p:spPr>
          <a:xfrm rot="5400000">
            <a:off x="8776845" y="3703445"/>
            <a:ext cx="886500" cy="1567500"/>
          </a:xfrm>
          <a:prstGeom prst="roundRect">
            <a:avLst>
              <a:gd name="adj" fmla="val 16667"/>
            </a:avLst>
          </a:prstGeom>
          <a:solidFill>
            <a:srgbClr val="755197"/>
          </a:solidFill>
          <a:ln w="9525" cap="flat" cmpd="sng">
            <a:solidFill>
              <a:srgbClr val="7551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40"/>
          <p:cNvSpPr/>
          <p:nvPr/>
        </p:nvSpPr>
        <p:spPr>
          <a:xfrm rot="5400000">
            <a:off x="8914700" y="3930100"/>
            <a:ext cx="610800" cy="1114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551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40"/>
          <p:cNvSpPr txBox="1"/>
          <p:nvPr/>
        </p:nvSpPr>
        <p:spPr>
          <a:xfrm>
            <a:off x="8868500" y="4287100"/>
            <a:ext cx="78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300" b="1">
                <a:solidFill>
                  <a:srgbClr val="755197"/>
                </a:solidFill>
                <a:latin typeface="Calibri"/>
                <a:ea typeface="Calibri"/>
                <a:cs typeface="Calibri"/>
                <a:sym typeface="Calibri"/>
              </a:rPr>
              <a:t>1310</a:t>
            </a:r>
            <a:endParaRPr sz="2800" b="1">
              <a:solidFill>
                <a:srgbClr val="7551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40"/>
          <p:cNvSpPr/>
          <p:nvPr/>
        </p:nvSpPr>
        <p:spPr>
          <a:xfrm flipH="1">
            <a:off x="6652200" y="2368925"/>
            <a:ext cx="3351600" cy="579900"/>
          </a:xfrm>
          <a:prstGeom prst="round2DiagRect">
            <a:avLst>
              <a:gd name="adj1" fmla="val 0"/>
              <a:gd name="adj2" fmla="val 35394"/>
            </a:avLst>
          </a:prstGeom>
          <a:solidFill>
            <a:srgbClr val="755197"/>
          </a:solidFill>
          <a:ln w="9525" cap="flat" cmpd="sng">
            <a:solidFill>
              <a:srgbClr val="7551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iro SemiBold"/>
              <a:buNone/>
            </a:pPr>
            <a:r>
              <a:rPr lang="ar-EG" sz="2400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0                       1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40"/>
          <p:cNvSpPr/>
          <p:nvPr/>
        </p:nvSpPr>
        <p:spPr>
          <a:xfrm rot="-5400000" flipH="1">
            <a:off x="5173650" y="3700700"/>
            <a:ext cx="1844700" cy="579900"/>
          </a:xfrm>
          <a:prstGeom prst="round2DiagRect">
            <a:avLst>
              <a:gd name="adj1" fmla="val 0"/>
              <a:gd name="adj2" fmla="val 35394"/>
            </a:avLst>
          </a:prstGeom>
          <a:solidFill>
            <a:srgbClr val="755197"/>
          </a:solidFill>
          <a:ln w="9525" cap="flat" cmpd="sng">
            <a:solidFill>
              <a:srgbClr val="7551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iro SemiBold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0"/>
          <p:cNvSpPr txBox="1"/>
          <p:nvPr/>
        </p:nvSpPr>
        <p:spPr>
          <a:xfrm>
            <a:off x="5732350" y="3274550"/>
            <a:ext cx="7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40"/>
          <p:cNvSpPr txBox="1"/>
          <p:nvPr/>
        </p:nvSpPr>
        <p:spPr>
          <a:xfrm>
            <a:off x="5744400" y="4181800"/>
            <a:ext cx="7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6" name="Google Shape;516;p40"/>
          <p:cNvGrpSpPr/>
          <p:nvPr/>
        </p:nvGrpSpPr>
        <p:grpSpPr>
          <a:xfrm flipH="1">
            <a:off x="837433" y="1252217"/>
            <a:ext cx="10517136" cy="4454415"/>
            <a:chOff x="1339680" y="1397981"/>
            <a:chExt cx="10517136" cy="4523626"/>
          </a:xfrm>
        </p:grpSpPr>
        <p:grpSp>
          <p:nvGrpSpPr>
            <p:cNvPr id="517" name="Google Shape;517;p40"/>
            <p:cNvGrpSpPr/>
            <p:nvPr/>
          </p:nvGrpSpPr>
          <p:grpSpPr>
            <a:xfrm rot="10800000">
              <a:off x="1339696" y="1724089"/>
              <a:ext cx="10517120" cy="4197518"/>
              <a:chOff x="1231394" y="2066839"/>
              <a:chExt cx="5643140" cy="1706100"/>
            </a:xfrm>
          </p:grpSpPr>
          <p:sp>
            <p:nvSpPr>
              <p:cNvPr id="518" name="Google Shape;518;p40"/>
              <p:cNvSpPr/>
              <p:nvPr/>
            </p:nvSpPr>
            <p:spPr>
              <a:xfrm>
                <a:off x="1231394" y="2066839"/>
                <a:ext cx="5527800" cy="1706100"/>
              </a:xfrm>
              <a:prstGeom prst="rect">
                <a:avLst/>
              </a:prstGeom>
              <a:solidFill>
                <a:srgbClr val="FFFFFF">
                  <a:alpha val="4310"/>
                </a:srgbClr>
              </a:solidFill>
              <a:ln w="9525" cap="flat" cmpd="sng">
                <a:solidFill>
                  <a:srgbClr val="75519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endParaRPr sz="2000">
                  <a:solidFill>
                    <a:schemeClr val="lt1"/>
                  </a:solidFill>
                  <a:latin typeface="Cairo SemiBold"/>
                  <a:ea typeface="Cairo SemiBold"/>
                  <a:cs typeface="Cairo SemiBold"/>
                  <a:sym typeface="Cairo SemiBold"/>
                </a:endParaRPr>
              </a:p>
            </p:txBody>
          </p:sp>
          <p:sp>
            <p:nvSpPr>
              <p:cNvPr id="519" name="Google Shape;519;p40"/>
              <p:cNvSpPr/>
              <p:nvPr/>
            </p:nvSpPr>
            <p:spPr>
              <a:xfrm>
                <a:off x="6729334" y="2066839"/>
                <a:ext cx="145200" cy="1706100"/>
              </a:xfrm>
              <a:prstGeom prst="rect">
                <a:avLst/>
              </a:prstGeom>
              <a:solidFill>
                <a:srgbClr val="755197"/>
              </a:solidFill>
              <a:ln w="9525" cap="flat" cmpd="sng">
                <a:solidFill>
                  <a:srgbClr val="75519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endParaRPr sz="2000">
                  <a:solidFill>
                    <a:schemeClr val="lt1"/>
                  </a:solidFill>
                  <a:latin typeface="Cairo SemiBold"/>
                  <a:ea typeface="Cairo SemiBold"/>
                  <a:cs typeface="Cairo SemiBold"/>
                  <a:sym typeface="Cairo SemiBold"/>
                </a:endParaRPr>
              </a:p>
            </p:txBody>
          </p:sp>
        </p:grpSp>
        <p:sp>
          <p:nvSpPr>
            <p:cNvPr id="520" name="Google Shape;520;p40"/>
            <p:cNvSpPr/>
            <p:nvPr/>
          </p:nvSpPr>
          <p:spPr>
            <a:xfrm>
              <a:off x="1339680" y="1397981"/>
              <a:ext cx="2769300" cy="654300"/>
            </a:xfrm>
            <a:prstGeom prst="rect">
              <a:avLst/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buClr>
                  <a:schemeClr val="lt1"/>
                </a:buClr>
                <a:buSzPts val="2400"/>
              </a:pPr>
              <a:r>
                <a:rPr lang="ar-EG" sz="2400" b="1" dirty="0">
                  <a:solidFill>
                    <a:schemeClr val="lt1"/>
                  </a:solidFill>
                  <a:latin typeface="Cairo SemiBold"/>
                  <a:ea typeface="Cairo SemiBold"/>
                  <a:cs typeface="Cairo SemiBold"/>
                  <a:sym typeface="Cairo SemiBold"/>
                </a:rPr>
                <a:t>بعد موازنة البيانات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1"/>
          <p:cNvSpPr/>
          <p:nvPr/>
        </p:nvSpPr>
        <p:spPr>
          <a:xfrm flipH="1">
            <a:off x="8483650" y="1372565"/>
            <a:ext cx="2835000" cy="579900"/>
          </a:xfrm>
          <a:prstGeom prst="round2DiagRect">
            <a:avLst>
              <a:gd name="adj1" fmla="val 0"/>
              <a:gd name="adj2" fmla="val 35394"/>
            </a:avLst>
          </a:prstGeom>
          <a:solidFill>
            <a:srgbClr val="755197"/>
          </a:solidFill>
          <a:ln w="9525" cap="flat" cmpd="sng">
            <a:solidFill>
              <a:srgbClr val="7551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iro SemiBold"/>
              <a:buNone/>
            </a:pPr>
            <a:r>
              <a:rPr lang="ar-EG" sz="2400" b="1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النتائج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6" name="Google Shape;526;p41"/>
          <p:cNvGrpSpPr/>
          <p:nvPr/>
        </p:nvGrpSpPr>
        <p:grpSpPr>
          <a:xfrm flipH="1">
            <a:off x="10995203" y="1372664"/>
            <a:ext cx="763710" cy="762674"/>
            <a:chOff x="2726079" y="2759630"/>
            <a:chExt cx="396300" cy="418500"/>
          </a:xfrm>
        </p:grpSpPr>
        <p:sp>
          <p:nvSpPr>
            <p:cNvPr id="527" name="Google Shape;527;p41"/>
            <p:cNvSpPr/>
            <p:nvPr/>
          </p:nvSpPr>
          <p:spPr>
            <a:xfrm>
              <a:off x="2726079" y="2759630"/>
              <a:ext cx="396300" cy="418500"/>
            </a:xfrm>
            <a:prstGeom prst="teardrop">
              <a:avLst>
                <a:gd name="adj" fmla="val 100000"/>
              </a:avLst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endParaRPr>
            </a:p>
          </p:txBody>
        </p:sp>
        <p:sp>
          <p:nvSpPr>
            <p:cNvPr id="528" name="Google Shape;528;p41"/>
            <p:cNvSpPr/>
            <p:nvPr/>
          </p:nvSpPr>
          <p:spPr>
            <a:xfrm rot="8072932">
              <a:off x="2815877" y="2841488"/>
              <a:ext cx="215533" cy="211925"/>
            </a:xfrm>
            <a:prstGeom prst="teardrop">
              <a:avLst>
                <a:gd name="adj" fmla="val 100000"/>
              </a:avLst>
            </a:prstGeom>
            <a:solidFill>
              <a:schemeClr val="lt1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endParaRPr>
            </a:p>
          </p:txBody>
        </p:sp>
      </p:grpSp>
      <p:sp>
        <p:nvSpPr>
          <p:cNvPr id="529" name="Google Shape;529;p41"/>
          <p:cNvSpPr/>
          <p:nvPr/>
        </p:nvSpPr>
        <p:spPr>
          <a:xfrm rot="-2865325" flipH="1">
            <a:off x="8585680" y="2824232"/>
            <a:ext cx="238288" cy="248701"/>
          </a:xfrm>
          <a:prstGeom prst="teardrop">
            <a:avLst>
              <a:gd name="adj" fmla="val 200000"/>
            </a:avLst>
          </a:prstGeom>
          <a:solidFill>
            <a:srgbClr val="755197"/>
          </a:solidFill>
          <a:ln w="9525" cap="flat" cmpd="sng">
            <a:solidFill>
              <a:srgbClr val="7551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cxnSp>
        <p:nvCxnSpPr>
          <p:cNvPr id="530" name="Google Shape;530;p41"/>
          <p:cNvCxnSpPr/>
          <p:nvPr/>
        </p:nvCxnSpPr>
        <p:spPr>
          <a:xfrm rot="10800000">
            <a:off x="5036343" y="3774495"/>
            <a:ext cx="1584900" cy="0"/>
          </a:xfrm>
          <a:prstGeom prst="straightConnector1">
            <a:avLst/>
          </a:prstGeom>
          <a:noFill/>
          <a:ln w="9525" cap="flat" cmpd="sng">
            <a:solidFill>
              <a:srgbClr val="75519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1" name="Google Shape;531;p41"/>
          <p:cNvSpPr/>
          <p:nvPr/>
        </p:nvSpPr>
        <p:spPr>
          <a:xfrm rot="7934675" flipH="1">
            <a:off x="2833642" y="2824235"/>
            <a:ext cx="238288" cy="248701"/>
          </a:xfrm>
          <a:prstGeom prst="teardrop">
            <a:avLst>
              <a:gd name="adj" fmla="val 200000"/>
            </a:avLst>
          </a:prstGeom>
          <a:solidFill>
            <a:srgbClr val="755197"/>
          </a:solidFill>
          <a:ln w="9525" cap="flat" cmpd="sng">
            <a:solidFill>
              <a:srgbClr val="7551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cxnSp>
        <p:nvCxnSpPr>
          <p:cNvPr id="532" name="Google Shape;532;p41"/>
          <p:cNvCxnSpPr/>
          <p:nvPr/>
        </p:nvCxnSpPr>
        <p:spPr>
          <a:xfrm rot="10800000">
            <a:off x="5036361" y="2436057"/>
            <a:ext cx="1584900" cy="0"/>
          </a:xfrm>
          <a:prstGeom prst="straightConnector1">
            <a:avLst/>
          </a:prstGeom>
          <a:noFill/>
          <a:ln w="9525" cap="flat" cmpd="sng">
            <a:solidFill>
              <a:srgbClr val="75519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3" name="Google Shape;533;p41"/>
          <p:cNvSpPr txBox="1"/>
          <p:nvPr/>
        </p:nvSpPr>
        <p:spPr>
          <a:xfrm>
            <a:off x="3484300" y="2574838"/>
            <a:ext cx="4689000" cy="18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Really terrible service. It's a shame because it was my first time coming in and now I don't think I'll return.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grpSp>
        <p:nvGrpSpPr>
          <p:cNvPr id="534" name="Google Shape;534;p41"/>
          <p:cNvGrpSpPr/>
          <p:nvPr/>
        </p:nvGrpSpPr>
        <p:grpSpPr>
          <a:xfrm rot="5400000">
            <a:off x="5254636" y="4366909"/>
            <a:ext cx="1148324" cy="1567395"/>
            <a:chOff x="1283930" y="1307228"/>
            <a:chExt cx="653199" cy="491100"/>
          </a:xfrm>
        </p:grpSpPr>
        <p:sp>
          <p:nvSpPr>
            <p:cNvPr id="535" name="Google Shape;535;p41"/>
            <p:cNvSpPr/>
            <p:nvPr/>
          </p:nvSpPr>
          <p:spPr>
            <a:xfrm>
              <a:off x="1283930" y="1307228"/>
              <a:ext cx="504300" cy="491100"/>
            </a:xfrm>
            <a:prstGeom prst="roundRect">
              <a:avLst>
                <a:gd name="adj" fmla="val 16667"/>
              </a:avLst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41"/>
            <p:cNvSpPr/>
            <p:nvPr/>
          </p:nvSpPr>
          <p:spPr>
            <a:xfrm>
              <a:off x="1432829" y="1407435"/>
              <a:ext cx="504300" cy="290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7" name="Google Shape;537;p41"/>
          <p:cNvSpPr txBox="1"/>
          <p:nvPr/>
        </p:nvSpPr>
        <p:spPr>
          <a:xfrm>
            <a:off x="5045050" y="4950513"/>
            <a:ext cx="156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900" b="1">
                <a:solidFill>
                  <a:srgbClr val="755197"/>
                </a:solidFill>
                <a:latin typeface="Cairo"/>
                <a:ea typeface="Cairo"/>
                <a:cs typeface="Cairo"/>
                <a:sym typeface="Cairo"/>
              </a:rPr>
              <a:t>غير راضي</a:t>
            </a:r>
            <a:endParaRPr sz="2400" b="1">
              <a:solidFill>
                <a:srgbClr val="755197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538" name="Google Shape;538;p41"/>
          <p:cNvSpPr txBox="1"/>
          <p:nvPr/>
        </p:nvSpPr>
        <p:spPr>
          <a:xfrm>
            <a:off x="5173099" y="3986138"/>
            <a:ext cx="1439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800">
                <a:solidFill>
                  <a:srgbClr val="755197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التنبؤ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2"/>
          <p:cNvSpPr/>
          <p:nvPr/>
        </p:nvSpPr>
        <p:spPr>
          <a:xfrm flipH="1">
            <a:off x="8483650" y="1372565"/>
            <a:ext cx="2835000" cy="579900"/>
          </a:xfrm>
          <a:prstGeom prst="round2DiagRect">
            <a:avLst>
              <a:gd name="adj1" fmla="val 0"/>
              <a:gd name="adj2" fmla="val 35394"/>
            </a:avLst>
          </a:prstGeom>
          <a:solidFill>
            <a:srgbClr val="755197"/>
          </a:solidFill>
          <a:ln w="9525" cap="flat" cmpd="sng">
            <a:solidFill>
              <a:srgbClr val="7551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iro SemiBold"/>
              <a:buNone/>
            </a:pPr>
            <a:r>
              <a:rPr lang="ar-EG" sz="2400" b="1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النتائج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4" name="Google Shape;544;p42"/>
          <p:cNvGrpSpPr/>
          <p:nvPr/>
        </p:nvGrpSpPr>
        <p:grpSpPr>
          <a:xfrm flipH="1">
            <a:off x="10995203" y="1372664"/>
            <a:ext cx="763710" cy="762674"/>
            <a:chOff x="2726079" y="2759630"/>
            <a:chExt cx="396300" cy="418500"/>
          </a:xfrm>
        </p:grpSpPr>
        <p:sp>
          <p:nvSpPr>
            <p:cNvPr id="545" name="Google Shape;545;p42"/>
            <p:cNvSpPr/>
            <p:nvPr/>
          </p:nvSpPr>
          <p:spPr>
            <a:xfrm>
              <a:off x="2726079" y="2759630"/>
              <a:ext cx="396300" cy="418500"/>
            </a:xfrm>
            <a:prstGeom prst="teardrop">
              <a:avLst>
                <a:gd name="adj" fmla="val 100000"/>
              </a:avLst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endParaRPr>
            </a:p>
          </p:txBody>
        </p:sp>
        <p:sp>
          <p:nvSpPr>
            <p:cNvPr id="546" name="Google Shape;546;p42"/>
            <p:cNvSpPr/>
            <p:nvPr/>
          </p:nvSpPr>
          <p:spPr>
            <a:xfrm rot="8072932">
              <a:off x="2815877" y="2841488"/>
              <a:ext cx="215533" cy="211925"/>
            </a:xfrm>
            <a:prstGeom prst="teardrop">
              <a:avLst>
                <a:gd name="adj" fmla="val 100000"/>
              </a:avLst>
            </a:prstGeom>
            <a:solidFill>
              <a:schemeClr val="lt1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endParaRPr>
            </a:p>
          </p:txBody>
        </p:sp>
      </p:grpSp>
      <p:sp>
        <p:nvSpPr>
          <p:cNvPr id="547" name="Google Shape;547;p42"/>
          <p:cNvSpPr/>
          <p:nvPr/>
        </p:nvSpPr>
        <p:spPr>
          <a:xfrm rot="-2865325" flipH="1">
            <a:off x="8585680" y="2824232"/>
            <a:ext cx="238288" cy="248701"/>
          </a:xfrm>
          <a:prstGeom prst="teardrop">
            <a:avLst>
              <a:gd name="adj" fmla="val 200000"/>
            </a:avLst>
          </a:prstGeom>
          <a:solidFill>
            <a:srgbClr val="755197"/>
          </a:solidFill>
          <a:ln w="9525" cap="flat" cmpd="sng">
            <a:solidFill>
              <a:srgbClr val="7551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cxnSp>
        <p:nvCxnSpPr>
          <p:cNvPr id="548" name="Google Shape;548;p42"/>
          <p:cNvCxnSpPr/>
          <p:nvPr/>
        </p:nvCxnSpPr>
        <p:spPr>
          <a:xfrm rot="10800000">
            <a:off x="5036343" y="3774495"/>
            <a:ext cx="1584900" cy="0"/>
          </a:xfrm>
          <a:prstGeom prst="straightConnector1">
            <a:avLst/>
          </a:prstGeom>
          <a:noFill/>
          <a:ln w="9525" cap="flat" cmpd="sng">
            <a:solidFill>
              <a:srgbClr val="75519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9" name="Google Shape;549;p42"/>
          <p:cNvSpPr/>
          <p:nvPr/>
        </p:nvSpPr>
        <p:spPr>
          <a:xfrm rot="7934675" flipH="1">
            <a:off x="2833642" y="2824235"/>
            <a:ext cx="238288" cy="248701"/>
          </a:xfrm>
          <a:prstGeom prst="teardrop">
            <a:avLst>
              <a:gd name="adj" fmla="val 200000"/>
            </a:avLst>
          </a:prstGeom>
          <a:solidFill>
            <a:srgbClr val="755197"/>
          </a:solidFill>
          <a:ln w="9525" cap="flat" cmpd="sng">
            <a:solidFill>
              <a:srgbClr val="7551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cxnSp>
        <p:nvCxnSpPr>
          <p:cNvPr id="550" name="Google Shape;550;p42"/>
          <p:cNvCxnSpPr/>
          <p:nvPr/>
        </p:nvCxnSpPr>
        <p:spPr>
          <a:xfrm rot="10800000">
            <a:off x="5036361" y="2436057"/>
            <a:ext cx="1584900" cy="0"/>
          </a:xfrm>
          <a:prstGeom prst="straightConnector1">
            <a:avLst/>
          </a:prstGeom>
          <a:noFill/>
          <a:ln w="9525" cap="flat" cmpd="sng">
            <a:solidFill>
              <a:srgbClr val="75519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1" name="Google Shape;551;p42"/>
          <p:cNvSpPr txBox="1"/>
          <p:nvPr/>
        </p:nvSpPr>
        <p:spPr>
          <a:xfrm>
            <a:off x="3484300" y="2574838"/>
            <a:ext cx="4689000" cy="18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8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local business with great internet. Great coffee made with a vibely touch. Highly recommend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grpSp>
        <p:nvGrpSpPr>
          <p:cNvPr id="552" name="Google Shape;552;p42"/>
          <p:cNvGrpSpPr/>
          <p:nvPr/>
        </p:nvGrpSpPr>
        <p:grpSpPr>
          <a:xfrm rot="5400000">
            <a:off x="5254636" y="4366909"/>
            <a:ext cx="1148324" cy="1567395"/>
            <a:chOff x="1283930" y="1307228"/>
            <a:chExt cx="653199" cy="491100"/>
          </a:xfrm>
        </p:grpSpPr>
        <p:sp>
          <p:nvSpPr>
            <p:cNvPr id="553" name="Google Shape;553;p42"/>
            <p:cNvSpPr/>
            <p:nvPr/>
          </p:nvSpPr>
          <p:spPr>
            <a:xfrm>
              <a:off x="1283930" y="1307228"/>
              <a:ext cx="504300" cy="491100"/>
            </a:xfrm>
            <a:prstGeom prst="roundRect">
              <a:avLst>
                <a:gd name="adj" fmla="val 16667"/>
              </a:avLst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42"/>
            <p:cNvSpPr/>
            <p:nvPr/>
          </p:nvSpPr>
          <p:spPr>
            <a:xfrm>
              <a:off x="1432829" y="1407435"/>
              <a:ext cx="504300" cy="290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5" name="Google Shape;555;p42"/>
          <p:cNvSpPr txBox="1"/>
          <p:nvPr/>
        </p:nvSpPr>
        <p:spPr>
          <a:xfrm>
            <a:off x="5250700" y="4950513"/>
            <a:ext cx="115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300" b="1">
                <a:solidFill>
                  <a:srgbClr val="755197"/>
                </a:solidFill>
                <a:latin typeface="Cairo"/>
                <a:ea typeface="Cairo"/>
                <a:cs typeface="Cairo"/>
                <a:sym typeface="Cairo"/>
              </a:rPr>
              <a:t>راضي</a:t>
            </a:r>
            <a:endParaRPr sz="2800" b="1">
              <a:solidFill>
                <a:srgbClr val="755197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556" name="Google Shape;556;p42"/>
          <p:cNvSpPr txBox="1"/>
          <p:nvPr/>
        </p:nvSpPr>
        <p:spPr>
          <a:xfrm>
            <a:off x="5173099" y="3986138"/>
            <a:ext cx="1439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800">
                <a:solidFill>
                  <a:srgbClr val="755197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التنبؤ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3"/>
          <p:cNvSpPr/>
          <p:nvPr/>
        </p:nvSpPr>
        <p:spPr>
          <a:xfrm flipH="1">
            <a:off x="843225" y="1435230"/>
            <a:ext cx="10505549" cy="4440636"/>
          </a:xfrm>
          <a:custGeom>
            <a:avLst/>
            <a:gdLst/>
            <a:ahLst/>
            <a:cxnLst/>
            <a:rect l="l" t="t" r="r" b="b"/>
            <a:pathLst>
              <a:path w="10505549" h="4918360" extrusionOk="0">
                <a:moveTo>
                  <a:pt x="72248" y="0"/>
                </a:moveTo>
                <a:lnTo>
                  <a:pt x="10455878" y="0"/>
                </a:lnTo>
                <a:cubicBezTo>
                  <a:pt x="10455878" y="1630422"/>
                  <a:pt x="10567638" y="3210045"/>
                  <a:pt x="10455878" y="4891267"/>
                </a:cubicBezTo>
                <a:cubicBezTo>
                  <a:pt x="6964188" y="4952227"/>
                  <a:pt x="3533458" y="4891267"/>
                  <a:pt x="72248" y="4891267"/>
                </a:cubicBezTo>
                <a:cubicBezTo>
                  <a:pt x="-90312" y="3260845"/>
                  <a:pt x="72248" y="1630422"/>
                  <a:pt x="72248" y="0"/>
                </a:cubicBezTo>
                <a:close/>
              </a:path>
            </a:pathLst>
          </a:custGeom>
          <a:solidFill>
            <a:srgbClr val="755197">
              <a:alpha val="35294"/>
            </a:srgbClr>
          </a:solidFill>
          <a:ln w="12700" cap="flat" cmpd="sng">
            <a:solidFill>
              <a:srgbClr val="75519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2" name="Google Shape;562;p43"/>
          <p:cNvGrpSpPr/>
          <p:nvPr/>
        </p:nvGrpSpPr>
        <p:grpSpPr>
          <a:xfrm flipH="1">
            <a:off x="10445740" y="2203841"/>
            <a:ext cx="333006" cy="403890"/>
            <a:chOff x="2726079" y="2759630"/>
            <a:chExt cx="396240" cy="418592"/>
          </a:xfrm>
        </p:grpSpPr>
        <p:sp>
          <p:nvSpPr>
            <p:cNvPr id="563" name="Google Shape;563;p43"/>
            <p:cNvSpPr/>
            <p:nvPr/>
          </p:nvSpPr>
          <p:spPr>
            <a:xfrm>
              <a:off x="2726079" y="2759630"/>
              <a:ext cx="396240" cy="418592"/>
            </a:xfrm>
            <a:prstGeom prst="teardrop">
              <a:avLst>
                <a:gd name="adj" fmla="val 100000"/>
              </a:avLst>
            </a:prstGeom>
            <a:solidFill>
              <a:srgbClr val="75519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 rot="8073203">
              <a:off x="2815858" y="2841538"/>
              <a:ext cx="215486" cy="211910"/>
            </a:xfrm>
            <a:prstGeom prst="teardrop">
              <a:avLst>
                <a:gd name="adj" fmla="val 1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endParaRPr>
            </a:p>
          </p:txBody>
        </p:sp>
      </p:grpSp>
      <p:sp>
        <p:nvSpPr>
          <p:cNvPr id="565" name="Google Shape;565;p43"/>
          <p:cNvSpPr/>
          <p:nvPr/>
        </p:nvSpPr>
        <p:spPr>
          <a:xfrm flipH="1">
            <a:off x="4896473" y="1138755"/>
            <a:ext cx="2521381" cy="579961"/>
          </a:xfrm>
          <a:prstGeom prst="round2DiagRect">
            <a:avLst>
              <a:gd name="adj1" fmla="val 0"/>
              <a:gd name="adj2" fmla="val 35394"/>
            </a:avLst>
          </a:prstGeom>
          <a:solidFill>
            <a:srgbClr val="755197"/>
          </a:solidFill>
          <a:ln w="9525" cap="flat" cmpd="sng">
            <a:solidFill>
              <a:srgbClr val="7551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iro SemiBold"/>
              <a:buNone/>
            </a:pPr>
            <a:r>
              <a:rPr lang="ar-EG" sz="2400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خاتمة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6" name="Google Shape;566;p43"/>
          <p:cNvGrpSpPr/>
          <p:nvPr/>
        </p:nvGrpSpPr>
        <p:grpSpPr>
          <a:xfrm rot="-7908042" flipH="1">
            <a:off x="11531625" y="1288311"/>
            <a:ext cx="293882" cy="293836"/>
            <a:chOff x="4873519" y="3311869"/>
            <a:chExt cx="499374" cy="499296"/>
          </a:xfrm>
        </p:grpSpPr>
        <p:sp>
          <p:nvSpPr>
            <p:cNvPr id="567" name="Google Shape;567;p43"/>
            <p:cNvSpPr/>
            <p:nvPr/>
          </p:nvSpPr>
          <p:spPr>
            <a:xfrm>
              <a:off x="4873519" y="3311869"/>
              <a:ext cx="499374" cy="499296"/>
            </a:xfrm>
            <a:custGeom>
              <a:avLst/>
              <a:gdLst/>
              <a:ahLst/>
              <a:cxnLst/>
              <a:rect l="l" t="t" r="r" b="b"/>
              <a:pathLst>
                <a:path w="19240" h="19237" extrusionOk="0">
                  <a:moveTo>
                    <a:pt x="1" y="0"/>
                  </a:moveTo>
                  <a:lnTo>
                    <a:pt x="1" y="9618"/>
                  </a:lnTo>
                  <a:cubicBezTo>
                    <a:pt x="1" y="14929"/>
                    <a:pt x="4308" y="19236"/>
                    <a:pt x="9619" y="19236"/>
                  </a:cubicBezTo>
                  <a:cubicBezTo>
                    <a:pt x="14933" y="19236"/>
                    <a:pt x="19240" y="14929"/>
                    <a:pt x="19240" y="9618"/>
                  </a:cubicBezTo>
                  <a:cubicBezTo>
                    <a:pt x="19240" y="4307"/>
                    <a:pt x="14933" y="0"/>
                    <a:pt x="9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4894620" y="3329830"/>
              <a:ext cx="202112" cy="182386"/>
            </a:xfrm>
            <a:custGeom>
              <a:avLst/>
              <a:gdLst/>
              <a:ahLst/>
              <a:cxnLst/>
              <a:rect l="l" t="t" r="r" b="b"/>
              <a:pathLst>
                <a:path w="7787" h="7027" extrusionOk="0">
                  <a:moveTo>
                    <a:pt x="0" y="1"/>
                  </a:moveTo>
                  <a:lnTo>
                    <a:pt x="0" y="7026"/>
                  </a:lnTo>
                  <a:lnTo>
                    <a:pt x="7787" y="1"/>
                  </a:lnTo>
                  <a:close/>
                </a:path>
              </a:pathLst>
            </a:custGeom>
            <a:solidFill>
              <a:srgbClr val="8A09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9" name="Google Shape;569;p43"/>
          <p:cNvSpPr txBox="1"/>
          <p:nvPr/>
        </p:nvSpPr>
        <p:spPr>
          <a:xfrm flipH="1">
            <a:off x="5153821" y="2238440"/>
            <a:ext cx="503424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 SemiBold"/>
              <a:buNone/>
            </a:pPr>
            <a:r>
              <a:rPr lang="ar-EG" sz="1800" dirty="0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ساعدنا المقاهي على فهم عملاءها بشكل اكبر ومشاكلهم </a:t>
            </a:r>
            <a:endParaRPr sz="1800" dirty="0">
              <a:solidFill>
                <a:schemeClr val="dk1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cxnSp>
        <p:nvCxnSpPr>
          <p:cNvPr id="570" name="Google Shape;570;p43"/>
          <p:cNvCxnSpPr/>
          <p:nvPr/>
        </p:nvCxnSpPr>
        <p:spPr>
          <a:xfrm rot="10800000">
            <a:off x="7417854" y="1435230"/>
            <a:ext cx="4128938" cy="0"/>
          </a:xfrm>
          <a:prstGeom prst="straightConnector1">
            <a:avLst/>
          </a:prstGeom>
          <a:noFill/>
          <a:ln w="76200" cap="flat" cmpd="sng">
            <a:solidFill>
              <a:srgbClr val="75519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1" name="Google Shape;571;p43"/>
          <p:cNvSpPr/>
          <p:nvPr/>
        </p:nvSpPr>
        <p:spPr>
          <a:xfrm flipH="1">
            <a:off x="11507806" y="1356383"/>
            <a:ext cx="163051" cy="163051"/>
          </a:xfrm>
          <a:prstGeom prst="ellipse">
            <a:avLst/>
          </a:prstGeom>
          <a:solidFill>
            <a:srgbClr val="755197"/>
          </a:solidFill>
          <a:ln w="12700" cap="flat" cmpd="sng">
            <a:solidFill>
              <a:srgbClr val="75519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2" name="Google Shape;572;p43"/>
          <p:cNvGrpSpPr/>
          <p:nvPr/>
        </p:nvGrpSpPr>
        <p:grpSpPr>
          <a:xfrm flipH="1">
            <a:off x="10506430" y="3181433"/>
            <a:ext cx="333006" cy="403890"/>
            <a:chOff x="2726079" y="2759630"/>
            <a:chExt cx="396240" cy="418592"/>
          </a:xfrm>
        </p:grpSpPr>
        <p:sp>
          <p:nvSpPr>
            <p:cNvPr id="573" name="Google Shape;573;p43"/>
            <p:cNvSpPr/>
            <p:nvPr/>
          </p:nvSpPr>
          <p:spPr>
            <a:xfrm>
              <a:off x="2726079" y="2759630"/>
              <a:ext cx="396240" cy="418592"/>
            </a:xfrm>
            <a:prstGeom prst="teardrop">
              <a:avLst>
                <a:gd name="adj" fmla="val 100000"/>
              </a:avLst>
            </a:prstGeom>
            <a:solidFill>
              <a:srgbClr val="75519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 rot="8073203">
              <a:off x="2815858" y="2841538"/>
              <a:ext cx="215486" cy="211910"/>
            </a:xfrm>
            <a:prstGeom prst="teardrop">
              <a:avLst>
                <a:gd name="adj" fmla="val 1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endParaRPr>
            </a:p>
          </p:txBody>
        </p:sp>
      </p:grpSp>
      <p:grpSp>
        <p:nvGrpSpPr>
          <p:cNvPr id="575" name="Google Shape;575;p43"/>
          <p:cNvGrpSpPr/>
          <p:nvPr/>
        </p:nvGrpSpPr>
        <p:grpSpPr>
          <a:xfrm flipH="1">
            <a:off x="10582632" y="4123962"/>
            <a:ext cx="333006" cy="403890"/>
            <a:chOff x="2726079" y="2759630"/>
            <a:chExt cx="396240" cy="418592"/>
          </a:xfrm>
        </p:grpSpPr>
        <p:sp>
          <p:nvSpPr>
            <p:cNvPr id="576" name="Google Shape;576;p43"/>
            <p:cNvSpPr/>
            <p:nvPr/>
          </p:nvSpPr>
          <p:spPr>
            <a:xfrm>
              <a:off x="2726079" y="2759630"/>
              <a:ext cx="396240" cy="418592"/>
            </a:xfrm>
            <a:prstGeom prst="teardrop">
              <a:avLst>
                <a:gd name="adj" fmla="val 100000"/>
              </a:avLst>
            </a:prstGeom>
            <a:solidFill>
              <a:srgbClr val="75519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 rot="8073203">
              <a:off x="2815858" y="2841538"/>
              <a:ext cx="215486" cy="211910"/>
            </a:xfrm>
            <a:prstGeom prst="teardrop">
              <a:avLst>
                <a:gd name="adj" fmla="val 1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endParaRPr>
            </a:p>
          </p:txBody>
        </p:sp>
      </p:grpSp>
      <p:sp>
        <p:nvSpPr>
          <p:cNvPr id="578" name="Google Shape;578;p43"/>
          <p:cNvSpPr txBox="1"/>
          <p:nvPr/>
        </p:nvSpPr>
        <p:spPr>
          <a:xfrm flipH="1">
            <a:off x="5498432" y="3198732"/>
            <a:ext cx="468963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 SemiBold"/>
              <a:buNone/>
            </a:pPr>
            <a:r>
              <a:rPr lang="ar-EG" sz="1800" dirty="0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قمنا بتنظيف البيانات ثم موازنتها من ثم قمنا بتحليلها</a:t>
            </a:r>
            <a:endParaRPr sz="1800" dirty="0">
              <a:solidFill>
                <a:schemeClr val="dk1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579" name="Google Shape;579;p43"/>
          <p:cNvSpPr txBox="1"/>
          <p:nvPr/>
        </p:nvSpPr>
        <p:spPr>
          <a:xfrm flipH="1">
            <a:off x="5943599" y="4116255"/>
            <a:ext cx="424446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 SemiBold"/>
              <a:buNone/>
            </a:pPr>
            <a:r>
              <a:rPr lang="ar-EG" sz="1800" dirty="0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تنبأنا بمشاكل المقاهي ومكامن التحسين </a:t>
            </a:r>
            <a:endParaRPr sz="1800" dirty="0">
              <a:solidFill>
                <a:schemeClr val="dk1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580" name="Google Shape;580;p43"/>
          <p:cNvSpPr/>
          <p:nvPr/>
        </p:nvSpPr>
        <p:spPr>
          <a:xfrm flipH="1">
            <a:off x="1352564" y="1966615"/>
            <a:ext cx="3482897" cy="3456155"/>
          </a:xfrm>
          <a:prstGeom prst="round2DiagRect">
            <a:avLst>
              <a:gd name="adj1" fmla="val 0"/>
              <a:gd name="adj2" fmla="val 35394"/>
            </a:avLst>
          </a:prstGeom>
          <a:solidFill>
            <a:srgbClr val="755197"/>
          </a:solidFill>
          <a:ln w="9525" cap="flat" cmpd="sng">
            <a:solidFill>
              <a:srgbClr val="7551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iro SemiBold"/>
              <a:buNone/>
            </a:pPr>
            <a:r>
              <a:rPr lang="ar-EG" sz="2400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صورة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84705"/>
          </a:schemeClr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6"/>
          <p:cNvGrpSpPr/>
          <p:nvPr/>
        </p:nvGrpSpPr>
        <p:grpSpPr>
          <a:xfrm>
            <a:off x="77250" y="1113335"/>
            <a:ext cx="11677821" cy="4758135"/>
            <a:chOff x="-9026" y="3400365"/>
            <a:chExt cx="11316814" cy="3448174"/>
          </a:xfrm>
        </p:grpSpPr>
        <p:sp>
          <p:nvSpPr>
            <p:cNvPr id="132" name="Google Shape;132;p16"/>
            <p:cNvSpPr/>
            <p:nvPr/>
          </p:nvSpPr>
          <p:spPr>
            <a:xfrm>
              <a:off x="609673" y="3572018"/>
              <a:ext cx="10698115" cy="3276520"/>
            </a:xfrm>
            <a:custGeom>
              <a:avLst/>
              <a:gdLst/>
              <a:ahLst/>
              <a:cxnLst/>
              <a:rect l="l" t="t" r="r" b="b"/>
              <a:pathLst>
                <a:path w="10488348" h="3351939" extrusionOk="0">
                  <a:moveTo>
                    <a:pt x="19445" y="1682743"/>
                  </a:moveTo>
                  <a:cubicBezTo>
                    <a:pt x="19445" y="793291"/>
                    <a:pt x="740488" y="72248"/>
                    <a:pt x="1629940" y="72248"/>
                  </a:cubicBezTo>
                  <a:cubicBezTo>
                    <a:pt x="4045911" y="72248"/>
                    <a:pt x="6441562" y="-90312"/>
                    <a:pt x="8877853" y="72248"/>
                  </a:cubicBezTo>
                  <a:cubicBezTo>
                    <a:pt x="9767305" y="72248"/>
                    <a:pt x="10488348" y="793291"/>
                    <a:pt x="10488348" y="1682743"/>
                  </a:cubicBezTo>
                  <a:lnTo>
                    <a:pt x="10488347" y="1682743"/>
                  </a:lnTo>
                  <a:cubicBezTo>
                    <a:pt x="10488347" y="2572195"/>
                    <a:pt x="9767304" y="3293238"/>
                    <a:pt x="8877852" y="3293238"/>
                  </a:cubicBezTo>
                  <a:cubicBezTo>
                    <a:pt x="6461881" y="3293238"/>
                    <a:pt x="4025591" y="3425317"/>
                    <a:pt x="1629940" y="3293237"/>
                  </a:cubicBezTo>
                  <a:cubicBezTo>
                    <a:pt x="-297737" y="3022342"/>
                    <a:pt x="19445" y="2572194"/>
                    <a:pt x="19445" y="1682742"/>
                  </a:cubicBezTo>
                  <a:lnTo>
                    <a:pt x="19445" y="1682743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GB" sz="1800" dirty="0">
                  <a:solidFill>
                    <a:srgbClr val="755097"/>
                  </a:solidFill>
                  <a:latin typeface="Cairo SemiBold"/>
                  <a:ea typeface="Cairo SemiBold"/>
                  <a:cs typeface="Cairo SemiBold"/>
                  <a:sym typeface="Cairo SemiBold"/>
                </a:rPr>
                <a:t>feedback Food</a:t>
              </a:r>
              <a:r>
                <a:rPr lang="ar-SA" sz="1800" dirty="0">
                  <a:solidFill>
                    <a:srgbClr val="755097"/>
                  </a:solidFill>
                  <a:latin typeface="Cairo SemiBold"/>
                  <a:ea typeface="Cairo SemiBold"/>
                  <a:cs typeface="Cairo SemiBold"/>
                  <a:sym typeface="Cairo SemiBold"/>
                </a:rPr>
                <a:t> يساعد المتاجر على فهم عملاءهم بشكل اكبر </a:t>
              </a:r>
            </a:p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ar-SA" sz="1800" dirty="0">
                  <a:solidFill>
                    <a:srgbClr val="755097"/>
                  </a:solidFill>
                  <a:latin typeface="Cairo SemiBold"/>
                  <a:ea typeface="Cairo SemiBold"/>
                  <a:cs typeface="Cairo SemiBold"/>
                  <a:sym typeface="Cairo SemiBold"/>
                </a:rPr>
                <a:t>ومعرفة ملاحظاتهم والنقاط التي بحاجه الى تحسين</a:t>
              </a:r>
            </a:p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ar-SA" sz="1800" dirty="0" err="1">
                  <a:solidFill>
                    <a:srgbClr val="755097"/>
                  </a:solidFill>
                  <a:latin typeface="Cairo SemiBold"/>
                  <a:ea typeface="Cairo SemiBold"/>
                  <a:cs typeface="Cairo SemiBold"/>
                  <a:sym typeface="Cairo SemiBold"/>
                </a:rPr>
                <a:t>بناءا</a:t>
              </a:r>
              <a:r>
                <a:rPr lang="ar-SA" sz="1800" dirty="0">
                  <a:solidFill>
                    <a:srgbClr val="755097"/>
                  </a:solidFill>
                  <a:latin typeface="Cairo SemiBold"/>
                  <a:ea typeface="Cairo SemiBold"/>
                  <a:cs typeface="Cairo SemiBold"/>
                  <a:sym typeface="Cairo SemiBold"/>
                </a:rPr>
                <a:t> على التعليقات و الملاحظات و التقييم</a:t>
              </a:r>
              <a:endParaRPr sz="1800" dirty="0">
                <a:solidFill>
                  <a:srgbClr val="755097"/>
                </a:solidFill>
                <a:latin typeface="Cairo SemiBold"/>
                <a:ea typeface="Cairo SemiBold"/>
                <a:cs typeface="Cairo SemiBold"/>
                <a:sym typeface="Cairo SemiBold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10519754" y="3817848"/>
              <a:ext cx="455263" cy="247185"/>
            </a:xfrm>
            <a:prstGeom prst="rect">
              <a:avLst/>
            </a:prstGeom>
            <a:solidFill>
              <a:srgbClr val="DE9EDC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229275" y="5514605"/>
              <a:ext cx="505500" cy="901200"/>
            </a:xfrm>
            <a:prstGeom prst="rect">
              <a:avLst/>
            </a:prstGeom>
            <a:solidFill>
              <a:srgbClr val="DE9EDC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 rot="9478875" flipH="1">
              <a:off x="141664" y="4897759"/>
              <a:ext cx="499320" cy="900926"/>
            </a:xfrm>
            <a:prstGeom prst="rect">
              <a:avLst/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9316749" y="3400365"/>
              <a:ext cx="1537088" cy="492818"/>
            </a:xfrm>
            <a:prstGeom prst="rect">
              <a:avLst/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iro SemiBold"/>
                <a:buNone/>
              </a:pPr>
              <a:r>
                <a:rPr lang="ar-EG" sz="2400" b="1" i="0" u="none" strike="noStrike" cap="none">
                  <a:solidFill>
                    <a:schemeClr val="lt1"/>
                  </a:solidFill>
                  <a:latin typeface="Cairo SemiBold"/>
                  <a:ea typeface="Cairo SemiBold"/>
                  <a:cs typeface="Cairo SemiBold"/>
                  <a:sym typeface="Cairo SemiBold"/>
                </a:rPr>
                <a:t>نظرة عامة</a:t>
              </a:r>
              <a:endParaRPr sz="2400" b="1" i="0" u="none" strike="noStrike" cap="none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4"/>
          <p:cNvSpPr/>
          <p:nvPr/>
        </p:nvSpPr>
        <p:spPr>
          <a:xfrm>
            <a:off x="1646322" y="1697137"/>
            <a:ext cx="9477000" cy="4049115"/>
          </a:xfrm>
          <a:prstGeom prst="roundRect">
            <a:avLst>
              <a:gd name="adj" fmla="val 7153"/>
            </a:avLst>
          </a:prstGeom>
          <a:noFill/>
          <a:ln w="9525" cap="flat" cmpd="sng">
            <a:solidFill>
              <a:srgbClr val="7551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ar-EG" sz="1867" u="sng">
                <a:solidFill>
                  <a:schemeClr val="hlink"/>
                </a:solidFill>
                <a:hlinkClick r:id="rId3"/>
              </a:rPr>
              <a:t>https://r-graph-gallery.com/</a:t>
            </a:r>
            <a:endParaRPr sz="1867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ar-EG" sz="1867">
                <a:solidFill>
                  <a:schemeClr val="dk1"/>
                </a:solidFill>
              </a:rPr>
              <a:t>https://r4ds.had.co.nz/</a:t>
            </a:r>
            <a:endParaRPr sz="1867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ar-EG" sz="1867">
                <a:solidFill>
                  <a:schemeClr val="dk1"/>
                </a:solidFill>
              </a:rPr>
              <a:t>https://www.rdocumentation.org/</a:t>
            </a:r>
            <a:endParaRPr sz="1867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>
              <a:solidFill>
                <a:schemeClr val="dk1"/>
              </a:solidFill>
            </a:endParaRPr>
          </a:p>
        </p:txBody>
      </p:sp>
      <p:cxnSp>
        <p:nvCxnSpPr>
          <p:cNvPr id="586" name="Google Shape;586;p44"/>
          <p:cNvCxnSpPr/>
          <p:nvPr/>
        </p:nvCxnSpPr>
        <p:spPr>
          <a:xfrm>
            <a:off x="9298983" y="1697138"/>
            <a:ext cx="2239116" cy="0"/>
          </a:xfrm>
          <a:prstGeom prst="straightConnector1">
            <a:avLst/>
          </a:prstGeom>
          <a:noFill/>
          <a:ln w="76200" cap="flat" cmpd="sng">
            <a:solidFill>
              <a:srgbClr val="75519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87" name="Google Shape;587;p44"/>
          <p:cNvGrpSpPr/>
          <p:nvPr/>
        </p:nvGrpSpPr>
        <p:grpSpPr>
          <a:xfrm rot="1314697">
            <a:off x="11351041" y="1166378"/>
            <a:ext cx="328639" cy="487024"/>
            <a:chOff x="5726350" y="2028150"/>
            <a:chExt cx="312300" cy="481600"/>
          </a:xfrm>
        </p:grpSpPr>
        <p:sp>
          <p:nvSpPr>
            <p:cNvPr id="588" name="Google Shape;588;p44"/>
            <p:cNvSpPr/>
            <p:nvPr/>
          </p:nvSpPr>
          <p:spPr>
            <a:xfrm>
              <a:off x="5756075" y="2028150"/>
              <a:ext cx="252825" cy="83275"/>
            </a:xfrm>
            <a:custGeom>
              <a:avLst/>
              <a:gdLst/>
              <a:ahLst/>
              <a:cxnLst/>
              <a:rect l="l" t="t" r="r" b="b"/>
              <a:pathLst>
                <a:path w="10113" h="3331" extrusionOk="0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4"/>
            <p:cNvSpPr/>
            <p:nvPr/>
          </p:nvSpPr>
          <p:spPr>
            <a:xfrm>
              <a:off x="5726350" y="2139650"/>
              <a:ext cx="312300" cy="224425"/>
            </a:xfrm>
            <a:custGeom>
              <a:avLst/>
              <a:gdLst/>
              <a:ahLst/>
              <a:cxnLst/>
              <a:rect l="l" t="t" r="r" b="b"/>
              <a:pathLst>
                <a:path w="12492" h="8977" extrusionOk="0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4"/>
            <p:cNvSpPr/>
            <p:nvPr/>
          </p:nvSpPr>
          <p:spPr>
            <a:xfrm>
              <a:off x="5842500" y="2392350"/>
              <a:ext cx="79975" cy="117400"/>
            </a:xfrm>
            <a:custGeom>
              <a:avLst/>
              <a:gdLst/>
              <a:ahLst/>
              <a:cxnLst/>
              <a:rect l="l" t="t" r="r" b="b"/>
              <a:pathLst>
                <a:path w="3199" h="4696" extrusionOk="0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91" name="Google Shape;591;p44"/>
          <p:cNvCxnSpPr/>
          <p:nvPr/>
        </p:nvCxnSpPr>
        <p:spPr>
          <a:xfrm>
            <a:off x="11123241" y="1697138"/>
            <a:ext cx="41490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2" name="Google Shape;592;p44"/>
          <p:cNvSpPr txBox="1"/>
          <p:nvPr/>
        </p:nvSpPr>
        <p:spPr>
          <a:xfrm>
            <a:off x="9929398" y="1111739"/>
            <a:ext cx="1205023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9875" marR="0" lvl="0" indent="-269875" algn="ct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EG" sz="2400" b="1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المراجع</a:t>
            </a:r>
            <a:endParaRPr sz="2400">
              <a:solidFill>
                <a:schemeClr val="dk1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grpSp>
        <p:nvGrpSpPr>
          <p:cNvPr id="593" name="Google Shape;593;p44"/>
          <p:cNvGrpSpPr/>
          <p:nvPr/>
        </p:nvGrpSpPr>
        <p:grpSpPr>
          <a:xfrm>
            <a:off x="10727185" y="1891326"/>
            <a:ext cx="628098" cy="461756"/>
            <a:chOff x="8860442" y="2458489"/>
            <a:chExt cx="676174" cy="497100"/>
          </a:xfrm>
        </p:grpSpPr>
        <p:grpSp>
          <p:nvGrpSpPr>
            <p:cNvPr id="594" name="Google Shape;594;p44"/>
            <p:cNvGrpSpPr/>
            <p:nvPr/>
          </p:nvGrpSpPr>
          <p:grpSpPr>
            <a:xfrm rot="5400000">
              <a:off x="8973938" y="2379529"/>
              <a:ext cx="418184" cy="645176"/>
              <a:chOff x="7248525" y="3739696"/>
              <a:chExt cx="230531" cy="359790"/>
            </a:xfrm>
          </p:grpSpPr>
          <p:sp>
            <p:nvSpPr>
              <p:cNvPr id="595" name="Google Shape;595;p44"/>
              <p:cNvSpPr/>
              <p:nvPr/>
            </p:nvSpPr>
            <p:spPr>
              <a:xfrm>
                <a:off x="7248525" y="3739696"/>
                <a:ext cx="230531" cy="359790"/>
              </a:xfrm>
              <a:custGeom>
                <a:avLst/>
                <a:gdLst/>
                <a:ahLst/>
                <a:cxnLst/>
                <a:rect l="l" t="t" r="r" b="b"/>
                <a:pathLst>
                  <a:path w="25354" h="39570" extrusionOk="0">
                    <a:moveTo>
                      <a:pt x="19434" y="18"/>
                    </a:moveTo>
                    <a:lnTo>
                      <a:pt x="6338" y="5"/>
                    </a:lnTo>
                    <a:cubicBezTo>
                      <a:pt x="2854" y="0"/>
                      <a:pt x="1" y="2858"/>
                      <a:pt x="1" y="6342"/>
                    </a:cubicBezTo>
                    <a:lnTo>
                      <a:pt x="1" y="19016"/>
                    </a:lnTo>
                    <a:cubicBezTo>
                      <a:pt x="1" y="29006"/>
                      <a:pt x="6280" y="22820"/>
                      <a:pt x="12679" y="39570"/>
                    </a:cubicBezTo>
                    <a:cubicBezTo>
                      <a:pt x="19074" y="22820"/>
                      <a:pt x="25354" y="29006"/>
                      <a:pt x="25354" y="19016"/>
                    </a:cubicBezTo>
                    <a:lnTo>
                      <a:pt x="25354" y="6342"/>
                    </a:lnTo>
                    <a:cubicBezTo>
                      <a:pt x="25354" y="2858"/>
                      <a:pt x="22923" y="18"/>
                      <a:pt x="19434" y="18"/>
                    </a:cubicBezTo>
                    <a:close/>
                  </a:path>
                </a:pathLst>
              </a:custGeom>
              <a:solidFill>
                <a:srgbClr val="7551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44"/>
              <p:cNvSpPr/>
              <p:nvPr/>
            </p:nvSpPr>
            <p:spPr>
              <a:xfrm>
                <a:off x="7271639" y="3762810"/>
                <a:ext cx="184350" cy="184387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20279" extrusionOk="0">
                    <a:moveTo>
                      <a:pt x="3738" y="0"/>
                    </a:moveTo>
                    <a:lnTo>
                      <a:pt x="16532" y="0"/>
                    </a:lnTo>
                    <a:cubicBezTo>
                      <a:pt x="18594" y="5"/>
                      <a:pt x="20270" y="1680"/>
                      <a:pt x="20274" y="3742"/>
                    </a:cubicBezTo>
                    <a:lnTo>
                      <a:pt x="20274" y="16536"/>
                    </a:lnTo>
                    <a:cubicBezTo>
                      <a:pt x="20270" y="18598"/>
                      <a:pt x="18594" y="20274"/>
                      <a:pt x="16532" y="20278"/>
                    </a:cubicBezTo>
                    <a:lnTo>
                      <a:pt x="3738" y="20278"/>
                    </a:lnTo>
                    <a:cubicBezTo>
                      <a:pt x="1676" y="20274"/>
                      <a:pt x="5" y="18598"/>
                      <a:pt x="1" y="16536"/>
                    </a:cubicBezTo>
                    <a:lnTo>
                      <a:pt x="1" y="3742"/>
                    </a:lnTo>
                    <a:cubicBezTo>
                      <a:pt x="5" y="1680"/>
                      <a:pt x="1676" y="5"/>
                      <a:pt x="37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7" name="Google Shape;597;p44"/>
            <p:cNvSpPr txBox="1"/>
            <p:nvPr/>
          </p:nvSpPr>
          <p:spPr>
            <a:xfrm>
              <a:off x="9088716" y="2458489"/>
              <a:ext cx="447900" cy="49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ar-EG" sz="2400">
                  <a:solidFill>
                    <a:srgbClr val="755197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800">
                <a:solidFill>
                  <a:srgbClr val="7551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8" name="Google Shape;598;p44"/>
          <p:cNvGrpSpPr/>
          <p:nvPr/>
        </p:nvGrpSpPr>
        <p:grpSpPr>
          <a:xfrm>
            <a:off x="10717367" y="2493063"/>
            <a:ext cx="599304" cy="461756"/>
            <a:chOff x="8860442" y="2465958"/>
            <a:chExt cx="645176" cy="497100"/>
          </a:xfrm>
        </p:grpSpPr>
        <p:grpSp>
          <p:nvGrpSpPr>
            <p:cNvPr id="599" name="Google Shape;599;p44"/>
            <p:cNvGrpSpPr/>
            <p:nvPr/>
          </p:nvGrpSpPr>
          <p:grpSpPr>
            <a:xfrm rot="5400000">
              <a:off x="8973938" y="2379529"/>
              <a:ext cx="418184" cy="645176"/>
              <a:chOff x="7248525" y="3739696"/>
              <a:chExt cx="230531" cy="359790"/>
            </a:xfrm>
          </p:grpSpPr>
          <p:sp>
            <p:nvSpPr>
              <p:cNvPr id="600" name="Google Shape;600;p44"/>
              <p:cNvSpPr/>
              <p:nvPr/>
            </p:nvSpPr>
            <p:spPr>
              <a:xfrm>
                <a:off x="7248525" y="3739696"/>
                <a:ext cx="230531" cy="359790"/>
              </a:xfrm>
              <a:custGeom>
                <a:avLst/>
                <a:gdLst/>
                <a:ahLst/>
                <a:cxnLst/>
                <a:rect l="l" t="t" r="r" b="b"/>
                <a:pathLst>
                  <a:path w="25354" h="39570" extrusionOk="0">
                    <a:moveTo>
                      <a:pt x="19434" y="18"/>
                    </a:moveTo>
                    <a:lnTo>
                      <a:pt x="6338" y="5"/>
                    </a:lnTo>
                    <a:cubicBezTo>
                      <a:pt x="2854" y="0"/>
                      <a:pt x="1" y="2858"/>
                      <a:pt x="1" y="6342"/>
                    </a:cubicBezTo>
                    <a:lnTo>
                      <a:pt x="1" y="19016"/>
                    </a:lnTo>
                    <a:cubicBezTo>
                      <a:pt x="1" y="29006"/>
                      <a:pt x="6280" y="22820"/>
                      <a:pt x="12679" y="39570"/>
                    </a:cubicBezTo>
                    <a:cubicBezTo>
                      <a:pt x="19074" y="22820"/>
                      <a:pt x="25354" y="29006"/>
                      <a:pt x="25354" y="19016"/>
                    </a:cubicBezTo>
                    <a:lnTo>
                      <a:pt x="25354" y="6342"/>
                    </a:lnTo>
                    <a:cubicBezTo>
                      <a:pt x="25354" y="2858"/>
                      <a:pt x="22923" y="18"/>
                      <a:pt x="19434" y="18"/>
                    </a:cubicBezTo>
                    <a:close/>
                  </a:path>
                </a:pathLst>
              </a:custGeom>
              <a:solidFill>
                <a:srgbClr val="755194"/>
              </a:solidFill>
              <a:ln w="9525" cap="flat" cmpd="sng">
                <a:solidFill>
                  <a:srgbClr val="7551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44"/>
              <p:cNvSpPr/>
              <p:nvPr/>
            </p:nvSpPr>
            <p:spPr>
              <a:xfrm>
                <a:off x="7271639" y="3762810"/>
                <a:ext cx="184350" cy="184387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20279" extrusionOk="0">
                    <a:moveTo>
                      <a:pt x="3738" y="0"/>
                    </a:moveTo>
                    <a:lnTo>
                      <a:pt x="16532" y="0"/>
                    </a:lnTo>
                    <a:cubicBezTo>
                      <a:pt x="18594" y="5"/>
                      <a:pt x="20270" y="1680"/>
                      <a:pt x="20274" y="3742"/>
                    </a:cubicBezTo>
                    <a:lnTo>
                      <a:pt x="20274" y="16536"/>
                    </a:lnTo>
                    <a:cubicBezTo>
                      <a:pt x="20270" y="18598"/>
                      <a:pt x="18594" y="20274"/>
                      <a:pt x="16532" y="20278"/>
                    </a:cubicBezTo>
                    <a:lnTo>
                      <a:pt x="3738" y="20278"/>
                    </a:lnTo>
                    <a:cubicBezTo>
                      <a:pt x="1676" y="20274"/>
                      <a:pt x="5" y="18598"/>
                      <a:pt x="1" y="16536"/>
                    </a:cubicBezTo>
                    <a:lnTo>
                      <a:pt x="1" y="3742"/>
                    </a:lnTo>
                    <a:cubicBezTo>
                      <a:pt x="5" y="1680"/>
                      <a:pt x="1676" y="5"/>
                      <a:pt x="37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2" name="Google Shape;602;p44"/>
            <p:cNvSpPr txBox="1"/>
            <p:nvPr/>
          </p:nvSpPr>
          <p:spPr>
            <a:xfrm>
              <a:off x="9048101" y="2465958"/>
              <a:ext cx="447900" cy="49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ar-EG" sz="2400">
                  <a:solidFill>
                    <a:srgbClr val="755197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800">
                <a:solidFill>
                  <a:srgbClr val="7551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3" name="Google Shape;603;p44"/>
          <p:cNvGrpSpPr/>
          <p:nvPr/>
        </p:nvGrpSpPr>
        <p:grpSpPr>
          <a:xfrm>
            <a:off x="10707548" y="3073286"/>
            <a:ext cx="599304" cy="461756"/>
            <a:chOff x="8860442" y="2452451"/>
            <a:chExt cx="645176" cy="497100"/>
          </a:xfrm>
        </p:grpSpPr>
        <p:grpSp>
          <p:nvGrpSpPr>
            <p:cNvPr id="604" name="Google Shape;604;p44"/>
            <p:cNvGrpSpPr/>
            <p:nvPr/>
          </p:nvGrpSpPr>
          <p:grpSpPr>
            <a:xfrm rot="5400000">
              <a:off x="8973938" y="2379529"/>
              <a:ext cx="418184" cy="645176"/>
              <a:chOff x="7248525" y="3739696"/>
              <a:chExt cx="230531" cy="359790"/>
            </a:xfrm>
          </p:grpSpPr>
          <p:sp>
            <p:nvSpPr>
              <p:cNvPr id="605" name="Google Shape;605;p44"/>
              <p:cNvSpPr/>
              <p:nvPr/>
            </p:nvSpPr>
            <p:spPr>
              <a:xfrm>
                <a:off x="7248525" y="3739696"/>
                <a:ext cx="230531" cy="359790"/>
              </a:xfrm>
              <a:custGeom>
                <a:avLst/>
                <a:gdLst/>
                <a:ahLst/>
                <a:cxnLst/>
                <a:rect l="l" t="t" r="r" b="b"/>
                <a:pathLst>
                  <a:path w="25354" h="39570" extrusionOk="0">
                    <a:moveTo>
                      <a:pt x="19434" y="18"/>
                    </a:moveTo>
                    <a:lnTo>
                      <a:pt x="6338" y="5"/>
                    </a:lnTo>
                    <a:cubicBezTo>
                      <a:pt x="2854" y="0"/>
                      <a:pt x="1" y="2858"/>
                      <a:pt x="1" y="6342"/>
                    </a:cubicBezTo>
                    <a:lnTo>
                      <a:pt x="1" y="19016"/>
                    </a:lnTo>
                    <a:cubicBezTo>
                      <a:pt x="1" y="29006"/>
                      <a:pt x="6280" y="22820"/>
                      <a:pt x="12679" y="39570"/>
                    </a:cubicBezTo>
                    <a:cubicBezTo>
                      <a:pt x="19074" y="22820"/>
                      <a:pt x="25354" y="29006"/>
                      <a:pt x="25354" y="19016"/>
                    </a:cubicBezTo>
                    <a:lnTo>
                      <a:pt x="25354" y="6342"/>
                    </a:lnTo>
                    <a:cubicBezTo>
                      <a:pt x="25354" y="2858"/>
                      <a:pt x="22923" y="18"/>
                      <a:pt x="19434" y="18"/>
                    </a:cubicBezTo>
                    <a:close/>
                  </a:path>
                </a:pathLst>
              </a:custGeom>
              <a:solidFill>
                <a:srgbClr val="755194"/>
              </a:solidFill>
              <a:ln w="9525" cap="flat" cmpd="sng">
                <a:solidFill>
                  <a:srgbClr val="7551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44"/>
              <p:cNvSpPr/>
              <p:nvPr/>
            </p:nvSpPr>
            <p:spPr>
              <a:xfrm>
                <a:off x="7271639" y="3762810"/>
                <a:ext cx="184350" cy="184387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20279" extrusionOk="0">
                    <a:moveTo>
                      <a:pt x="3738" y="0"/>
                    </a:moveTo>
                    <a:lnTo>
                      <a:pt x="16532" y="0"/>
                    </a:lnTo>
                    <a:cubicBezTo>
                      <a:pt x="18594" y="5"/>
                      <a:pt x="20270" y="1680"/>
                      <a:pt x="20274" y="3742"/>
                    </a:cubicBezTo>
                    <a:lnTo>
                      <a:pt x="20274" y="16536"/>
                    </a:lnTo>
                    <a:cubicBezTo>
                      <a:pt x="20270" y="18598"/>
                      <a:pt x="18594" y="20274"/>
                      <a:pt x="16532" y="20278"/>
                    </a:cubicBezTo>
                    <a:lnTo>
                      <a:pt x="3738" y="20278"/>
                    </a:lnTo>
                    <a:cubicBezTo>
                      <a:pt x="1676" y="20274"/>
                      <a:pt x="5" y="18598"/>
                      <a:pt x="1" y="16536"/>
                    </a:cubicBezTo>
                    <a:lnTo>
                      <a:pt x="1" y="3742"/>
                    </a:lnTo>
                    <a:cubicBezTo>
                      <a:pt x="5" y="1680"/>
                      <a:pt x="1676" y="5"/>
                      <a:pt x="37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7" name="Google Shape;607;p44"/>
            <p:cNvSpPr txBox="1"/>
            <p:nvPr/>
          </p:nvSpPr>
          <p:spPr>
            <a:xfrm>
              <a:off x="9048101" y="2452451"/>
              <a:ext cx="447900" cy="49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ar-EG" sz="2400">
                  <a:solidFill>
                    <a:srgbClr val="755197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800">
                <a:solidFill>
                  <a:srgbClr val="7551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8" name="Google Shape;608;p44"/>
          <p:cNvGrpSpPr/>
          <p:nvPr/>
        </p:nvGrpSpPr>
        <p:grpSpPr>
          <a:xfrm>
            <a:off x="10697729" y="3690713"/>
            <a:ext cx="599304" cy="461756"/>
            <a:chOff x="8860442" y="2477539"/>
            <a:chExt cx="645176" cy="497100"/>
          </a:xfrm>
        </p:grpSpPr>
        <p:grpSp>
          <p:nvGrpSpPr>
            <p:cNvPr id="609" name="Google Shape;609;p44"/>
            <p:cNvGrpSpPr/>
            <p:nvPr/>
          </p:nvGrpSpPr>
          <p:grpSpPr>
            <a:xfrm rot="5400000">
              <a:off x="8973938" y="2379529"/>
              <a:ext cx="418184" cy="645176"/>
              <a:chOff x="7248525" y="3739696"/>
              <a:chExt cx="230531" cy="359790"/>
            </a:xfrm>
          </p:grpSpPr>
          <p:sp>
            <p:nvSpPr>
              <p:cNvPr id="610" name="Google Shape;610;p44"/>
              <p:cNvSpPr/>
              <p:nvPr/>
            </p:nvSpPr>
            <p:spPr>
              <a:xfrm>
                <a:off x="7248525" y="3739696"/>
                <a:ext cx="230531" cy="359790"/>
              </a:xfrm>
              <a:custGeom>
                <a:avLst/>
                <a:gdLst/>
                <a:ahLst/>
                <a:cxnLst/>
                <a:rect l="l" t="t" r="r" b="b"/>
                <a:pathLst>
                  <a:path w="25354" h="39570" extrusionOk="0">
                    <a:moveTo>
                      <a:pt x="19434" y="18"/>
                    </a:moveTo>
                    <a:lnTo>
                      <a:pt x="6338" y="5"/>
                    </a:lnTo>
                    <a:cubicBezTo>
                      <a:pt x="2854" y="0"/>
                      <a:pt x="1" y="2858"/>
                      <a:pt x="1" y="6342"/>
                    </a:cubicBezTo>
                    <a:lnTo>
                      <a:pt x="1" y="19016"/>
                    </a:lnTo>
                    <a:cubicBezTo>
                      <a:pt x="1" y="29006"/>
                      <a:pt x="6280" y="22820"/>
                      <a:pt x="12679" y="39570"/>
                    </a:cubicBezTo>
                    <a:cubicBezTo>
                      <a:pt x="19074" y="22820"/>
                      <a:pt x="25354" y="29006"/>
                      <a:pt x="25354" y="19016"/>
                    </a:cubicBezTo>
                    <a:lnTo>
                      <a:pt x="25354" y="6342"/>
                    </a:lnTo>
                    <a:cubicBezTo>
                      <a:pt x="25354" y="2858"/>
                      <a:pt x="22923" y="18"/>
                      <a:pt x="19434" y="18"/>
                    </a:cubicBezTo>
                    <a:close/>
                  </a:path>
                </a:pathLst>
              </a:custGeom>
              <a:solidFill>
                <a:srgbClr val="755194"/>
              </a:solidFill>
              <a:ln w="9525" cap="flat" cmpd="sng">
                <a:solidFill>
                  <a:srgbClr val="7551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44"/>
              <p:cNvSpPr/>
              <p:nvPr/>
            </p:nvSpPr>
            <p:spPr>
              <a:xfrm>
                <a:off x="7271639" y="3762810"/>
                <a:ext cx="184350" cy="184387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20279" extrusionOk="0">
                    <a:moveTo>
                      <a:pt x="3738" y="0"/>
                    </a:moveTo>
                    <a:lnTo>
                      <a:pt x="16532" y="0"/>
                    </a:lnTo>
                    <a:cubicBezTo>
                      <a:pt x="18594" y="5"/>
                      <a:pt x="20270" y="1680"/>
                      <a:pt x="20274" y="3742"/>
                    </a:cubicBezTo>
                    <a:lnTo>
                      <a:pt x="20274" y="16536"/>
                    </a:lnTo>
                    <a:cubicBezTo>
                      <a:pt x="20270" y="18598"/>
                      <a:pt x="18594" y="20274"/>
                      <a:pt x="16532" y="20278"/>
                    </a:cubicBezTo>
                    <a:lnTo>
                      <a:pt x="3738" y="20278"/>
                    </a:lnTo>
                    <a:cubicBezTo>
                      <a:pt x="1676" y="20274"/>
                      <a:pt x="5" y="18598"/>
                      <a:pt x="1" y="16536"/>
                    </a:cubicBezTo>
                    <a:lnTo>
                      <a:pt x="1" y="3742"/>
                    </a:lnTo>
                    <a:cubicBezTo>
                      <a:pt x="5" y="1680"/>
                      <a:pt x="1676" y="5"/>
                      <a:pt x="37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2" name="Google Shape;612;p44"/>
            <p:cNvSpPr txBox="1"/>
            <p:nvPr/>
          </p:nvSpPr>
          <p:spPr>
            <a:xfrm>
              <a:off x="9048101" y="2477539"/>
              <a:ext cx="447900" cy="49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ar-EG" sz="2400">
                  <a:solidFill>
                    <a:srgbClr val="755197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800">
                <a:solidFill>
                  <a:srgbClr val="7551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3" name="Google Shape;613;p44"/>
          <p:cNvGrpSpPr/>
          <p:nvPr/>
        </p:nvGrpSpPr>
        <p:grpSpPr>
          <a:xfrm>
            <a:off x="10687910" y="4263706"/>
            <a:ext cx="599895" cy="461756"/>
            <a:chOff x="8860442" y="2457706"/>
            <a:chExt cx="645813" cy="497100"/>
          </a:xfrm>
        </p:grpSpPr>
        <p:grpSp>
          <p:nvGrpSpPr>
            <p:cNvPr id="614" name="Google Shape;614;p44"/>
            <p:cNvGrpSpPr/>
            <p:nvPr/>
          </p:nvGrpSpPr>
          <p:grpSpPr>
            <a:xfrm rot="5400000">
              <a:off x="8973938" y="2379529"/>
              <a:ext cx="418184" cy="645176"/>
              <a:chOff x="7248525" y="3739696"/>
              <a:chExt cx="230531" cy="359790"/>
            </a:xfrm>
          </p:grpSpPr>
          <p:sp>
            <p:nvSpPr>
              <p:cNvPr id="615" name="Google Shape;615;p44"/>
              <p:cNvSpPr/>
              <p:nvPr/>
            </p:nvSpPr>
            <p:spPr>
              <a:xfrm>
                <a:off x="7248525" y="3739696"/>
                <a:ext cx="230531" cy="359790"/>
              </a:xfrm>
              <a:custGeom>
                <a:avLst/>
                <a:gdLst/>
                <a:ahLst/>
                <a:cxnLst/>
                <a:rect l="l" t="t" r="r" b="b"/>
                <a:pathLst>
                  <a:path w="25354" h="39570" extrusionOk="0">
                    <a:moveTo>
                      <a:pt x="19434" y="18"/>
                    </a:moveTo>
                    <a:lnTo>
                      <a:pt x="6338" y="5"/>
                    </a:lnTo>
                    <a:cubicBezTo>
                      <a:pt x="2854" y="0"/>
                      <a:pt x="1" y="2858"/>
                      <a:pt x="1" y="6342"/>
                    </a:cubicBezTo>
                    <a:lnTo>
                      <a:pt x="1" y="19016"/>
                    </a:lnTo>
                    <a:cubicBezTo>
                      <a:pt x="1" y="29006"/>
                      <a:pt x="6280" y="22820"/>
                      <a:pt x="12679" y="39570"/>
                    </a:cubicBezTo>
                    <a:cubicBezTo>
                      <a:pt x="19074" y="22820"/>
                      <a:pt x="25354" y="29006"/>
                      <a:pt x="25354" y="19016"/>
                    </a:cubicBezTo>
                    <a:lnTo>
                      <a:pt x="25354" y="6342"/>
                    </a:lnTo>
                    <a:cubicBezTo>
                      <a:pt x="25354" y="2858"/>
                      <a:pt x="22923" y="18"/>
                      <a:pt x="19434" y="18"/>
                    </a:cubicBezTo>
                    <a:close/>
                  </a:path>
                </a:pathLst>
              </a:custGeom>
              <a:solidFill>
                <a:srgbClr val="755194"/>
              </a:solidFill>
              <a:ln w="9525" cap="flat" cmpd="sng">
                <a:solidFill>
                  <a:srgbClr val="7551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>
                  <a:solidFill>
                    <a:srgbClr val="75519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44"/>
              <p:cNvSpPr/>
              <p:nvPr/>
            </p:nvSpPr>
            <p:spPr>
              <a:xfrm>
                <a:off x="7271639" y="3762810"/>
                <a:ext cx="184350" cy="184387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20279" extrusionOk="0">
                    <a:moveTo>
                      <a:pt x="3738" y="0"/>
                    </a:moveTo>
                    <a:lnTo>
                      <a:pt x="16532" y="0"/>
                    </a:lnTo>
                    <a:cubicBezTo>
                      <a:pt x="18594" y="5"/>
                      <a:pt x="20270" y="1680"/>
                      <a:pt x="20274" y="3742"/>
                    </a:cubicBezTo>
                    <a:lnTo>
                      <a:pt x="20274" y="16536"/>
                    </a:lnTo>
                    <a:cubicBezTo>
                      <a:pt x="20270" y="18598"/>
                      <a:pt x="18594" y="20274"/>
                      <a:pt x="16532" y="20278"/>
                    </a:cubicBezTo>
                    <a:lnTo>
                      <a:pt x="3738" y="20278"/>
                    </a:lnTo>
                    <a:cubicBezTo>
                      <a:pt x="1676" y="20274"/>
                      <a:pt x="5" y="18598"/>
                      <a:pt x="1" y="16536"/>
                    </a:cubicBezTo>
                    <a:lnTo>
                      <a:pt x="1" y="3742"/>
                    </a:lnTo>
                    <a:cubicBezTo>
                      <a:pt x="5" y="1680"/>
                      <a:pt x="1676" y="5"/>
                      <a:pt x="37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7" name="Google Shape;617;p44"/>
            <p:cNvSpPr txBox="1"/>
            <p:nvPr/>
          </p:nvSpPr>
          <p:spPr>
            <a:xfrm>
              <a:off x="9058355" y="2457706"/>
              <a:ext cx="447900" cy="49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ar-EG" sz="2400">
                  <a:solidFill>
                    <a:srgbClr val="755197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800">
                <a:solidFill>
                  <a:srgbClr val="7551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8" name="Google Shape;618;p44"/>
          <p:cNvCxnSpPr/>
          <p:nvPr/>
        </p:nvCxnSpPr>
        <p:spPr>
          <a:xfrm>
            <a:off x="1840822" y="5483791"/>
            <a:ext cx="1119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19" name="Google Shape;619;p44"/>
          <p:cNvGrpSpPr/>
          <p:nvPr/>
        </p:nvGrpSpPr>
        <p:grpSpPr>
          <a:xfrm>
            <a:off x="10687909" y="4890236"/>
            <a:ext cx="599303" cy="461756"/>
            <a:chOff x="8860442" y="2457706"/>
            <a:chExt cx="645176" cy="497100"/>
          </a:xfrm>
        </p:grpSpPr>
        <p:grpSp>
          <p:nvGrpSpPr>
            <p:cNvPr id="620" name="Google Shape;620;p44"/>
            <p:cNvGrpSpPr/>
            <p:nvPr/>
          </p:nvGrpSpPr>
          <p:grpSpPr>
            <a:xfrm rot="5400000">
              <a:off x="8973938" y="2379529"/>
              <a:ext cx="418184" cy="645176"/>
              <a:chOff x="7248525" y="3739696"/>
              <a:chExt cx="230531" cy="359790"/>
            </a:xfrm>
          </p:grpSpPr>
          <p:sp>
            <p:nvSpPr>
              <p:cNvPr id="621" name="Google Shape;621;p44"/>
              <p:cNvSpPr/>
              <p:nvPr/>
            </p:nvSpPr>
            <p:spPr>
              <a:xfrm>
                <a:off x="7248525" y="3739696"/>
                <a:ext cx="230531" cy="359790"/>
              </a:xfrm>
              <a:custGeom>
                <a:avLst/>
                <a:gdLst/>
                <a:ahLst/>
                <a:cxnLst/>
                <a:rect l="l" t="t" r="r" b="b"/>
                <a:pathLst>
                  <a:path w="25354" h="39570" extrusionOk="0">
                    <a:moveTo>
                      <a:pt x="19434" y="18"/>
                    </a:moveTo>
                    <a:lnTo>
                      <a:pt x="6338" y="5"/>
                    </a:lnTo>
                    <a:cubicBezTo>
                      <a:pt x="2854" y="0"/>
                      <a:pt x="1" y="2858"/>
                      <a:pt x="1" y="6342"/>
                    </a:cubicBezTo>
                    <a:lnTo>
                      <a:pt x="1" y="19016"/>
                    </a:lnTo>
                    <a:cubicBezTo>
                      <a:pt x="1" y="29006"/>
                      <a:pt x="6280" y="22820"/>
                      <a:pt x="12679" y="39570"/>
                    </a:cubicBezTo>
                    <a:cubicBezTo>
                      <a:pt x="19074" y="22820"/>
                      <a:pt x="25354" y="29006"/>
                      <a:pt x="25354" y="19016"/>
                    </a:cubicBezTo>
                    <a:lnTo>
                      <a:pt x="25354" y="6342"/>
                    </a:lnTo>
                    <a:cubicBezTo>
                      <a:pt x="25354" y="2858"/>
                      <a:pt x="22923" y="18"/>
                      <a:pt x="19434" y="18"/>
                    </a:cubicBezTo>
                    <a:close/>
                  </a:path>
                </a:pathLst>
              </a:custGeom>
              <a:solidFill>
                <a:srgbClr val="755194"/>
              </a:solidFill>
              <a:ln w="9525" cap="flat" cmpd="sng">
                <a:solidFill>
                  <a:srgbClr val="7551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>
                  <a:solidFill>
                    <a:srgbClr val="75519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44"/>
              <p:cNvSpPr/>
              <p:nvPr/>
            </p:nvSpPr>
            <p:spPr>
              <a:xfrm>
                <a:off x="7271639" y="3762810"/>
                <a:ext cx="184350" cy="184387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20279" extrusionOk="0">
                    <a:moveTo>
                      <a:pt x="3738" y="0"/>
                    </a:moveTo>
                    <a:lnTo>
                      <a:pt x="16532" y="0"/>
                    </a:lnTo>
                    <a:cubicBezTo>
                      <a:pt x="18594" y="5"/>
                      <a:pt x="20270" y="1680"/>
                      <a:pt x="20274" y="3742"/>
                    </a:cubicBezTo>
                    <a:lnTo>
                      <a:pt x="20274" y="16536"/>
                    </a:lnTo>
                    <a:cubicBezTo>
                      <a:pt x="20270" y="18598"/>
                      <a:pt x="18594" y="20274"/>
                      <a:pt x="16532" y="20278"/>
                    </a:cubicBezTo>
                    <a:lnTo>
                      <a:pt x="3738" y="20278"/>
                    </a:lnTo>
                    <a:cubicBezTo>
                      <a:pt x="1676" y="20274"/>
                      <a:pt x="5" y="18598"/>
                      <a:pt x="1" y="16536"/>
                    </a:cubicBezTo>
                    <a:lnTo>
                      <a:pt x="1" y="3742"/>
                    </a:lnTo>
                    <a:cubicBezTo>
                      <a:pt x="5" y="1680"/>
                      <a:pt x="1676" y="5"/>
                      <a:pt x="37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endParaRPr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23" name="Google Shape;623;p44"/>
            <p:cNvSpPr txBox="1"/>
            <p:nvPr/>
          </p:nvSpPr>
          <p:spPr>
            <a:xfrm>
              <a:off x="9046773" y="2457706"/>
              <a:ext cx="447900" cy="49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ar-EG" sz="2400">
                  <a:solidFill>
                    <a:srgbClr val="755197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1800">
                <a:solidFill>
                  <a:srgbClr val="7551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45"/>
          <p:cNvGrpSpPr/>
          <p:nvPr/>
        </p:nvGrpSpPr>
        <p:grpSpPr>
          <a:xfrm>
            <a:off x="4828807" y="2517242"/>
            <a:ext cx="6133068" cy="1823515"/>
            <a:chOff x="3653052" y="1437953"/>
            <a:chExt cx="4469687" cy="768375"/>
          </a:xfrm>
        </p:grpSpPr>
        <p:sp>
          <p:nvSpPr>
            <p:cNvPr id="629" name="Google Shape;629;p45"/>
            <p:cNvSpPr/>
            <p:nvPr/>
          </p:nvSpPr>
          <p:spPr>
            <a:xfrm>
              <a:off x="4014713" y="1630353"/>
              <a:ext cx="3746367" cy="387089"/>
            </a:xfrm>
            <a:prstGeom prst="rect">
              <a:avLst/>
            </a:prstGeom>
            <a:solidFill>
              <a:srgbClr val="755197">
                <a:alpha val="45882"/>
              </a:srgbClr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ar-EG" sz="3600" b="1">
                  <a:solidFill>
                    <a:schemeClr val="lt1"/>
                  </a:solidFill>
                  <a:latin typeface="Cairo SemiBold"/>
                  <a:ea typeface="Cairo SemiBold"/>
                  <a:cs typeface="Cairo SemiBold"/>
                  <a:sym typeface="Cairo SemiBold"/>
                </a:rPr>
                <a:t>في انتظار أسئلتكم</a:t>
              </a:r>
              <a:endParaRPr sz="3600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endParaRPr>
            </a:p>
          </p:txBody>
        </p:sp>
        <p:grpSp>
          <p:nvGrpSpPr>
            <p:cNvPr id="630" name="Google Shape;630;p45"/>
            <p:cNvGrpSpPr/>
            <p:nvPr/>
          </p:nvGrpSpPr>
          <p:grpSpPr>
            <a:xfrm rot="10800000">
              <a:off x="3653052" y="1437953"/>
              <a:ext cx="361661" cy="579488"/>
              <a:chOff x="677987" y="1330122"/>
              <a:chExt cx="361659" cy="645285"/>
            </a:xfrm>
          </p:grpSpPr>
          <p:sp>
            <p:nvSpPr>
              <p:cNvPr id="631" name="Google Shape;631;p45"/>
              <p:cNvSpPr/>
              <p:nvPr/>
            </p:nvSpPr>
            <p:spPr>
              <a:xfrm rot="5400000">
                <a:off x="642120" y="1365989"/>
                <a:ext cx="431733" cy="360000"/>
              </a:xfrm>
              <a:prstGeom prst="triangle">
                <a:avLst>
                  <a:gd name="adj" fmla="val 50000"/>
                </a:avLst>
              </a:prstGeom>
              <a:solidFill>
                <a:srgbClr val="75519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alibri"/>
                  <a:buNone/>
                </a:pP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45"/>
              <p:cNvSpPr/>
              <p:nvPr/>
            </p:nvSpPr>
            <p:spPr>
              <a:xfrm rot="-5400000">
                <a:off x="643779" y="1579540"/>
                <a:ext cx="431734" cy="3600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9525" cap="flat" cmpd="sng">
                <a:solidFill>
                  <a:srgbClr val="75519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alibri"/>
                  <a:buNone/>
                </a:pP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3" name="Google Shape;633;p45"/>
            <p:cNvGrpSpPr/>
            <p:nvPr/>
          </p:nvGrpSpPr>
          <p:grpSpPr>
            <a:xfrm>
              <a:off x="7761078" y="1626840"/>
              <a:ext cx="361661" cy="579488"/>
              <a:chOff x="677987" y="1330122"/>
              <a:chExt cx="361659" cy="645285"/>
            </a:xfrm>
          </p:grpSpPr>
          <p:sp>
            <p:nvSpPr>
              <p:cNvPr id="634" name="Google Shape;634;p45"/>
              <p:cNvSpPr/>
              <p:nvPr/>
            </p:nvSpPr>
            <p:spPr>
              <a:xfrm rot="5400000">
                <a:off x="642120" y="1365989"/>
                <a:ext cx="431733" cy="360000"/>
              </a:xfrm>
              <a:prstGeom prst="triangle">
                <a:avLst>
                  <a:gd name="adj" fmla="val 50000"/>
                </a:avLst>
              </a:prstGeom>
              <a:solidFill>
                <a:srgbClr val="75519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alibri"/>
                  <a:buNone/>
                </a:pP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45"/>
              <p:cNvSpPr/>
              <p:nvPr/>
            </p:nvSpPr>
            <p:spPr>
              <a:xfrm rot="-5400000">
                <a:off x="643779" y="1579540"/>
                <a:ext cx="431734" cy="3600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9525" cap="flat" cmpd="sng">
                <a:solidFill>
                  <a:srgbClr val="75519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Calibri"/>
                  <a:buNone/>
                </a:pP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636" name="Google Shape;636;p45" descr="الأسئلة خطوط عريضة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9656" y="1631651"/>
            <a:ext cx="3158220" cy="315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6"/>
          <p:cNvSpPr/>
          <p:nvPr/>
        </p:nvSpPr>
        <p:spPr>
          <a:xfrm>
            <a:off x="3438144" y="2945560"/>
            <a:ext cx="4480451" cy="1406983"/>
          </a:xfrm>
          <a:custGeom>
            <a:avLst/>
            <a:gdLst/>
            <a:ahLst/>
            <a:cxnLst/>
            <a:rect l="l" t="t" r="r" b="b"/>
            <a:pathLst>
              <a:path w="8625840" h="1736526" extrusionOk="0">
                <a:moveTo>
                  <a:pt x="176292" y="0"/>
                </a:moveTo>
                <a:cubicBezTo>
                  <a:pt x="1228316" y="48323"/>
                  <a:pt x="7510220" y="93096"/>
                  <a:pt x="8625840" y="0"/>
                </a:cubicBezTo>
                <a:lnTo>
                  <a:pt x="8625840" y="0"/>
                </a:lnTo>
                <a:cubicBezTo>
                  <a:pt x="8557970" y="217310"/>
                  <a:pt x="8749638" y="826419"/>
                  <a:pt x="8625840" y="1560234"/>
                </a:cubicBezTo>
                <a:cubicBezTo>
                  <a:pt x="8630547" y="1670794"/>
                  <a:pt x="8549805" y="1743787"/>
                  <a:pt x="8449548" y="1736526"/>
                </a:cubicBezTo>
                <a:cubicBezTo>
                  <a:pt x="5478417" y="1610175"/>
                  <a:pt x="1007923" y="1776808"/>
                  <a:pt x="0" y="1736526"/>
                </a:cubicBezTo>
                <a:lnTo>
                  <a:pt x="0" y="1736526"/>
                </a:lnTo>
                <a:cubicBezTo>
                  <a:pt x="-113840" y="1501685"/>
                  <a:pt x="-84240" y="846804"/>
                  <a:pt x="0" y="176292"/>
                </a:cubicBezTo>
                <a:cubicBezTo>
                  <a:pt x="-16037" y="72728"/>
                  <a:pt x="68377" y="5435"/>
                  <a:pt x="176292" y="0"/>
                </a:cubicBezTo>
                <a:close/>
              </a:path>
            </a:pathLst>
          </a:custGeom>
          <a:noFill/>
          <a:ln w="57150" cap="flat" cmpd="sng">
            <a:solidFill>
              <a:srgbClr val="75519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>
              <a:solidFill>
                <a:schemeClr val="lt1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642" name="Google Shape;642;p46"/>
          <p:cNvSpPr/>
          <p:nvPr/>
        </p:nvSpPr>
        <p:spPr>
          <a:xfrm rot="-2967253">
            <a:off x="7742497" y="2403450"/>
            <a:ext cx="755433" cy="635580"/>
          </a:xfrm>
          <a:prstGeom prst="triangle">
            <a:avLst>
              <a:gd name="adj" fmla="val 39480"/>
            </a:avLst>
          </a:prstGeom>
          <a:solidFill>
            <a:srgbClr val="755197"/>
          </a:solidFill>
          <a:ln w="9525" cap="flat" cmpd="sng">
            <a:solidFill>
              <a:srgbClr val="7551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643" name="Google Shape;643;p46"/>
          <p:cNvSpPr/>
          <p:nvPr/>
        </p:nvSpPr>
        <p:spPr>
          <a:xfrm rot="-2967253">
            <a:off x="7283052" y="2232688"/>
            <a:ext cx="824782" cy="849517"/>
          </a:xfrm>
          <a:prstGeom prst="triangle">
            <a:avLst>
              <a:gd name="adj" fmla="val 39480"/>
            </a:avLst>
          </a:prstGeom>
          <a:solidFill>
            <a:srgbClr val="F2F2F2"/>
          </a:solidFill>
          <a:ln w="9525" cap="flat" cmpd="sng">
            <a:solidFill>
              <a:srgbClr val="7551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644" name="Google Shape;644;p46"/>
          <p:cNvSpPr txBox="1"/>
          <p:nvPr/>
        </p:nvSpPr>
        <p:spPr>
          <a:xfrm>
            <a:off x="4864608" y="3274366"/>
            <a:ext cx="204820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4400" b="1">
                <a:solidFill>
                  <a:srgbClr val="755197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شكرًا!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7"/>
          <p:cNvGrpSpPr/>
          <p:nvPr/>
        </p:nvGrpSpPr>
        <p:grpSpPr>
          <a:xfrm>
            <a:off x="2346997" y="2353734"/>
            <a:ext cx="7498006" cy="3403074"/>
            <a:chOff x="1648126" y="913825"/>
            <a:chExt cx="8780677" cy="4826625"/>
          </a:xfrm>
        </p:grpSpPr>
        <p:sp>
          <p:nvSpPr>
            <p:cNvPr id="142" name="Google Shape;142;p17"/>
            <p:cNvSpPr/>
            <p:nvPr/>
          </p:nvSpPr>
          <p:spPr>
            <a:xfrm>
              <a:off x="1719989" y="5261782"/>
              <a:ext cx="8708814" cy="478668"/>
            </a:xfrm>
            <a:prstGeom prst="roundRect">
              <a:avLst>
                <a:gd name="adj" fmla="val 50000"/>
              </a:avLst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1648126" y="919177"/>
              <a:ext cx="2655627" cy="4729418"/>
            </a:xfrm>
            <a:prstGeom prst="roundRect">
              <a:avLst>
                <a:gd name="adj" fmla="val 17559"/>
              </a:avLst>
            </a:prstGeom>
            <a:solidFill>
              <a:schemeClr val="lt1">
                <a:alpha val="40000"/>
              </a:schemeClr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iro SemiBold"/>
                <a:buNone/>
              </a:pPr>
              <a:r>
                <a:rPr lang="ar-EG" sz="1800" dirty="0">
                  <a:solidFill>
                    <a:schemeClr val="dk1"/>
                  </a:solidFill>
                  <a:latin typeface="Cairo SemiBold"/>
                  <a:ea typeface="Cairo SemiBold"/>
                  <a:cs typeface="Cairo SemiBold"/>
                  <a:sym typeface="Cairo SemiBold"/>
                </a:rPr>
                <a:t>البقاء على اطلاع مستمر بملاحظات العملاء وتحليلها</a:t>
              </a:r>
              <a:endParaRPr dirty="0"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1648126" y="919178"/>
              <a:ext cx="2655627" cy="833152"/>
            </a:xfrm>
            <a:prstGeom prst="roundRect">
              <a:avLst>
                <a:gd name="adj" fmla="val 31708"/>
              </a:avLst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iro SemiBold"/>
                <a:buNone/>
              </a:pPr>
              <a:r>
                <a:rPr lang="ar-EG" sz="2400" b="1" i="0" u="none" strike="noStrike" cap="none">
                  <a:solidFill>
                    <a:schemeClr val="lt1"/>
                  </a:solidFill>
                  <a:latin typeface="Cairo SemiBold"/>
                  <a:ea typeface="Cairo SemiBold"/>
                  <a:cs typeface="Cairo SemiBold"/>
                  <a:sym typeface="Cairo SemiBold"/>
                </a:rPr>
                <a:t>الهدف الثالث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4688123" y="919177"/>
              <a:ext cx="2655627" cy="4729418"/>
            </a:xfrm>
            <a:prstGeom prst="roundRect">
              <a:avLst>
                <a:gd name="adj" fmla="val 17559"/>
              </a:avLst>
            </a:prstGeom>
            <a:solidFill>
              <a:schemeClr val="lt1">
                <a:alpha val="40000"/>
              </a:schemeClr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ar-EG" sz="1800" dirty="0">
                  <a:solidFill>
                    <a:schemeClr val="dk1"/>
                  </a:solidFill>
                  <a:latin typeface="Cairo SemiBold"/>
                  <a:ea typeface="Cairo SemiBold"/>
                  <a:cs typeface="Cairo SemiBold"/>
                  <a:sym typeface="Cairo SemiBold"/>
                </a:rPr>
                <a:t>مساعدة أصحاب المقاهي على اتخاذ القرار</a:t>
              </a:r>
              <a:endParaRPr sz="1800" b="0" i="0" u="none" strike="noStrike" cap="none" dirty="0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4688123" y="919178"/>
              <a:ext cx="2655627" cy="833152"/>
            </a:xfrm>
            <a:prstGeom prst="roundRect">
              <a:avLst>
                <a:gd name="adj" fmla="val 31708"/>
              </a:avLst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iro SemiBold"/>
                <a:buNone/>
              </a:pPr>
              <a:r>
                <a:rPr lang="ar-EG" sz="2400" b="1" i="0" u="none" strike="noStrike" cap="none">
                  <a:solidFill>
                    <a:schemeClr val="lt1"/>
                  </a:solidFill>
                  <a:latin typeface="Cairo SemiBold"/>
                  <a:ea typeface="Cairo SemiBold"/>
                  <a:cs typeface="Cairo SemiBold"/>
                  <a:sym typeface="Cairo SemiBold"/>
                </a:rPr>
                <a:t>الهدف الثاني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7756361" y="913825"/>
              <a:ext cx="2655627" cy="4729418"/>
            </a:xfrm>
            <a:prstGeom prst="roundRect">
              <a:avLst>
                <a:gd name="adj" fmla="val 17559"/>
              </a:avLst>
            </a:prstGeom>
            <a:solidFill>
              <a:schemeClr val="lt1">
                <a:alpha val="40000"/>
              </a:schemeClr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ar-SA" sz="1800" dirty="0">
                  <a:solidFill>
                    <a:schemeClr val="dk1"/>
                  </a:solidFill>
                  <a:latin typeface="Cairo SemiBold"/>
                  <a:ea typeface="Cairo SemiBold"/>
                  <a:cs typeface="Cairo SemiBold"/>
                  <a:sym typeface="Cairo SemiBold"/>
                </a:rPr>
                <a:t>تحديد النقاط الضعف و المشاكل لدى المقاهي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7756361" y="913826"/>
              <a:ext cx="2655627" cy="833152"/>
            </a:xfrm>
            <a:prstGeom prst="roundRect">
              <a:avLst>
                <a:gd name="adj" fmla="val 31708"/>
              </a:avLst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iro SemiBold"/>
                <a:buNone/>
              </a:pPr>
              <a:r>
                <a:rPr lang="ar-EG" sz="2400" b="1" i="0" u="none" strike="noStrike" cap="none">
                  <a:solidFill>
                    <a:schemeClr val="lt1"/>
                  </a:solidFill>
                  <a:latin typeface="Cairo SemiBold"/>
                  <a:ea typeface="Cairo SemiBold"/>
                  <a:cs typeface="Cairo SemiBold"/>
                  <a:sym typeface="Cairo SemiBold"/>
                </a:rPr>
                <a:t>الهدف الأول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17"/>
          <p:cNvSpPr/>
          <p:nvPr/>
        </p:nvSpPr>
        <p:spPr>
          <a:xfrm>
            <a:off x="4758268" y="1273403"/>
            <a:ext cx="2804680" cy="587425"/>
          </a:xfrm>
          <a:prstGeom prst="roundRect">
            <a:avLst>
              <a:gd name="adj" fmla="val 31708"/>
            </a:avLst>
          </a:prstGeom>
          <a:solidFill>
            <a:srgbClr val="755197"/>
          </a:solidFill>
          <a:ln w="9525" cap="flat" cmpd="sng">
            <a:solidFill>
              <a:srgbClr val="7551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iro SemiBold"/>
              <a:buNone/>
            </a:pPr>
            <a:r>
              <a:rPr lang="ar-EG" sz="2400" b="1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أهداف المشروع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8"/>
          <p:cNvGrpSpPr/>
          <p:nvPr/>
        </p:nvGrpSpPr>
        <p:grpSpPr>
          <a:xfrm flipH="1">
            <a:off x="7912971" y="2181762"/>
            <a:ext cx="2979525" cy="753167"/>
            <a:chOff x="2734494" y="970975"/>
            <a:chExt cx="5358010" cy="923575"/>
          </a:xfrm>
        </p:grpSpPr>
        <p:sp>
          <p:nvSpPr>
            <p:cNvPr id="155" name="Google Shape;155;p18"/>
            <p:cNvSpPr txBox="1"/>
            <p:nvPr/>
          </p:nvSpPr>
          <p:spPr>
            <a:xfrm>
              <a:off x="2734494" y="1250965"/>
              <a:ext cx="566175" cy="481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airo SemiBold"/>
                <a:buNone/>
              </a:pPr>
              <a:r>
                <a:rPr lang="ar-EG" sz="3600" b="1" i="0" u="none" strike="noStrike" cap="none">
                  <a:solidFill>
                    <a:schemeClr val="dk1"/>
                  </a:solidFill>
                  <a:latin typeface="Cairo SemiBold"/>
                  <a:ea typeface="Cairo SemiBold"/>
                  <a:cs typeface="Cairo SemiBold"/>
                  <a:sym typeface="Cairo SemiBold"/>
                </a:rPr>
                <a:t>1</a:t>
              </a:r>
              <a:endParaRPr sz="2000" b="1" i="0" u="none" strike="noStrike" cap="none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endParaRPr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3497653" y="1282582"/>
              <a:ext cx="171775" cy="298550"/>
            </a:xfrm>
            <a:custGeom>
              <a:avLst/>
              <a:gdLst/>
              <a:ahLst/>
              <a:cxnLst/>
              <a:rect l="l" t="t" r="r" b="b"/>
              <a:pathLst>
                <a:path w="6871" h="11942" extrusionOk="0">
                  <a:moveTo>
                    <a:pt x="1501" y="0"/>
                  </a:moveTo>
                  <a:cubicBezTo>
                    <a:pt x="737" y="0"/>
                    <a:pt x="0" y="597"/>
                    <a:pt x="0" y="1500"/>
                  </a:cubicBezTo>
                  <a:lnTo>
                    <a:pt x="0" y="10453"/>
                  </a:lnTo>
                  <a:cubicBezTo>
                    <a:pt x="0" y="11347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1"/>
                  </a:cubicBezTo>
                  <a:lnTo>
                    <a:pt x="5382" y="8656"/>
                  </a:lnTo>
                  <a:cubicBezTo>
                    <a:pt x="6870" y="7179"/>
                    <a:pt x="6870" y="4774"/>
                    <a:pt x="5382" y="3286"/>
                  </a:cubicBezTo>
                  <a:lnTo>
                    <a:pt x="2536" y="440"/>
                  </a:lnTo>
                  <a:cubicBezTo>
                    <a:pt x="2236" y="136"/>
                    <a:pt x="1865" y="0"/>
                    <a:pt x="1501" y="0"/>
                  </a:cubicBezTo>
                  <a:close/>
                </a:path>
              </a:pathLst>
            </a:custGeom>
            <a:solidFill>
              <a:srgbClr val="755197">
                <a:alpha val="93725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3563071" y="1055170"/>
              <a:ext cx="4529433" cy="753375"/>
            </a:xfrm>
            <a:custGeom>
              <a:avLst/>
              <a:gdLst/>
              <a:ahLst/>
              <a:cxnLst/>
              <a:rect l="l" t="t" r="r" b="b"/>
              <a:pathLst>
                <a:path w="104866" h="30135" extrusionOk="0">
                  <a:moveTo>
                    <a:pt x="436" y="0"/>
                  </a:moveTo>
                  <a:cubicBezTo>
                    <a:pt x="4726" y="4286"/>
                    <a:pt x="4312" y="8573"/>
                    <a:pt x="8602" y="12859"/>
                  </a:cubicBezTo>
                  <a:cubicBezTo>
                    <a:pt x="9209" y="13466"/>
                    <a:pt x="9519" y="14276"/>
                    <a:pt x="9519" y="15074"/>
                  </a:cubicBezTo>
                  <a:cubicBezTo>
                    <a:pt x="9519" y="15871"/>
                    <a:pt x="9209" y="16669"/>
                    <a:pt x="8602" y="17276"/>
                  </a:cubicBezTo>
                  <a:lnTo>
                    <a:pt x="0" y="30135"/>
                  </a:lnTo>
                  <a:lnTo>
                    <a:pt x="98629" y="30135"/>
                  </a:lnTo>
                  <a:lnTo>
                    <a:pt x="104866" y="15074"/>
                  </a:lnTo>
                  <a:lnTo>
                    <a:pt x="100791" y="0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755197">
                <a:alpha val="93725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ar-EG" sz="1800" b="0" i="0" u="none" strike="noStrike" cap="none">
                  <a:solidFill>
                    <a:schemeClr val="lt1"/>
                  </a:solidFill>
                  <a:latin typeface="Cairo SemiBold"/>
                  <a:ea typeface="Cairo SemiBold"/>
                  <a:cs typeface="Cairo SemiBold"/>
                  <a:sym typeface="Cairo SemiBold"/>
                </a:rPr>
                <a:t>السؤال الأول</a:t>
              </a:r>
              <a:endParaRPr sz="1800" b="0" i="0" u="none" strike="noStrike" cap="none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endParaRPr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3451665" y="970975"/>
              <a:ext cx="566175" cy="923575"/>
            </a:xfrm>
            <a:custGeom>
              <a:avLst/>
              <a:gdLst/>
              <a:ahLst/>
              <a:cxnLst/>
              <a:rect l="l" t="t" r="r" b="b"/>
              <a:pathLst>
                <a:path w="22647" h="36943" extrusionOk="0">
                  <a:moveTo>
                    <a:pt x="3869" y="0"/>
                  </a:moveTo>
                  <a:cubicBezTo>
                    <a:pt x="3069" y="0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8"/>
                  </a:lnTo>
                  <a:cubicBezTo>
                    <a:pt x="14919" y="17484"/>
                    <a:pt x="14919" y="19461"/>
                    <a:pt x="13693" y="20675"/>
                  </a:cubicBezTo>
                  <a:lnTo>
                    <a:pt x="1" y="34379"/>
                  </a:lnTo>
                  <a:lnTo>
                    <a:pt x="1655" y="36022"/>
                  </a:lnTo>
                  <a:cubicBezTo>
                    <a:pt x="2269" y="36636"/>
                    <a:pt x="3069" y="36942"/>
                    <a:pt x="3869" y="36942"/>
                  </a:cubicBezTo>
                  <a:cubicBezTo>
                    <a:pt x="4668" y="36942"/>
                    <a:pt x="5465" y="36636"/>
                    <a:pt x="6073" y="36022"/>
                  </a:cubicBezTo>
                  <a:lnTo>
                    <a:pt x="21420" y="20675"/>
                  </a:lnTo>
                  <a:cubicBezTo>
                    <a:pt x="22646" y="19461"/>
                    <a:pt x="22646" y="17484"/>
                    <a:pt x="21420" y="16258"/>
                  </a:cubicBezTo>
                  <a:lnTo>
                    <a:pt x="6073" y="911"/>
                  </a:lnTo>
                  <a:cubicBezTo>
                    <a:pt x="5465" y="304"/>
                    <a:pt x="4668" y="0"/>
                    <a:pt x="3869" y="0"/>
                  </a:cubicBezTo>
                  <a:close/>
                </a:path>
              </a:pathLst>
            </a:custGeom>
            <a:solidFill>
              <a:srgbClr val="755197">
                <a:alpha val="93725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" name="Google Shape;159;p18"/>
          <p:cNvGrpSpPr/>
          <p:nvPr/>
        </p:nvGrpSpPr>
        <p:grpSpPr>
          <a:xfrm flipH="1">
            <a:off x="7912971" y="3180780"/>
            <a:ext cx="2979525" cy="753167"/>
            <a:chOff x="2734494" y="970975"/>
            <a:chExt cx="5358010" cy="923575"/>
          </a:xfrm>
        </p:grpSpPr>
        <p:sp>
          <p:nvSpPr>
            <p:cNvPr id="160" name="Google Shape;160;p18"/>
            <p:cNvSpPr txBox="1"/>
            <p:nvPr/>
          </p:nvSpPr>
          <p:spPr>
            <a:xfrm>
              <a:off x="2734494" y="1210243"/>
              <a:ext cx="566175" cy="481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airo SemiBold"/>
                <a:buNone/>
              </a:pPr>
              <a:r>
                <a:rPr lang="ar-EG" sz="3600" b="1" i="0" u="none" strike="noStrike" cap="none">
                  <a:solidFill>
                    <a:schemeClr val="dk1"/>
                  </a:solidFill>
                  <a:latin typeface="Cairo SemiBold"/>
                  <a:ea typeface="Cairo SemiBold"/>
                  <a:cs typeface="Cairo SemiBold"/>
                  <a:sym typeface="Cairo SemiBold"/>
                </a:rPr>
                <a:t>2</a:t>
              </a:r>
              <a:endParaRPr sz="2000" b="1" i="0" u="none" strike="noStrike" cap="none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endParaRPr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3497653" y="1282582"/>
              <a:ext cx="171775" cy="298550"/>
            </a:xfrm>
            <a:custGeom>
              <a:avLst/>
              <a:gdLst/>
              <a:ahLst/>
              <a:cxnLst/>
              <a:rect l="l" t="t" r="r" b="b"/>
              <a:pathLst>
                <a:path w="6871" h="11942" extrusionOk="0">
                  <a:moveTo>
                    <a:pt x="1501" y="0"/>
                  </a:moveTo>
                  <a:cubicBezTo>
                    <a:pt x="737" y="0"/>
                    <a:pt x="0" y="597"/>
                    <a:pt x="0" y="1500"/>
                  </a:cubicBezTo>
                  <a:lnTo>
                    <a:pt x="0" y="10453"/>
                  </a:lnTo>
                  <a:cubicBezTo>
                    <a:pt x="0" y="11347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1"/>
                  </a:cubicBezTo>
                  <a:lnTo>
                    <a:pt x="5382" y="8656"/>
                  </a:lnTo>
                  <a:cubicBezTo>
                    <a:pt x="6870" y="7179"/>
                    <a:pt x="6870" y="4774"/>
                    <a:pt x="5382" y="3286"/>
                  </a:cubicBezTo>
                  <a:lnTo>
                    <a:pt x="2536" y="440"/>
                  </a:lnTo>
                  <a:cubicBezTo>
                    <a:pt x="2236" y="136"/>
                    <a:pt x="1865" y="0"/>
                    <a:pt x="1501" y="0"/>
                  </a:cubicBezTo>
                  <a:close/>
                </a:path>
              </a:pathLst>
            </a:custGeom>
            <a:solidFill>
              <a:srgbClr val="755197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3563071" y="1055170"/>
              <a:ext cx="4529433" cy="753375"/>
            </a:xfrm>
            <a:custGeom>
              <a:avLst/>
              <a:gdLst/>
              <a:ahLst/>
              <a:cxnLst/>
              <a:rect l="l" t="t" r="r" b="b"/>
              <a:pathLst>
                <a:path w="104866" h="30135" extrusionOk="0">
                  <a:moveTo>
                    <a:pt x="436" y="0"/>
                  </a:moveTo>
                  <a:cubicBezTo>
                    <a:pt x="4726" y="4286"/>
                    <a:pt x="4312" y="8573"/>
                    <a:pt x="8602" y="12859"/>
                  </a:cubicBezTo>
                  <a:cubicBezTo>
                    <a:pt x="9209" y="13466"/>
                    <a:pt x="9519" y="14276"/>
                    <a:pt x="9519" y="15074"/>
                  </a:cubicBezTo>
                  <a:cubicBezTo>
                    <a:pt x="9519" y="15871"/>
                    <a:pt x="9209" y="16669"/>
                    <a:pt x="8602" y="17276"/>
                  </a:cubicBezTo>
                  <a:lnTo>
                    <a:pt x="0" y="30135"/>
                  </a:lnTo>
                  <a:lnTo>
                    <a:pt x="98629" y="30135"/>
                  </a:lnTo>
                  <a:lnTo>
                    <a:pt x="104866" y="15074"/>
                  </a:lnTo>
                  <a:lnTo>
                    <a:pt x="100791" y="0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755197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ar-EG" sz="1800" b="0" i="0" u="none" strike="noStrike" cap="none">
                  <a:solidFill>
                    <a:schemeClr val="lt1"/>
                  </a:solidFill>
                  <a:latin typeface="Cairo SemiBold"/>
                  <a:ea typeface="Cairo SemiBold"/>
                  <a:cs typeface="Cairo SemiBold"/>
                  <a:sym typeface="Cairo SemiBold"/>
                </a:rPr>
                <a:t>السؤال الثاني</a:t>
              </a:r>
              <a:endParaRPr sz="1800" b="0" i="0" u="none" strike="noStrike" cap="none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endParaRPr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3451665" y="970975"/>
              <a:ext cx="566175" cy="923575"/>
            </a:xfrm>
            <a:custGeom>
              <a:avLst/>
              <a:gdLst/>
              <a:ahLst/>
              <a:cxnLst/>
              <a:rect l="l" t="t" r="r" b="b"/>
              <a:pathLst>
                <a:path w="22647" h="36943" extrusionOk="0">
                  <a:moveTo>
                    <a:pt x="3869" y="0"/>
                  </a:moveTo>
                  <a:cubicBezTo>
                    <a:pt x="3069" y="0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8"/>
                  </a:lnTo>
                  <a:cubicBezTo>
                    <a:pt x="14919" y="17484"/>
                    <a:pt x="14919" y="19461"/>
                    <a:pt x="13693" y="20675"/>
                  </a:cubicBezTo>
                  <a:lnTo>
                    <a:pt x="1" y="34379"/>
                  </a:lnTo>
                  <a:lnTo>
                    <a:pt x="1655" y="36022"/>
                  </a:lnTo>
                  <a:cubicBezTo>
                    <a:pt x="2269" y="36636"/>
                    <a:pt x="3069" y="36942"/>
                    <a:pt x="3869" y="36942"/>
                  </a:cubicBezTo>
                  <a:cubicBezTo>
                    <a:pt x="4668" y="36942"/>
                    <a:pt x="5465" y="36636"/>
                    <a:pt x="6073" y="36022"/>
                  </a:cubicBezTo>
                  <a:lnTo>
                    <a:pt x="21420" y="20675"/>
                  </a:lnTo>
                  <a:cubicBezTo>
                    <a:pt x="22646" y="19461"/>
                    <a:pt x="22646" y="17484"/>
                    <a:pt x="21420" y="16258"/>
                  </a:cubicBezTo>
                  <a:lnTo>
                    <a:pt x="6073" y="911"/>
                  </a:lnTo>
                  <a:cubicBezTo>
                    <a:pt x="5465" y="304"/>
                    <a:pt x="4668" y="0"/>
                    <a:pt x="3869" y="0"/>
                  </a:cubicBezTo>
                  <a:close/>
                </a:path>
              </a:pathLst>
            </a:custGeom>
            <a:solidFill>
              <a:srgbClr val="755197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18"/>
          <p:cNvGrpSpPr/>
          <p:nvPr/>
        </p:nvGrpSpPr>
        <p:grpSpPr>
          <a:xfrm flipH="1">
            <a:off x="7884209" y="4117975"/>
            <a:ext cx="3008286" cy="753167"/>
            <a:chOff x="2682774" y="970975"/>
            <a:chExt cx="5409730" cy="923575"/>
          </a:xfrm>
        </p:grpSpPr>
        <p:sp>
          <p:nvSpPr>
            <p:cNvPr id="165" name="Google Shape;165;p18"/>
            <p:cNvSpPr txBox="1"/>
            <p:nvPr/>
          </p:nvSpPr>
          <p:spPr>
            <a:xfrm>
              <a:off x="2682774" y="1245332"/>
              <a:ext cx="566175" cy="481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airo SemiBold"/>
                <a:buNone/>
              </a:pPr>
              <a:r>
                <a:rPr lang="ar-EG" sz="3600" b="1" i="0" u="none" strike="noStrike" cap="none">
                  <a:solidFill>
                    <a:schemeClr val="dk1"/>
                  </a:solidFill>
                  <a:latin typeface="Cairo SemiBold"/>
                  <a:ea typeface="Cairo SemiBold"/>
                  <a:cs typeface="Cairo SemiBold"/>
                  <a:sym typeface="Cairo SemiBold"/>
                </a:rPr>
                <a:t>3</a:t>
              </a:r>
              <a:endParaRPr sz="2000" b="1" i="0" u="none" strike="noStrike" cap="none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3497653" y="1282582"/>
              <a:ext cx="171775" cy="298550"/>
            </a:xfrm>
            <a:custGeom>
              <a:avLst/>
              <a:gdLst/>
              <a:ahLst/>
              <a:cxnLst/>
              <a:rect l="l" t="t" r="r" b="b"/>
              <a:pathLst>
                <a:path w="6871" h="11942" extrusionOk="0">
                  <a:moveTo>
                    <a:pt x="1501" y="0"/>
                  </a:moveTo>
                  <a:cubicBezTo>
                    <a:pt x="737" y="0"/>
                    <a:pt x="0" y="597"/>
                    <a:pt x="0" y="1500"/>
                  </a:cubicBezTo>
                  <a:lnTo>
                    <a:pt x="0" y="10453"/>
                  </a:lnTo>
                  <a:cubicBezTo>
                    <a:pt x="0" y="11347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1"/>
                  </a:cubicBezTo>
                  <a:lnTo>
                    <a:pt x="5382" y="8656"/>
                  </a:lnTo>
                  <a:cubicBezTo>
                    <a:pt x="6870" y="7179"/>
                    <a:pt x="6870" y="4774"/>
                    <a:pt x="5382" y="3286"/>
                  </a:cubicBezTo>
                  <a:lnTo>
                    <a:pt x="2536" y="440"/>
                  </a:lnTo>
                  <a:cubicBezTo>
                    <a:pt x="2236" y="136"/>
                    <a:pt x="1865" y="0"/>
                    <a:pt x="1501" y="0"/>
                  </a:cubicBezTo>
                  <a:close/>
                </a:path>
              </a:pathLst>
            </a:custGeom>
            <a:solidFill>
              <a:srgbClr val="755197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3563072" y="1055170"/>
              <a:ext cx="4529432" cy="753374"/>
            </a:xfrm>
            <a:custGeom>
              <a:avLst/>
              <a:gdLst/>
              <a:ahLst/>
              <a:cxnLst/>
              <a:rect l="l" t="t" r="r" b="b"/>
              <a:pathLst>
                <a:path w="104866" h="30135" extrusionOk="0">
                  <a:moveTo>
                    <a:pt x="436" y="0"/>
                  </a:moveTo>
                  <a:cubicBezTo>
                    <a:pt x="4726" y="4286"/>
                    <a:pt x="4312" y="8573"/>
                    <a:pt x="8602" y="12859"/>
                  </a:cubicBezTo>
                  <a:cubicBezTo>
                    <a:pt x="9209" y="13466"/>
                    <a:pt x="9519" y="14276"/>
                    <a:pt x="9519" y="15074"/>
                  </a:cubicBezTo>
                  <a:cubicBezTo>
                    <a:pt x="9519" y="15871"/>
                    <a:pt x="9209" y="16669"/>
                    <a:pt x="8602" y="17276"/>
                  </a:cubicBezTo>
                  <a:lnTo>
                    <a:pt x="0" y="30135"/>
                  </a:lnTo>
                  <a:lnTo>
                    <a:pt x="98629" y="30135"/>
                  </a:lnTo>
                  <a:lnTo>
                    <a:pt x="104866" y="15074"/>
                  </a:lnTo>
                  <a:lnTo>
                    <a:pt x="100791" y="0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755197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ar-EG" sz="1800" b="0" i="0" u="none" strike="noStrike" cap="none">
                  <a:solidFill>
                    <a:schemeClr val="lt1"/>
                  </a:solidFill>
                  <a:latin typeface="Cairo SemiBold"/>
                  <a:ea typeface="Cairo SemiBold"/>
                  <a:cs typeface="Cairo SemiBold"/>
                  <a:sym typeface="Cairo SemiBold"/>
                </a:rPr>
                <a:t>السؤال الثالث</a:t>
              </a:r>
              <a:endParaRPr sz="1800" b="0" i="0" u="none" strike="noStrike" cap="none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3451665" y="970975"/>
              <a:ext cx="566175" cy="923575"/>
            </a:xfrm>
            <a:custGeom>
              <a:avLst/>
              <a:gdLst/>
              <a:ahLst/>
              <a:cxnLst/>
              <a:rect l="l" t="t" r="r" b="b"/>
              <a:pathLst>
                <a:path w="22647" h="36943" extrusionOk="0">
                  <a:moveTo>
                    <a:pt x="3869" y="0"/>
                  </a:moveTo>
                  <a:cubicBezTo>
                    <a:pt x="3069" y="0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8"/>
                  </a:lnTo>
                  <a:cubicBezTo>
                    <a:pt x="14919" y="17484"/>
                    <a:pt x="14919" y="19461"/>
                    <a:pt x="13693" y="20675"/>
                  </a:cubicBezTo>
                  <a:lnTo>
                    <a:pt x="1" y="34379"/>
                  </a:lnTo>
                  <a:lnTo>
                    <a:pt x="1655" y="36022"/>
                  </a:lnTo>
                  <a:cubicBezTo>
                    <a:pt x="2269" y="36636"/>
                    <a:pt x="3069" y="36942"/>
                    <a:pt x="3869" y="36942"/>
                  </a:cubicBezTo>
                  <a:cubicBezTo>
                    <a:pt x="4668" y="36942"/>
                    <a:pt x="5465" y="36636"/>
                    <a:pt x="6073" y="36022"/>
                  </a:cubicBezTo>
                  <a:lnTo>
                    <a:pt x="21420" y="20675"/>
                  </a:lnTo>
                  <a:cubicBezTo>
                    <a:pt x="22646" y="19461"/>
                    <a:pt x="22646" y="17484"/>
                    <a:pt x="21420" y="16258"/>
                  </a:cubicBezTo>
                  <a:lnTo>
                    <a:pt x="6073" y="911"/>
                  </a:lnTo>
                  <a:cubicBezTo>
                    <a:pt x="5465" y="304"/>
                    <a:pt x="4668" y="0"/>
                    <a:pt x="3869" y="0"/>
                  </a:cubicBezTo>
                  <a:close/>
                </a:path>
              </a:pathLst>
            </a:custGeom>
            <a:solidFill>
              <a:srgbClr val="755197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p18"/>
          <p:cNvGrpSpPr/>
          <p:nvPr/>
        </p:nvGrpSpPr>
        <p:grpSpPr>
          <a:xfrm flipH="1">
            <a:off x="7884209" y="5112400"/>
            <a:ext cx="2979525" cy="753167"/>
            <a:chOff x="2734494" y="970975"/>
            <a:chExt cx="5358010" cy="923575"/>
          </a:xfrm>
        </p:grpSpPr>
        <p:sp>
          <p:nvSpPr>
            <p:cNvPr id="170" name="Google Shape;170;p18"/>
            <p:cNvSpPr txBox="1"/>
            <p:nvPr/>
          </p:nvSpPr>
          <p:spPr>
            <a:xfrm>
              <a:off x="2734494" y="1210243"/>
              <a:ext cx="566175" cy="481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airo SemiBold"/>
                <a:buNone/>
              </a:pPr>
              <a:r>
                <a:rPr lang="ar-EG" sz="3600" b="1" i="0" u="none" strike="noStrike" cap="none">
                  <a:solidFill>
                    <a:schemeClr val="dk1"/>
                  </a:solidFill>
                  <a:latin typeface="Cairo SemiBold"/>
                  <a:ea typeface="Cairo SemiBold"/>
                  <a:cs typeface="Cairo SemiBold"/>
                  <a:sym typeface="Cairo SemiBold"/>
                </a:rPr>
                <a:t>4</a:t>
              </a:r>
              <a:endParaRPr sz="2000" b="1" i="0" u="none" strike="noStrike" cap="none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3497653" y="1282582"/>
              <a:ext cx="171775" cy="298550"/>
            </a:xfrm>
            <a:custGeom>
              <a:avLst/>
              <a:gdLst/>
              <a:ahLst/>
              <a:cxnLst/>
              <a:rect l="l" t="t" r="r" b="b"/>
              <a:pathLst>
                <a:path w="6871" h="11942" extrusionOk="0">
                  <a:moveTo>
                    <a:pt x="1501" y="0"/>
                  </a:moveTo>
                  <a:cubicBezTo>
                    <a:pt x="737" y="0"/>
                    <a:pt x="0" y="597"/>
                    <a:pt x="0" y="1500"/>
                  </a:cubicBezTo>
                  <a:lnTo>
                    <a:pt x="0" y="10453"/>
                  </a:lnTo>
                  <a:cubicBezTo>
                    <a:pt x="0" y="11347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1"/>
                  </a:cubicBezTo>
                  <a:lnTo>
                    <a:pt x="5382" y="8656"/>
                  </a:lnTo>
                  <a:cubicBezTo>
                    <a:pt x="6870" y="7179"/>
                    <a:pt x="6870" y="4774"/>
                    <a:pt x="5382" y="3286"/>
                  </a:cubicBezTo>
                  <a:lnTo>
                    <a:pt x="2536" y="440"/>
                  </a:lnTo>
                  <a:cubicBezTo>
                    <a:pt x="2236" y="136"/>
                    <a:pt x="1865" y="0"/>
                    <a:pt x="1501" y="0"/>
                  </a:cubicBezTo>
                  <a:close/>
                </a:path>
              </a:pathLst>
            </a:custGeom>
            <a:solidFill>
              <a:srgbClr val="755197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3563071" y="1055170"/>
              <a:ext cx="4529433" cy="753375"/>
            </a:xfrm>
            <a:custGeom>
              <a:avLst/>
              <a:gdLst/>
              <a:ahLst/>
              <a:cxnLst/>
              <a:rect l="l" t="t" r="r" b="b"/>
              <a:pathLst>
                <a:path w="104866" h="30135" extrusionOk="0">
                  <a:moveTo>
                    <a:pt x="436" y="0"/>
                  </a:moveTo>
                  <a:cubicBezTo>
                    <a:pt x="4726" y="4286"/>
                    <a:pt x="4312" y="8573"/>
                    <a:pt x="8602" y="12859"/>
                  </a:cubicBezTo>
                  <a:cubicBezTo>
                    <a:pt x="9209" y="13466"/>
                    <a:pt x="9519" y="14276"/>
                    <a:pt x="9519" y="15074"/>
                  </a:cubicBezTo>
                  <a:cubicBezTo>
                    <a:pt x="9519" y="15871"/>
                    <a:pt x="9209" y="16669"/>
                    <a:pt x="8602" y="17276"/>
                  </a:cubicBezTo>
                  <a:lnTo>
                    <a:pt x="0" y="30135"/>
                  </a:lnTo>
                  <a:lnTo>
                    <a:pt x="98629" y="30135"/>
                  </a:lnTo>
                  <a:lnTo>
                    <a:pt x="104866" y="15074"/>
                  </a:lnTo>
                  <a:lnTo>
                    <a:pt x="100791" y="0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755197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ar-EG" sz="1800" b="0" i="0" u="none" strike="noStrike" cap="none">
                  <a:solidFill>
                    <a:schemeClr val="lt1"/>
                  </a:solidFill>
                  <a:latin typeface="Cairo SemiBold"/>
                  <a:ea typeface="Cairo SemiBold"/>
                  <a:cs typeface="Cairo SemiBold"/>
                  <a:sym typeface="Cairo SemiBold"/>
                </a:rPr>
                <a:t>السؤال الرابع</a:t>
              </a:r>
              <a:endParaRPr sz="1800" b="0" i="0" u="none" strike="noStrike" cap="none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3451665" y="970975"/>
              <a:ext cx="566175" cy="923575"/>
            </a:xfrm>
            <a:custGeom>
              <a:avLst/>
              <a:gdLst/>
              <a:ahLst/>
              <a:cxnLst/>
              <a:rect l="l" t="t" r="r" b="b"/>
              <a:pathLst>
                <a:path w="22647" h="36943" extrusionOk="0">
                  <a:moveTo>
                    <a:pt x="3869" y="0"/>
                  </a:moveTo>
                  <a:cubicBezTo>
                    <a:pt x="3069" y="0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8"/>
                  </a:lnTo>
                  <a:cubicBezTo>
                    <a:pt x="14919" y="17484"/>
                    <a:pt x="14919" y="19461"/>
                    <a:pt x="13693" y="20675"/>
                  </a:cubicBezTo>
                  <a:lnTo>
                    <a:pt x="1" y="34379"/>
                  </a:lnTo>
                  <a:lnTo>
                    <a:pt x="1655" y="36022"/>
                  </a:lnTo>
                  <a:cubicBezTo>
                    <a:pt x="2269" y="36636"/>
                    <a:pt x="3069" y="36942"/>
                    <a:pt x="3869" y="36942"/>
                  </a:cubicBezTo>
                  <a:cubicBezTo>
                    <a:pt x="4668" y="36942"/>
                    <a:pt x="5465" y="36636"/>
                    <a:pt x="6073" y="36022"/>
                  </a:cubicBezTo>
                  <a:lnTo>
                    <a:pt x="21420" y="20675"/>
                  </a:lnTo>
                  <a:cubicBezTo>
                    <a:pt x="22646" y="19461"/>
                    <a:pt x="22646" y="17484"/>
                    <a:pt x="21420" y="16258"/>
                  </a:cubicBezTo>
                  <a:lnTo>
                    <a:pt x="6073" y="911"/>
                  </a:lnTo>
                  <a:cubicBezTo>
                    <a:pt x="5465" y="304"/>
                    <a:pt x="4668" y="0"/>
                    <a:pt x="3869" y="0"/>
                  </a:cubicBezTo>
                  <a:close/>
                </a:path>
              </a:pathLst>
            </a:custGeom>
            <a:solidFill>
              <a:srgbClr val="755197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18"/>
          <p:cNvSpPr/>
          <p:nvPr/>
        </p:nvSpPr>
        <p:spPr>
          <a:xfrm>
            <a:off x="4429014" y="1208449"/>
            <a:ext cx="3333972" cy="731648"/>
          </a:xfrm>
          <a:custGeom>
            <a:avLst/>
            <a:gdLst/>
            <a:ahLst/>
            <a:cxnLst/>
            <a:rect l="l" t="t" r="r" b="b"/>
            <a:pathLst>
              <a:path w="3333972" h="731648" fill="none" extrusionOk="0">
                <a:moveTo>
                  <a:pt x="0" y="0"/>
                </a:moveTo>
                <a:cubicBezTo>
                  <a:pt x="1123014" y="125686"/>
                  <a:pt x="2403240" y="57211"/>
                  <a:pt x="3110278" y="0"/>
                </a:cubicBezTo>
                <a:cubicBezTo>
                  <a:pt x="3229609" y="92155"/>
                  <a:pt x="3308554" y="172087"/>
                  <a:pt x="3333972" y="223694"/>
                </a:cubicBezTo>
                <a:cubicBezTo>
                  <a:pt x="3313414" y="409513"/>
                  <a:pt x="3338703" y="667821"/>
                  <a:pt x="3333972" y="731648"/>
                </a:cubicBezTo>
                <a:lnTo>
                  <a:pt x="3333972" y="731648"/>
                </a:lnTo>
                <a:cubicBezTo>
                  <a:pt x="2184816" y="829383"/>
                  <a:pt x="1287046" y="733217"/>
                  <a:pt x="223694" y="731648"/>
                </a:cubicBezTo>
                <a:cubicBezTo>
                  <a:pt x="168384" y="691992"/>
                  <a:pt x="65225" y="611131"/>
                  <a:pt x="0" y="507954"/>
                </a:cubicBezTo>
                <a:cubicBezTo>
                  <a:pt x="5283" y="375477"/>
                  <a:pt x="14430" y="151893"/>
                  <a:pt x="0" y="0"/>
                </a:cubicBezTo>
                <a:close/>
              </a:path>
              <a:path w="3333972" h="731648" extrusionOk="0">
                <a:moveTo>
                  <a:pt x="0" y="0"/>
                </a:moveTo>
                <a:cubicBezTo>
                  <a:pt x="495321" y="57035"/>
                  <a:pt x="2744901" y="-165915"/>
                  <a:pt x="3110278" y="0"/>
                </a:cubicBezTo>
                <a:cubicBezTo>
                  <a:pt x="3193563" y="93737"/>
                  <a:pt x="3221086" y="138089"/>
                  <a:pt x="3333972" y="223694"/>
                </a:cubicBezTo>
                <a:cubicBezTo>
                  <a:pt x="3292423" y="391847"/>
                  <a:pt x="3335736" y="677043"/>
                  <a:pt x="3333972" y="731648"/>
                </a:cubicBezTo>
                <a:lnTo>
                  <a:pt x="3333972" y="731648"/>
                </a:lnTo>
                <a:cubicBezTo>
                  <a:pt x="2388422" y="573677"/>
                  <a:pt x="1165161" y="825550"/>
                  <a:pt x="223694" y="731648"/>
                </a:cubicBezTo>
                <a:cubicBezTo>
                  <a:pt x="145019" y="647202"/>
                  <a:pt x="87362" y="627356"/>
                  <a:pt x="0" y="507954"/>
                </a:cubicBezTo>
                <a:cubicBezTo>
                  <a:pt x="8764" y="325144"/>
                  <a:pt x="6780" y="251417"/>
                  <a:pt x="0" y="0"/>
                </a:cubicBezTo>
                <a:close/>
              </a:path>
            </a:pathLst>
          </a:custGeom>
          <a:solidFill>
            <a:srgbClr val="755197">
              <a:alpha val="7058"/>
            </a:srgbClr>
          </a:solidFill>
          <a:ln w="12700" cap="flat" cmpd="sng">
            <a:solidFill>
              <a:srgbClr val="75519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5197"/>
              </a:buClr>
              <a:buSzPts val="2800"/>
              <a:buFont typeface="Cairo SemiBold"/>
              <a:buNone/>
            </a:pPr>
            <a:r>
              <a:rPr lang="ar-EG" sz="2800" b="1">
                <a:solidFill>
                  <a:srgbClr val="755197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التساؤلات</a:t>
            </a:r>
            <a:endParaRPr sz="2800" b="1" i="0" u="none" strike="noStrike" cap="none">
              <a:solidFill>
                <a:srgbClr val="755197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998875" y="2358250"/>
            <a:ext cx="67641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ar-EG" dirty="0">
                <a:latin typeface="Tajawal"/>
                <a:ea typeface="Tajawal"/>
                <a:cs typeface="Tajawal"/>
                <a:sym typeface="Tajawal"/>
              </a:rPr>
              <a:t>مما تعاني المقاهي؟</a:t>
            </a:r>
          </a:p>
        </p:txBody>
      </p:sp>
      <p:sp>
        <p:nvSpPr>
          <p:cNvPr id="176" name="Google Shape;176;p18"/>
          <p:cNvSpPr txBox="1"/>
          <p:nvPr/>
        </p:nvSpPr>
        <p:spPr>
          <a:xfrm>
            <a:off x="3264600" y="3370275"/>
            <a:ext cx="452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r" rtl="1"/>
            <a:r>
              <a:rPr lang="ar-EG" dirty="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ماهي الكلمات الالكثر تكرارا في التعليقات السلبيه؟</a:t>
            </a:r>
            <a:endParaRPr dirty="0"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611275" y="4254875"/>
            <a:ext cx="71517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dirty="0">
                <a:latin typeface="Tajawal"/>
                <a:ea typeface="Tajawal"/>
                <a:cs typeface="Tajawal"/>
                <a:sym typeface="Tajawal"/>
              </a:rPr>
              <a:t>كيف يمكننا تحديد نقاط الضعف و القوه بناءا على تحليل تعليقات العملاء؟</a:t>
            </a:r>
            <a:endParaRPr dirty="0"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633900" y="5354875"/>
            <a:ext cx="71517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dirty="0">
                <a:latin typeface="Tajawal"/>
                <a:ea typeface="Tajawal"/>
                <a:cs typeface="Tajawal"/>
                <a:sym typeface="Tajawal"/>
              </a:rPr>
              <a:t>كيف يمكن أن نحسّن من المقهى؟</a:t>
            </a:r>
            <a:endParaRPr dirty="0"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19"/>
          <p:cNvGrpSpPr/>
          <p:nvPr/>
        </p:nvGrpSpPr>
        <p:grpSpPr>
          <a:xfrm>
            <a:off x="10513920" y="1406118"/>
            <a:ext cx="397864" cy="379473"/>
            <a:chOff x="1283930" y="1307228"/>
            <a:chExt cx="653199" cy="491100"/>
          </a:xfrm>
        </p:grpSpPr>
        <p:sp>
          <p:nvSpPr>
            <p:cNvPr id="184" name="Google Shape;184;p19"/>
            <p:cNvSpPr/>
            <p:nvPr/>
          </p:nvSpPr>
          <p:spPr>
            <a:xfrm>
              <a:off x="1283930" y="1307228"/>
              <a:ext cx="504300" cy="491100"/>
            </a:xfrm>
            <a:prstGeom prst="roundRect">
              <a:avLst>
                <a:gd name="adj" fmla="val 16667"/>
              </a:avLst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1432829" y="1407435"/>
              <a:ext cx="504300" cy="290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9"/>
          <p:cNvSpPr/>
          <p:nvPr/>
        </p:nvSpPr>
        <p:spPr>
          <a:xfrm>
            <a:off x="8940799" y="1305782"/>
            <a:ext cx="1663800" cy="554700"/>
          </a:xfrm>
          <a:prstGeom prst="round2DiagRect">
            <a:avLst>
              <a:gd name="adj1" fmla="val 1111"/>
              <a:gd name="adj2" fmla="val 15879"/>
            </a:avLst>
          </a:prstGeom>
          <a:noFill/>
          <a:ln w="28575" cap="flat" cmpd="sng">
            <a:solidFill>
              <a:srgbClr val="75519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9060" marR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ar-EG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9007674" y="1360363"/>
            <a:ext cx="1439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800">
                <a:solidFill>
                  <a:srgbClr val="755197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البيانات</a:t>
            </a:r>
            <a:endParaRPr/>
          </a:p>
        </p:txBody>
      </p:sp>
      <p:grpSp>
        <p:nvGrpSpPr>
          <p:cNvPr id="188" name="Google Shape;188;p19"/>
          <p:cNvGrpSpPr/>
          <p:nvPr/>
        </p:nvGrpSpPr>
        <p:grpSpPr>
          <a:xfrm rot="5400000">
            <a:off x="7193786" y="4403884"/>
            <a:ext cx="1148324" cy="1567395"/>
            <a:chOff x="1283930" y="1307228"/>
            <a:chExt cx="653199" cy="491100"/>
          </a:xfrm>
        </p:grpSpPr>
        <p:sp>
          <p:nvSpPr>
            <p:cNvPr id="189" name="Google Shape;189;p19"/>
            <p:cNvSpPr/>
            <p:nvPr/>
          </p:nvSpPr>
          <p:spPr>
            <a:xfrm>
              <a:off x="1283930" y="1307228"/>
              <a:ext cx="504300" cy="491100"/>
            </a:xfrm>
            <a:prstGeom prst="roundRect">
              <a:avLst>
                <a:gd name="adj" fmla="val 16667"/>
              </a:avLst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1432829" y="1407435"/>
              <a:ext cx="504300" cy="290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19"/>
          <p:cNvSpPr txBox="1"/>
          <p:nvPr/>
        </p:nvSpPr>
        <p:spPr>
          <a:xfrm>
            <a:off x="7428375" y="5112925"/>
            <a:ext cx="7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900" b="1">
                <a:solidFill>
                  <a:srgbClr val="755197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900" b="1">
              <a:solidFill>
                <a:srgbClr val="7551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7112249" y="4023113"/>
            <a:ext cx="1439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800">
                <a:solidFill>
                  <a:srgbClr val="755197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عمود</a:t>
            </a:r>
            <a:endParaRPr/>
          </a:p>
        </p:txBody>
      </p:sp>
      <p:grpSp>
        <p:nvGrpSpPr>
          <p:cNvPr id="193" name="Google Shape;193;p19"/>
          <p:cNvGrpSpPr/>
          <p:nvPr/>
        </p:nvGrpSpPr>
        <p:grpSpPr>
          <a:xfrm rot="5400000">
            <a:off x="7193786" y="2474259"/>
            <a:ext cx="1148324" cy="1567395"/>
            <a:chOff x="1283930" y="1307228"/>
            <a:chExt cx="653199" cy="491100"/>
          </a:xfrm>
        </p:grpSpPr>
        <p:sp>
          <p:nvSpPr>
            <p:cNvPr id="194" name="Google Shape;194;p19"/>
            <p:cNvSpPr/>
            <p:nvPr/>
          </p:nvSpPr>
          <p:spPr>
            <a:xfrm>
              <a:off x="1283930" y="1307228"/>
              <a:ext cx="504300" cy="491100"/>
            </a:xfrm>
            <a:prstGeom prst="roundRect">
              <a:avLst>
                <a:gd name="adj" fmla="val 16667"/>
              </a:avLst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1432829" y="1407435"/>
              <a:ext cx="504300" cy="290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p19"/>
          <p:cNvSpPr txBox="1"/>
          <p:nvPr/>
        </p:nvSpPr>
        <p:spPr>
          <a:xfrm>
            <a:off x="7428375" y="3183300"/>
            <a:ext cx="7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800" b="1">
                <a:solidFill>
                  <a:srgbClr val="755197"/>
                </a:solidFill>
                <a:latin typeface="Calibri"/>
                <a:ea typeface="Calibri"/>
                <a:cs typeface="Calibri"/>
                <a:sym typeface="Calibri"/>
              </a:rPr>
              <a:t>7566</a:t>
            </a:r>
            <a:endParaRPr sz="1800" b="1">
              <a:solidFill>
                <a:srgbClr val="7551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7112249" y="2093488"/>
            <a:ext cx="1439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800">
                <a:solidFill>
                  <a:srgbClr val="755197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صف</a:t>
            </a:r>
            <a:endParaRPr/>
          </a:p>
        </p:txBody>
      </p:sp>
      <p:grpSp>
        <p:nvGrpSpPr>
          <p:cNvPr id="198" name="Google Shape;198;p19"/>
          <p:cNvGrpSpPr/>
          <p:nvPr/>
        </p:nvGrpSpPr>
        <p:grpSpPr>
          <a:xfrm rot="5400000">
            <a:off x="3739061" y="4403884"/>
            <a:ext cx="1148324" cy="1567395"/>
            <a:chOff x="1283930" y="1307228"/>
            <a:chExt cx="653199" cy="491100"/>
          </a:xfrm>
        </p:grpSpPr>
        <p:sp>
          <p:nvSpPr>
            <p:cNvPr id="199" name="Google Shape;199;p19"/>
            <p:cNvSpPr/>
            <p:nvPr/>
          </p:nvSpPr>
          <p:spPr>
            <a:xfrm>
              <a:off x="1283930" y="1307228"/>
              <a:ext cx="504300" cy="491100"/>
            </a:xfrm>
            <a:prstGeom prst="roundRect">
              <a:avLst>
                <a:gd name="adj" fmla="val 16667"/>
              </a:avLst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1432829" y="1407435"/>
              <a:ext cx="504300" cy="290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19"/>
          <p:cNvSpPr txBox="1"/>
          <p:nvPr/>
        </p:nvSpPr>
        <p:spPr>
          <a:xfrm>
            <a:off x="3973650" y="5112925"/>
            <a:ext cx="7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900" b="1">
                <a:solidFill>
                  <a:srgbClr val="755197"/>
                </a:solidFill>
                <a:latin typeface="Calibri"/>
                <a:ea typeface="Calibri"/>
                <a:cs typeface="Calibri"/>
                <a:sym typeface="Calibri"/>
              </a:rPr>
              <a:t>+ 40</a:t>
            </a:r>
            <a:endParaRPr sz="1900" b="1">
              <a:solidFill>
                <a:srgbClr val="7551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9"/>
          <p:cNvSpPr txBox="1"/>
          <p:nvPr/>
        </p:nvSpPr>
        <p:spPr>
          <a:xfrm>
            <a:off x="3657524" y="4023113"/>
            <a:ext cx="1439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800">
                <a:solidFill>
                  <a:srgbClr val="755197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تقييم</a:t>
            </a:r>
            <a:endParaRPr/>
          </a:p>
        </p:txBody>
      </p:sp>
      <p:grpSp>
        <p:nvGrpSpPr>
          <p:cNvPr id="203" name="Google Shape;203;p19"/>
          <p:cNvGrpSpPr/>
          <p:nvPr/>
        </p:nvGrpSpPr>
        <p:grpSpPr>
          <a:xfrm rot="5400000">
            <a:off x="3739061" y="2474259"/>
            <a:ext cx="1148324" cy="1567395"/>
            <a:chOff x="1283930" y="1307228"/>
            <a:chExt cx="653199" cy="491100"/>
          </a:xfrm>
        </p:grpSpPr>
        <p:sp>
          <p:nvSpPr>
            <p:cNvPr id="204" name="Google Shape;204;p19"/>
            <p:cNvSpPr/>
            <p:nvPr/>
          </p:nvSpPr>
          <p:spPr>
            <a:xfrm>
              <a:off x="1283930" y="1307228"/>
              <a:ext cx="504300" cy="491100"/>
            </a:xfrm>
            <a:prstGeom prst="roundRect">
              <a:avLst>
                <a:gd name="adj" fmla="val 16667"/>
              </a:avLst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432829" y="1407435"/>
              <a:ext cx="504300" cy="290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" name="Google Shape;206;p19"/>
          <p:cNvSpPr txBox="1"/>
          <p:nvPr/>
        </p:nvSpPr>
        <p:spPr>
          <a:xfrm>
            <a:off x="3973650" y="3183300"/>
            <a:ext cx="7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800" b="1">
                <a:solidFill>
                  <a:srgbClr val="755197"/>
                </a:solidFill>
                <a:latin typeface="Calibri"/>
                <a:ea typeface="Calibri"/>
                <a:cs typeface="Calibri"/>
                <a:sym typeface="Calibri"/>
              </a:rPr>
              <a:t>+ 60</a:t>
            </a:r>
            <a:endParaRPr sz="1800" b="1">
              <a:solidFill>
                <a:srgbClr val="7551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9"/>
          <p:cNvSpPr txBox="1"/>
          <p:nvPr/>
        </p:nvSpPr>
        <p:spPr>
          <a:xfrm>
            <a:off x="3657524" y="2093488"/>
            <a:ext cx="1439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800">
                <a:solidFill>
                  <a:srgbClr val="755197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متجر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20"/>
          <p:cNvGrpSpPr/>
          <p:nvPr/>
        </p:nvGrpSpPr>
        <p:grpSpPr>
          <a:xfrm>
            <a:off x="10513883" y="1406108"/>
            <a:ext cx="397801" cy="379463"/>
            <a:chOff x="1283930" y="1307228"/>
            <a:chExt cx="653127" cy="491092"/>
          </a:xfrm>
        </p:grpSpPr>
        <p:sp>
          <p:nvSpPr>
            <p:cNvPr id="213" name="Google Shape;213;p20"/>
            <p:cNvSpPr/>
            <p:nvPr/>
          </p:nvSpPr>
          <p:spPr>
            <a:xfrm>
              <a:off x="1283930" y="1307228"/>
              <a:ext cx="504229" cy="491092"/>
            </a:xfrm>
            <a:prstGeom prst="roundRect">
              <a:avLst>
                <a:gd name="adj" fmla="val 16667"/>
              </a:avLst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1432829" y="1407435"/>
              <a:ext cx="504228" cy="29067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7421678" y="1305775"/>
            <a:ext cx="3183000" cy="554700"/>
          </a:xfrm>
          <a:prstGeom prst="round2DiagRect">
            <a:avLst>
              <a:gd name="adj1" fmla="val 1111"/>
              <a:gd name="adj2" fmla="val 15879"/>
            </a:avLst>
          </a:prstGeom>
          <a:noFill/>
          <a:ln w="28575" cap="flat" cmpd="sng">
            <a:solidFill>
              <a:srgbClr val="75519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9060" marR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ar-EG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0"/>
          <p:cNvSpPr txBox="1"/>
          <p:nvPr/>
        </p:nvSpPr>
        <p:spPr>
          <a:xfrm>
            <a:off x="7034138" y="1360375"/>
            <a:ext cx="3412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800">
                <a:solidFill>
                  <a:srgbClr val="755197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البيانات المستخدمة</a:t>
            </a:r>
            <a:endParaRPr/>
          </a:p>
        </p:txBody>
      </p:sp>
      <p:grpSp>
        <p:nvGrpSpPr>
          <p:cNvPr id="217" name="Google Shape;217;p20"/>
          <p:cNvGrpSpPr/>
          <p:nvPr/>
        </p:nvGrpSpPr>
        <p:grpSpPr>
          <a:xfrm>
            <a:off x="10513883" y="2303573"/>
            <a:ext cx="397801" cy="379463"/>
            <a:chOff x="1283930" y="1307228"/>
            <a:chExt cx="653127" cy="491092"/>
          </a:xfrm>
        </p:grpSpPr>
        <p:sp>
          <p:nvSpPr>
            <p:cNvPr id="218" name="Google Shape;218;p20"/>
            <p:cNvSpPr/>
            <p:nvPr/>
          </p:nvSpPr>
          <p:spPr>
            <a:xfrm>
              <a:off x="1283930" y="1307228"/>
              <a:ext cx="504229" cy="491092"/>
            </a:xfrm>
            <a:prstGeom prst="roundRect">
              <a:avLst>
                <a:gd name="adj" fmla="val 16667"/>
              </a:avLst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1432829" y="1407435"/>
              <a:ext cx="504228" cy="29067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" name="Google Shape;220;p20"/>
          <p:cNvSpPr txBox="1"/>
          <p:nvPr/>
        </p:nvSpPr>
        <p:spPr>
          <a:xfrm>
            <a:off x="7773979" y="2303575"/>
            <a:ext cx="2606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800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اسم المتجر</a:t>
            </a:r>
            <a:endParaRPr sz="1800">
              <a:solidFill>
                <a:schemeClr val="dk1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1" name="Google Shape;221;p20"/>
          <p:cNvGrpSpPr/>
          <p:nvPr/>
        </p:nvGrpSpPr>
        <p:grpSpPr>
          <a:xfrm>
            <a:off x="10559227" y="3392448"/>
            <a:ext cx="397801" cy="379463"/>
            <a:chOff x="1283930" y="1307228"/>
            <a:chExt cx="653127" cy="491092"/>
          </a:xfrm>
        </p:grpSpPr>
        <p:sp>
          <p:nvSpPr>
            <p:cNvPr id="222" name="Google Shape;222;p20"/>
            <p:cNvSpPr/>
            <p:nvPr/>
          </p:nvSpPr>
          <p:spPr>
            <a:xfrm>
              <a:off x="1283930" y="1307228"/>
              <a:ext cx="504229" cy="491092"/>
            </a:xfrm>
            <a:prstGeom prst="roundRect">
              <a:avLst>
                <a:gd name="adj" fmla="val 16667"/>
              </a:avLst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1432829" y="1407435"/>
              <a:ext cx="504228" cy="29067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" name="Google Shape;224;p20"/>
          <p:cNvGrpSpPr/>
          <p:nvPr/>
        </p:nvGrpSpPr>
        <p:grpSpPr>
          <a:xfrm>
            <a:off x="10559227" y="4481324"/>
            <a:ext cx="397801" cy="379463"/>
            <a:chOff x="1283930" y="1307228"/>
            <a:chExt cx="653127" cy="491092"/>
          </a:xfrm>
        </p:grpSpPr>
        <p:sp>
          <p:nvSpPr>
            <p:cNvPr id="225" name="Google Shape;225;p20"/>
            <p:cNvSpPr/>
            <p:nvPr/>
          </p:nvSpPr>
          <p:spPr>
            <a:xfrm>
              <a:off x="1283930" y="1307228"/>
              <a:ext cx="504229" cy="491092"/>
            </a:xfrm>
            <a:prstGeom prst="roundRect">
              <a:avLst>
                <a:gd name="adj" fmla="val 16667"/>
              </a:avLst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1432829" y="1407435"/>
              <a:ext cx="504228" cy="29067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7" name="Google Shape;227;p20"/>
          <p:cNvSpPr txBox="1"/>
          <p:nvPr/>
        </p:nvSpPr>
        <p:spPr>
          <a:xfrm>
            <a:off x="8091025" y="3409225"/>
            <a:ext cx="228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800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المراجعة</a:t>
            </a:r>
            <a:endParaRPr sz="1800">
              <a:solidFill>
                <a:schemeClr val="dk1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0"/>
          <p:cNvSpPr txBox="1"/>
          <p:nvPr/>
        </p:nvSpPr>
        <p:spPr>
          <a:xfrm>
            <a:off x="5417808" y="4514873"/>
            <a:ext cx="5029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800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التقيم</a:t>
            </a:r>
            <a:endParaRPr sz="1800">
              <a:solidFill>
                <a:schemeClr val="dk1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375" y="2303576"/>
            <a:ext cx="7066676" cy="2433550"/>
          </a:xfrm>
          <a:prstGeom prst="rect">
            <a:avLst/>
          </a:prstGeom>
          <a:noFill/>
          <a:ln w="28575" cap="flat" cmpd="sng">
            <a:solidFill>
              <a:srgbClr val="755197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21"/>
          <p:cNvGrpSpPr/>
          <p:nvPr/>
        </p:nvGrpSpPr>
        <p:grpSpPr>
          <a:xfrm flipH="1">
            <a:off x="1269364" y="3124050"/>
            <a:ext cx="10089077" cy="2816218"/>
            <a:chOff x="1357855" y="3607932"/>
            <a:chExt cx="10079961" cy="2435574"/>
          </a:xfrm>
        </p:grpSpPr>
        <p:sp>
          <p:nvSpPr>
            <p:cNvPr id="235" name="Google Shape;235;p21"/>
            <p:cNvSpPr/>
            <p:nvPr/>
          </p:nvSpPr>
          <p:spPr>
            <a:xfrm rot="10800000" flipH="1">
              <a:off x="10861851" y="3607932"/>
              <a:ext cx="575965" cy="2435574"/>
            </a:xfrm>
            <a:prstGeom prst="rightBracket">
              <a:avLst>
                <a:gd name="adj" fmla="val 94750"/>
              </a:avLst>
            </a:prstGeom>
            <a:solidFill>
              <a:schemeClr val="lt1"/>
            </a:solidFill>
            <a:ln w="9525" cap="flat" cmpd="sng">
              <a:solidFill>
                <a:srgbClr val="755197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6" name="Google Shape;236;p21"/>
            <p:cNvCxnSpPr/>
            <p:nvPr/>
          </p:nvCxnSpPr>
          <p:spPr>
            <a:xfrm>
              <a:off x="1357855" y="6042787"/>
              <a:ext cx="9504000" cy="0"/>
            </a:xfrm>
            <a:prstGeom prst="straightConnector1">
              <a:avLst/>
            </a:prstGeom>
            <a:noFill/>
            <a:ln w="9525" cap="flat" cmpd="sng">
              <a:solidFill>
                <a:srgbClr val="755197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37" name="Google Shape;237;p21"/>
          <p:cNvGrpSpPr/>
          <p:nvPr/>
        </p:nvGrpSpPr>
        <p:grpSpPr>
          <a:xfrm flipH="1">
            <a:off x="1845845" y="1682529"/>
            <a:ext cx="9184423" cy="1442291"/>
            <a:chOff x="1126363" y="1785767"/>
            <a:chExt cx="6788620" cy="2343887"/>
          </a:xfrm>
        </p:grpSpPr>
        <p:cxnSp>
          <p:nvCxnSpPr>
            <p:cNvPr id="238" name="Google Shape;238;p21"/>
            <p:cNvCxnSpPr/>
            <p:nvPr/>
          </p:nvCxnSpPr>
          <p:spPr>
            <a:xfrm>
              <a:off x="1496256" y="1785767"/>
              <a:ext cx="5081742" cy="0"/>
            </a:xfrm>
            <a:prstGeom prst="straightConnector1">
              <a:avLst/>
            </a:prstGeom>
            <a:noFill/>
            <a:ln w="9525" cap="flat" cmpd="sng">
              <a:solidFill>
                <a:srgbClr val="755197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239" name="Google Shape;239;p21"/>
            <p:cNvSpPr/>
            <p:nvPr/>
          </p:nvSpPr>
          <p:spPr>
            <a:xfrm rot="10800000">
              <a:off x="1126363" y="1791725"/>
              <a:ext cx="369893" cy="2337929"/>
            </a:xfrm>
            <a:prstGeom prst="rightBracket">
              <a:avLst>
                <a:gd name="adj" fmla="val 94750"/>
              </a:avLst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0" name="Google Shape;240;p21"/>
            <p:cNvCxnSpPr/>
            <p:nvPr/>
          </p:nvCxnSpPr>
          <p:spPr>
            <a:xfrm>
              <a:off x="1535980" y="4128403"/>
              <a:ext cx="6379003" cy="0"/>
            </a:xfrm>
            <a:prstGeom prst="straightConnector1">
              <a:avLst/>
            </a:prstGeom>
            <a:noFill/>
            <a:ln w="9525" cap="flat" cmpd="sng">
              <a:solidFill>
                <a:srgbClr val="755197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41" name="Google Shape;241;p21"/>
          <p:cNvSpPr/>
          <p:nvPr/>
        </p:nvSpPr>
        <p:spPr>
          <a:xfrm>
            <a:off x="6577202" y="1601269"/>
            <a:ext cx="180000" cy="180000"/>
          </a:xfrm>
          <a:prstGeom prst="ellipse">
            <a:avLst/>
          </a:prstGeom>
          <a:solidFill>
            <a:srgbClr val="755197"/>
          </a:solidFill>
          <a:ln w="9525" cap="flat" cmpd="sng">
            <a:solidFill>
              <a:srgbClr val="755197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1"/>
          <p:cNvSpPr/>
          <p:nvPr/>
        </p:nvSpPr>
        <p:spPr>
          <a:xfrm rot="8085010">
            <a:off x="11272277" y="5749980"/>
            <a:ext cx="180000" cy="180000"/>
          </a:xfrm>
          <a:prstGeom prst="teardrop">
            <a:avLst>
              <a:gd name="adj" fmla="val 100000"/>
            </a:avLst>
          </a:prstGeom>
          <a:solidFill>
            <a:srgbClr val="755197"/>
          </a:solidFill>
          <a:ln w="12700" cap="flat" cmpd="sng">
            <a:solidFill>
              <a:srgbClr val="75519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" name="Google Shape;243;p21"/>
          <p:cNvGrpSpPr/>
          <p:nvPr/>
        </p:nvGrpSpPr>
        <p:grpSpPr>
          <a:xfrm>
            <a:off x="10231508" y="2398340"/>
            <a:ext cx="276397" cy="289947"/>
            <a:chOff x="1283930" y="1307228"/>
            <a:chExt cx="653127" cy="491092"/>
          </a:xfrm>
        </p:grpSpPr>
        <p:sp>
          <p:nvSpPr>
            <p:cNvPr id="244" name="Google Shape;244;p21"/>
            <p:cNvSpPr/>
            <p:nvPr/>
          </p:nvSpPr>
          <p:spPr>
            <a:xfrm>
              <a:off x="1283930" y="1307228"/>
              <a:ext cx="504229" cy="491092"/>
            </a:xfrm>
            <a:prstGeom prst="roundRect">
              <a:avLst>
                <a:gd name="adj" fmla="val 16667"/>
              </a:avLst>
            </a:prstGeom>
            <a:solidFill>
              <a:srgbClr val="755197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1432829" y="1407435"/>
              <a:ext cx="504228" cy="290677"/>
            </a:xfrm>
            <a:prstGeom prst="roundRect">
              <a:avLst>
                <a:gd name="adj" fmla="val 16667"/>
              </a:avLst>
            </a:prstGeom>
            <a:solidFill>
              <a:srgbClr val="755197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Google Shape;246;p21"/>
          <p:cNvSpPr txBox="1"/>
          <p:nvPr/>
        </p:nvSpPr>
        <p:spPr>
          <a:xfrm>
            <a:off x="2827421" y="2367603"/>
            <a:ext cx="72388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800" dirty="0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بدأنا بإزالة المقاهي التي تحتوي على أقل من عشرين تقييم، ثم كوّنّا رسوماً بيانية للتأكد من صحة البيانات التي نتعامل معها.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1"/>
          <p:cNvSpPr/>
          <p:nvPr/>
        </p:nvSpPr>
        <p:spPr>
          <a:xfrm>
            <a:off x="2227368" y="1372811"/>
            <a:ext cx="4529834" cy="619433"/>
          </a:xfrm>
          <a:prstGeom prst="round2DiagRect">
            <a:avLst>
              <a:gd name="adj1" fmla="val 50000"/>
              <a:gd name="adj2" fmla="val 27405"/>
            </a:avLst>
          </a:prstGeom>
          <a:solidFill>
            <a:srgbClr val="755197"/>
          </a:solidFill>
          <a:ln w="9525" cap="flat" cmpd="sng">
            <a:solidFill>
              <a:srgbClr val="7551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iro SemiBold"/>
              <a:buNone/>
            </a:pPr>
            <a:r>
              <a:rPr lang="ar-EG" sz="2400" b="1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نموذج علم البيانات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0775" y="2711700"/>
            <a:ext cx="6473002" cy="36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23"/>
          <p:cNvGrpSpPr/>
          <p:nvPr/>
        </p:nvGrpSpPr>
        <p:grpSpPr>
          <a:xfrm flipH="1">
            <a:off x="821121" y="4988725"/>
            <a:ext cx="720097" cy="718068"/>
            <a:chOff x="10900924" y="4920991"/>
            <a:chExt cx="720097" cy="718068"/>
          </a:xfrm>
        </p:grpSpPr>
        <p:sp>
          <p:nvSpPr>
            <p:cNvPr id="275" name="Google Shape;275;p23"/>
            <p:cNvSpPr/>
            <p:nvPr/>
          </p:nvSpPr>
          <p:spPr>
            <a:xfrm rot="10800000">
              <a:off x="11554460" y="4920991"/>
              <a:ext cx="66560" cy="717991"/>
            </a:xfrm>
            <a:prstGeom prst="rect">
              <a:avLst/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endParaRPr>
            </a:p>
          </p:txBody>
        </p:sp>
        <p:sp>
          <p:nvSpPr>
            <p:cNvPr id="276" name="Google Shape;276;p23"/>
            <p:cNvSpPr/>
            <p:nvPr/>
          </p:nvSpPr>
          <p:spPr>
            <a:xfrm rot="-5400000">
              <a:off x="11226640" y="5246784"/>
              <a:ext cx="66559" cy="717992"/>
            </a:xfrm>
            <a:prstGeom prst="rect">
              <a:avLst/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endParaRPr>
            </a:p>
          </p:txBody>
        </p:sp>
      </p:grpSp>
      <p:sp>
        <p:nvSpPr>
          <p:cNvPr id="277" name="Google Shape;277;p23"/>
          <p:cNvSpPr txBox="1"/>
          <p:nvPr/>
        </p:nvSpPr>
        <p:spPr>
          <a:xfrm>
            <a:off x="4907401" y="2071275"/>
            <a:ext cx="2377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3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4.0 star rating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3"/>
          <p:cNvSpPr/>
          <p:nvPr/>
        </p:nvSpPr>
        <p:spPr>
          <a:xfrm rot="-7838369" flipH="1">
            <a:off x="5998349" y="3137139"/>
            <a:ext cx="195303" cy="191487"/>
          </a:xfrm>
          <a:prstGeom prst="teardrop">
            <a:avLst>
              <a:gd name="adj" fmla="val 100000"/>
            </a:avLst>
          </a:prstGeom>
          <a:solidFill>
            <a:srgbClr val="7551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grpSp>
        <p:nvGrpSpPr>
          <p:cNvPr id="279" name="Google Shape;279;p23"/>
          <p:cNvGrpSpPr/>
          <p:nvPr/>
        </p:nvGrpSpPr>
        <p:grpSpPr>
          <a:xfrm rot="5400000">
            <a:off x="7249199" y="3846834"/>
            <a:ext cx="1148324" cy="1567395"/>
            <a:chOff x="1283930" y="1307228"/>
            <a:chExt cx="653199" cy="491100"/>
          </a:xfrm>
        </p:grpSpPr>
        <p:sp>
          <p:nvSpPr>
            <p:cNvPr id="280" name="Google Shape;280;p23"/>
            <p:cNvSpPr/>
            <p:nvPr/>
          </p:nvSpPr>
          <p:spPr>
            <a:xfrm>
              <a:off x="1283930" y="1307228"/>
              <a:ext cx="504300" cy="491100"/>
            </a:xfrm>
            <a:prstGeom prst="roundRect">
              <a:avLst>
                <a:gd name="adj" fmla="val 16667"/>
              </a:avLst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1432829" y="1407435"/>
              <a:ext cx="504300" cy="290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2" name="Google Shape;282;p23"/>
          <p:cNvSpPr txBox="1"/>
          <p:nvPr/>
        </p:nvSpPr>
        <p:spPr>
          <a:xfrm>
            <a:off x="7483788" y="4555875"/>
            <a:ext cx="7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900" b="1">
                <a:solidFill>
                  <a:srgbClr val="755197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900" b="1">
              <a:solidFill>
                <a:srgbClr val="7551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3"/>
          <p:cNvSpPr txBox="1"/>
          <p:nvPr/>
        </p:nvSpPr>
        <p:spPr>
          <a:xfrm>
            <a:off x="7167662" y="3466063"/>
            <a:ext cx="1439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800">
                <a:solidFill>
                  <a:srgbClr val="755197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الرقم</a:t>
            </a:r>
            <a:endParaRPr/>
          </a:p>
        </p:txBody>
      </p:sp>
      <p:grpSp>
        <p:nvGrpSpPr>
          <p:cNvPr id="284" name="Google Shape;284;p23"/>
          <p:cNvGrpSpPr/>
          <p:nvPr/>
        </p:nvGrpSpPr>
        <p:grpSpPr>
          <a:xfrm rot="5400000">
            <a:off x="3794474" y="3846834"/>
            <a:ext cx="1148324" cy="1567395"/>
            <a:chOff x="1283930" y="1307228"/>
            <a:chExt cx="653199" cy="491100"/>
          </a:xfrm>
        </p:grpSpPr>
        <p:sp>
          <p:nvSpPr>
            <p:cNvPr id="285" name="Google Shape;285;p23"/>
            <p:cNvSpPr/>
            <p:nvPr/>
          </p:nvSpPr>
          <p:spPr>
            <a:xfrm>
              <a:off x="1283930" y="1307228"/>
              <a:ext cx="504300" cy="491100"/>
            </a:xfrm>
            <a:prstGeom prst="roundRect">
              <a:avLst>
                <a:gd name="adj" fmla="val 16667"/>
              </a:avLst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1432829" y="1407435"/>
              <a:ext cx="504300" cy="290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7" name="Google Shape;287;p23"/>
          <p:cNvSpPr txBox="1"/>
          <p:nvPr/>
        </p:nvSpPr>
        <p:spPr>
          <a:xfrm>
            <a:off x="4029063" y="4555875"/>
            <a:ext cx="7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900" b="1">
                <a:solidFill>
                  <a:srgbClr val="755197"/>
                </a:solidFill>
                <a:latin typeface="Tajawal"/>
                <a:ea typeface="Tajawal"/>
                <a:cs typeface="Tajawal"/>
                <a:sym typeface="Tajawal"/>
              </a:rPr>
              <a:t>راضٍ</a:t>
            </a:r>
            <a:endParaRPr sz="1900" b="1">
              <a:solidFill>
                <a:srgbClr val="755197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288" name="Google Shape;288;p23"/>
          <p:cNvSpPr txBox="1"/>
          <p:nvPr/>
        </p:nvSpPr>
        <p:spPr>
          <a:xfrm>
            <a:off x="3712937" y="3466063"/>
            <a:ext cx="1439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800">
                <a:solidFill>
                  <a:srgbClr val="755197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الرضا</a:t>
            </a:r>
            <a:endParaRPr/>
          </a:p>
        </p:txBody>
      </p:sp>
      <p:grpSp>
        <p:nvGrpSpPr>
          <p:cNvPr id="289" name="Google Shape;289;p23"/>
          <p:cNvGrpSpPr/>
          <p:nvPr/>
        </p:nvGrpSpPr>
        <p:grpSpPr>
          <a:xfrm flipH="1">
            <a:off x="837433" y="1201792"/>
            <a:ext cx="10517136" cy="4454415"/>
            <a:chOff x="1339680" y="1397981"/>
            <a:chExt cx="10517136" cy="4523626"/>
          </a:xfrm>
        </p:grpSpPr>
        <p:grpSp>
          <p:nvGrpSpPr>
            <p:cNvPr id="290" name="Google Shape;290;p23"/>
            <p:cNvGrpSpPr/>
            <p:nvPr/>
          </p:nvGrpSpPr>
          <p:grpSpPr>
            <a:xfrm rot="10800000">
              <a:off x="1339696" y="1724089"/>
              <a:ext cx="10517120" cy="4197518"/>
              <a:chOff x="1231394" y="2066839"/>
              <a:chExt cx="5643140" cy="1706100"/>
            </a:xfrm>
          </p:grpSpPr>
          <p:sp>
            <p:nvSpPr>
              <p:cNvPr id="291" name="Google Shape;291;p23"/>
              <p:cNvSpPr/>
              <p:nvPr/>
            </p:nvSpPr>
            <p:spPr>
              <a:xfrm>
                <a:off x="1231394" y="2066839"/>
                <a:ext cx="5527800" cy="1706100"/>
              </a:xfrm>
              <a:prstGeom prst="rect">
                <a:avLst/>
              </a:prstGeom>
              <a:solidFill>
                <a:srgbClr val="FFFFFF">
                  <a:alpha val="4310"/>
                </a:srgbClr>
              </a:solidFill>
              <a:ln w="9525" cap="flat" cmpd="sng">
                <a:solidFill>
                  <a:srgbClr val="75519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endParaRPr sz="2000">
                  <a:solidFill>
                    <a:schemeClr val="lt1"/>
                  </a:solidFill>
                  <a:latin typeface="Cairo SemiBold"/>
                  <a:ea typeface="Cairo SemiBold"/>
                  <a:cs typeface="Cairo SemiBold"/>
                  <a:sym typeface="Cairo SemiBold"/>
                </a:endParaRPr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>
                <a:off x="6729334" y="2066839"/>
                <a:ext cx="145200" cy="1706100"/>
              </a:xfrm>
              <a:prstGeom prst="rect">
                <a:avLst/>
              </a:prstGeom>
              <a:solidFill>
                <a:srgbClr val="755197"/>
              </a:solidFill>
              <a:ln w="9525" cap="flat" cmpd="sng">
                <a:solidFill>
                  <a:srgbClr val="75519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endParaRPr sz="2000">
                  <a:solidFill>
                    <a:schemeClr val="lt1"/>
                  </a:solidFill>
                  <a:latin typeface="Cairo SemiBold"/>
                  <a:ea typeface="Cairo SemiBold"/>
                  <a:cs typeface="Cairo SemiBold"/>
                  <a:sym typeface="Cairo SemiBold"/>
                </a:endParaRPr>
              </a:p>
            </p:txBody>
          </p:sp>
        </p:grpSp>
        <p:sp>
          <p:nvSpPr>
            <p:cNvPr id="293" name="Google Shape;293;p23"/>
            <p:cNvSpPr/>
            <p:nvPr/>
          </p:nvSpPr>
          <p:spPr>
            <a:xfrm>
              <a:off x="1339680" y="1397981"/>
              <a:ext cx="2769300" cy="654300"/>
            </a:xfrm>
            <a:prstGeom prst="rect">
              <a:avLst/>
            </a:prstGeom>
            <a:solidFill>
              <a:srgbClr val="755197"/>
            </a:solidFill>
            <a:ln w="9525" cap="flat" cmpd="sng">
              <a:solidFill>
                <a:srgbClr val="7551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iro SemiBold"/>
                <a:buNone/>
              </a:pPr>
              <a:r>
                <a:rPr lang="ar-EG" sz="2400" b="1">
                  <a:solidFill>
                    <a:schemeClr val="lt1"/>
                  </a:solidFill>
                  <a:latin typeface="Cairo SemiBold"/>
                  <a:ea typeface="Cairo SemiBold"/>
                  <a:cs typeface="Cairo SemiBold"/>
                  <a:sym typeface="Cairo SemiBold"/>
                </a:rPr>
                <a:t>معالجة البيانات</a:t>
              </a:r>
              <a:endParaRPr sz="2400" b="1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750</Words>
  <Application>Microsoft Macintosh PowerPoint</Application>
  <PresentationFormat>شاشة عريضة</PresentationFormat>
  <Paragraphs>153</Paragraphs>
  <Slides>32</Slides>
  <Notes>32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32</vt:i4>
      </vt:variant>
    </vt:vector>
  </HeadingPairs>
  <TitlesOfParts>
    <vt:vector size="38" baseType="lpstr">
      <vt:lpstr>Calibri</vt:lpstr>
      <vt:lpstr>Cairo SemiBold</vt:lpstr>
      <vt:lpstr>Arial</vt:lpstr>
      <vt:lpstr>Cairo</vt:lpstr>
      <vt:lpstr>Tajawal</vt:lpstr>
      <vt:lpstr>Office Theme</vt:lpstr>
      <vt:lpstr>feedBack food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التطبيق على مقهى Mozart's Coffee Roasters </vt:lpstr>
      <vt:lpstr>تواريخ تقييمات المقهى</vt:lpstr>
      <vt:lpstr>عرض تقديمي في PowerPoint</vt:lpstr>
      <vt:lpstr>عرض تقديمي في PowerPoint</vt:lpstr>
      <vt:lpstr>عرض تقديمي في PowerPoint</vt:lpstr>
      <vt:lpstr>تحليل شاهد المراجعة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 food</dc:title>
  <cp:lastModifiedBy>نواف الشدي ID 439102179</cp:lastModifiedBy>
  <cp:revision>1</cp:revision>
  <dcterms:modified xsi:type="dcterms:W3CDTF">2022-03-26T00:21:53Z</dcterms:modified>
</cp:coreProperties>
</file>