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7E00-3487-4DF2-879C-32B2BC222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A7C749-685A-461B-AA80-886D74B93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C0952E-8623-4491-B9F8-54B1A38B5EA1}"/>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5" name="Footer Placeholder 4">
            <a:extLst>
              <a:ext uri="{FF2B5EF4-FFF2-40B4-BE49-F238E27FC236}">
                <a16:creationId xmlns:a16="http://schemas.microsoft.com/office/drawing/2014/main" id="{840B09B4-981E-4B2B-93BF-730F76D96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25D7D-1A07-47B2-AF70-2628190528FA}"/>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9111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5CF4-ABE2-466F-AC5E-64FA88A01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AC9B9-2EED-4335-82D4-72B638942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C4C6F-8669-4ED6-AED8-4771A0A5FF5E}"/>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5" name="Footer Placeholder 4">
            <a:extLst>
              <a:ext uri="{FF2B5EF4-FFF2-40B4-BE49-F238E27FC236}">
                <a16:creationId xmlns:a16="http://schemas.microsoft.com/office/drawing/2014/main" id="{1D0A00F0-F69E-4F81-BC77-5BF105583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849C-53C1-41AF-9ACA-68FA1C93ECC7}"/>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31529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72C0A-CBF4-46A6-97C1-DD5B90A8F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79D80-9613-4143-AC6C-88957406A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F14B-BA91-4DA6-867D-8BA1FBBF6D35}"/>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5" name="Footer Placeholder 4">
            <a:extLst>
              <a:ext uri="{FF2B5EF4-FFF2-40B4-BE49-F238E27FC236}">
                <a16:creationId xmlns:a16="http://schemas.microsoft.com/office/drawing/2014/main" id="{B3AFE7D1-E107-4CF2-A2AF-99532750E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4FD67-9DC6-44E9-8CAA-A2CDCBDE3865}"/>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150134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71B-1639-4220-B17B-B9F2291FD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7FC32-5DFB-4F53-B60F-4A3ADEFF6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8AA7A-98B0-4CED-BEBF-B7753D5A1CC3}"/>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5" name="Footer Placeholder 4">
            <a:extLst>
              <a:ext uri="{FF2B5EF4-FFF2-40B4-BE49-F238E27FC236}">
                <a16:creationId xmlns:a16="http://schemas.microsoft.com/office/drawing/2014/main" id="{3710E0BF-D273-4F26-A681-C4B78EBCB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4D642-7666-4173-B3CD-1FA871718CA7}"/>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4391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6B8E-E08F-4584-A6B2-311A63038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FF1C3-F053-4DB6-A5BA-43929BA29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BB808-0204-4C90-AEB1-2A081B4C8662}"/>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5" name="Footer Placeholder 4">
            <a:extLst>
              <a:ext uri="{FF2B5EF4-FFF2-40B4-BE49-F238E27FC236}">
                <a16:creationId xmlns:a16="http://schemas.microsoft.com/office/drawing/2014/main" id="{0D525AAE-8640-41E3-905C-6ACC8B232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89915-CB46-4327-8AA2-450FF5DF415A}"/>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375785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3A6-3DB4-4F0B-9D8C-746E6EB8C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2844F-4F8C-4DE4-A9C6-70C8F805F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EE14B-FFF9-42CE-A257-35097A938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C31FEA-E4FC-4C57-BD90-0AB6D59A927A}"/>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6" name="Footer Placeholder 5">
            <a:extLst>
              <a:ext uri="{FF2B5EF4-FFF2-40B4-BE49-F238E27FC236}">
                <a16:creationId xmlns:a16="http://schemas.microsoft.com/office/drawing/2014/main" id="{2DB4B713-2A90-482E-A24E-893BBFACC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C6473-A0A6-4D63-B1FA-2D8B9902C498}"/>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70746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AD9-0BEA-4F16-ACB1-594404790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673128-C168-44E0-8F7E-3D1FA0C45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F8FC7-175F-492F-8252-4CD57D32D2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B10DC-B65C-420B-83A7-2E9EF4262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85159-C832-4C8D-95F5-6E2492CC9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552194-DB03-4617-9E4A-80F63E88EB15}"/>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8" name="Footer Placeholder 7">
            <a:extLst>
              <a:ext uri="{FF2B5EF4-FFF2-40B4-BE49-F238E27FC236}">
                <a16:creationId xmlns:a16="http://schemas.microsoft.com/office/drawing/2014/main" id="{446ECC26-207B-4624-A3CE-567BF1001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A0F1D7-EDF7-45A7-A887-202DD48DC60F}"/>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186411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7144-7FB3-4E7D-BD69-E10E52007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25FAD-870F-4D82-8BA3-0A7CCBA51EC8}"/>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4" name="Footer Placeholder 3">
            <a:extLst>
              <a:ext uri="{FF2B5EF4-FFF2-40B4-BE49-F238E27FC236}">
                <a16:creationId xmlns:a16="http://schemas.microsoft.com/office/drawing/2014/main" id="{F61929A9-2727-4BA5-BCA9-4EC411E47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DF800-1AE7-4D98-ABF2-CF6F0F117FAF}"/>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84794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D5E53-E809-46C4-B0B0-24D3600E984F}"/>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3" name="Footer Placeholder 2">
            <a:extLst>
              <a:ext uri="{FF2B5EF4-FFF2-40B4-BE49-F238E27FC236}">
                <a16:creationId xmlns:a16="http://schemas.microsoft.com/office/drawing/2014/main" id="{18A37139-9149-4501-9338-5126A89B0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DDAC35-3167-4E92-869C-2A80BE0B839E}"/>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60125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ECF2-70AE-4F67-93A8-1B83C8CD4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D5E6B3-AE62-4F7C-ADCC-CDE6B57A8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3EEBA-7E41-4C5B-8EFB-4B119D852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51F-8970-4B8E-B8C4-7B770CA4E7D9}"/>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6" name="Footer Placeholder 5">
            <a:extLst>
              <a:ext uri="{FF2B5EF4-FFF2-40B4-BE49-F238E27FC236}">
                <a16:creationId xmlns:a16="http://schemas.microsoft.com/office/drawing/2014/main" id="{68C76254-B0F6-4D11-918A-7D9181240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54042-89BA-4325-8EA3-9C2B01EE5176}"/>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23598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CDAD-AD06-4B6A-BA94-123C0B158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5CD49-E3DE-47E2-95B3-704BF9C9D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E03E96-5380-4AB7-A1A4-4869B589A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9EB7D-268F-4F26-A3AE-94795CD979CC}"/>
              </a:ext>
            </a:extLst>
          </p:cNvPr>
          <p:cNvSpPr>
            <a:spLocks noGrp="1"/>
          </p:cNvSpPr>
          <p:nvPr>
            <p:ph type="dt" sz="half" idx="10"/>
          </p:nvPr>
        </p:nvSpPr>
        <p:spPr/>
        <p:txBody>
          <a:bodyPr/>
          <a:lstStyle/>
          <a:p>
            <a:fld id="{09E21D77-ECEB-416C-BC7D-7897833AD309}" type="datetimeFigureOut">
              <a:rPr lang="en-US" smtClean="0"/>
              <a:t>7/20/2023</a:t>
            </a:fld>
            <a:endParaRPr lang="en-US"/>
          </a:p>
        </p:txBody>
      </p:sp>
      <p:sp>
        <p:nvSpPr>
          <p:cNvPr id="6" name="Footer Placeholder 5">
            <a:extLst>
              <a:ext uri="{FF2B5EF4-FFF2-40B4-BE49-F238E27FC236}">
                <a16:creationId xmlns:a16="http://schemas.microsoft.com/office/drawing/2014/main" id="{3C24E32B-5350-4D9F-B65D-2325928F1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03AE9-1BC5-4D90-AD2A-97B0536F9199}"/>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57461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0EBAC-34D9-4294-BC26-431F73E27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4D12F-0260-4D7A-94CF-217D428D1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AD982-8327-43FE-8DA5-CA77B89DB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21D77-ECEB-416C-BC7D-7897833AD309}" type="datetimeFigureOut">
              <a:rPr lang="en-US" smtClean="0"/>
              <a:t>7/20/2023</a:t>
            </a:fld>
            <a:endParaRPr lang="en-US"/>
          </a:p>
        </p:txBody>
      </p:sp>
      <p:sp>
        <p:nvSpPr>
          <p:cNvPr id="5" name="Footer Placeholder 4">
            <a:extLst>
              <a:ext uri="{FF2B5EF4-FFF2-40B4-BE49-F238E27FC236}">
                <a16:creationId xmlns:a16="http://schemas.microsoft.com/office/drawing/2014/main" id="{31D5EAC3-DB18-411F-8C00-24B2D7430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41451-2D40-4CBE-8525-283D0BAE0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04546-555F-42B8-BF45-D280BC8EAC19}" type="slidenum">
              <a:rPr lang="en-US" smtClean="0"/>
              <a:t>‹#›</a:t>
            </a:fld>
            <a:endParaRPr lang="en-US"/>
          </a:p>
        </p:txBody>
      </p:sp>
    </p:spTree>
    <p:extLst>
      <p:ext uri="{BB962C8B-B14F-4D97-AF65-F5344CB8AC3E}">
        <p14:creationId xmlns:p14="http://schemas.microsoft.com/office/powerpoint/2010/main" val="246307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11601358"/>
              </p:ext>
            </p:extLst>
          </p:nvPr>
        </p:nvGraphicFramePr>
        <p:xfrm>
          <a:off x="285565" y="237478"/>
          <a:ext cx="11620870" cy="6385265"/>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1 Intro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Welcome to the Effective Business Phone Etiquette Training Course. In this course, we will explore essential skills and strategies to handle phone calls with confidence and professionalism. Throughout the modules, we will focus on key areas such as greeting callers, active listening, providing accurate information, problem resolution, and effective call closing. By the end of this course, you will be equipped with the knowledge and techniques to excel in business phone etiquette and deliver exceptional customer service. Let's get started on this journey of enhancing your phone communication skills.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content of the course.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content of the course.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254946" y="2287502"/>
            <a:ext cx="5540653" cy="311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A4F57D8-8149-1900-0007-1837D6B40A1B}"/>
              </a:ext>
            </a:extLst>
          </p:cNvPr>
          <p:cNvSpPr txBox="1"/>
          <p:nvPr/>
        </p:nvSpPr>
        <p:spPr>
          <a:xfrm>
            <a:off x="6373092" y="2373745"/>
            <a:ext cx="5125381" cy="923330"/>
          </a:xfrm>
          <a:prstGeom prst="rect">
            <a:avLst/>
          </a:prstGeom>
          <a:noFill/>
        </p:spPr>
        <p:txBody>
          <a:bodyPr wrap="square" rtlCol="0">
            <a:spAutoFit/>
          </a:bodyPr>
          <a:lstStyle/>
          <a:p>
            <a:r>
              <a:rPr lang="en-GB" dirty="0"/>
              <a:t>Content</a:t>
            </a:r>
          </a:p>
          <a:p>
            <a:r>
              <a:rPr lang="en-US" dirty="0"/>
              <a:t>…</a:t>
            </a:r>
          </a:p>
          <a:p>
            <a:endParaRPr lang="en-US" dirty="0"/>
          </a:p>
        </p:txBody>
      </p:sp>
      <p:sp>
        <p:nvSpPr>
          <p:cNvPr id="8" name="TextBox 7">
            <a:extLst>
              <a:ext uri="{FF2B5EF4-FFF2-40B4-BE49-F238E27FC236}">
                <a16:creationId xmlns:a16="http://schemas.microsoft.com/office/drawing/2014/main" id="{63F0DC3A-9D83-D72F-0288-FB5CA74EFFBC}"/>
              </a:ext>
            </a:extLst>
          </p:cNvPr>
          <p:cNvSpPr txBox="1"/>
          <p:nvPr/>
        </p:nvSpPr>
        <p:spPr>
          <a:xfrm>
            <a:off x="8395334" y="4944341"/>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pic>
        <p:nvPicPr>
          <p:cNvPr id="2050" name="Picture 2" descr="line art of a hand picking up a receiver while the person is at her desk">
            <a:extLst>
              <a:ext uri="{FF2B5EF4-FFF2-40B4-BE49-F238E27FC236}">
                <a16:creationId xmlns:a16="http://schemas.microsoft.com/office/drawing/2014/main" id="{1FCC3C3E-41B8-CD00-C59C-5EF1CA0AD9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84" b="6831"/>
          <a:stretch/>
        </p:blipFill>
        <p:spPr bwMode="auto">
          <a:xfrm>
            <a:off x="7560152" y="2373745"/>
            <a:ext cx="3096491" cy="2417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8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4141747158"/>
              </p:ext>
            </p:extLst>
          </p:nvPr>
        </p:nvGraphicFramePr>
        <p:xfrm>
          <a:off x="285565" y="237478"/>
          <a:ext cx="11620870" cy="617804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2 Greeting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Greeting the caller in a prompt and friendly manner is vital because it sets the tone for the entire conversation and creates a positive first impression. Let’s explore further.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 person answering a phone call, with a speech bubble showing "Hello, thank you for calling [Company Name]." Gradually transition the speech bubble text to show "This is [Your Name] speaking. How may I assist you today?" Text on the slide can include a heading such as "Greeting" and additional text describing the importance of a professional greeting and tips on how to prepare, such as "Answer calls within the first 3 rings," "Use a warm and friendly tone," and "Identify yourself and the company clearly</a:t>
                      </a:r>
                      <a:r>
                        <a:rPr lang="en-US" sz="1800" b="0" i="0" kern="1200" dirty="0">
                          <a:solidFill>
                            <a:schemeClr val="dk1"/>
                          </a:solidFill>
                          <a:effectLst/>
                          <a:latin typeface="+mn-lt"/>
                          <a:ea typeface="+mn-ea"/>
                          <a:cs typeface="+mn-cs"/>
                        </a:rPr>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 person answering a phone call.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ringing phone.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Trigger the animation of the person picking up the phone when the audio clip ends.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highlights the importance of a professional greeting.</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Followed by tips on how to prepare.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227236" y="3174193"/>
            <a:ext cx="5540653" cy="311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clipart, drawing, sketch, line art&#10;&#10;Description automatically generated">
            <a:extLst>
              <a:ext uri="{FF2B5EF4-FFF2-40B4-BE49-F238E27FC236}">
                <a16:creationId xmlns:a16="http://schemas.microsoft.com/office/drawing/2014/main" id="{E4DB81BC-97DD-07A8-A080-F660D84BFF48}"/>
              </a:ext>
            </a:extLst>
          </p:cNvPr>
          <p:cNvPicPr>
            <a:picLocks noChangeAspect="1"/>
          </p:cNvPicPr>
          <p:nvPr/>
        </p:nvPicPr>
        <p:blipFill rotWithShape="1">
          <a:blip r:embed="rId2">
            <a:extLst>
              <a:ext uri="{28A0092B-C50C-407E-A947-70E740481C1C}">
                <a14:useLocalDpi xmlns:a14="http://schemas.microsoft.com/office/drawing/2010/main" val="0"/>
              </a:ext>
            </a:extLst>
          </a:blip>
          <a:srcRect t="9488" b="18654"/>
          <a:stretch/>
        </p:blipFill>
        <p:spPr>
          <a:xfrm>
            <a:off x="6235625" y="3189660"/>
            <a:ext cx="3384518" cy="2432034"/>
          </a:xfrm>
          <a:prstGeom prst="rect">
            <a:avLst/>
          </a:prstGeom>
          <a:ln>
            <a:solidFill>
              <a:schemeClr val="tx1"/>
            </a:solidFill>
          </a:ln>
        </p:spPr>
      </p:pic>
      <p:sp>
        <p:nvSpPr>
          <p:cNvPr id="7" name="TextBox 6">
            <a:extLst>
              <a:ext uri="{FF2B5EF4-FFF2-40B4-BE49-F238E27FC236}">
                <a16:creationId xmlns:a16="http://schemas.microsoft.com/office/drawing/2014/main" id="{8A4F57D8-8149-1900-0007-1837D6B40A1B}"/>
              </a:ext>
            </a:extLst>
          </p:cNvPr>
          <p:cNvSpPr txBox="1"/>
          <p:nvPr/>
        </p:nvSpPr>
        <p:spPr>
          <a:xfrm>
            <a:off x="10044635" y="3696856"/>
            <a:ext cx="1426128" cy="923330"/>
          </a:xfrm>
          <a:prstGeom prst="rect">
            <a:avLst/>
          </a:prstGeom>
          <a:noFill/>
        </p:spPr>
        <p:txBody>
          <a:bodyPr wrap="square" rtlCol="0">
            <a:spAutoFit/>
          </a:bodyPr>
          <a:lstStyle/>
          <a:p>
            <a:r>
              <a:rPr lang="en-GB" dirty="0"/>
              <a:t>Tips</a:t>
            </a:r>
          </a:p>
          <a:p>
            <a:r>
              <a:rPr lang="en-US" dirty="0"/>
              <a:t>…</a:t>
            </a:r>
          </a:p>
          <a:p>
            <a:endParaRPr lang="en-US" dirty="0"/>
          </a:p>
        </p:txBody>
      </p:sp>
      <p:sp>
        <p:nvSpPr>
          <p:cNvPr id="8" name="TextBox 7">
            <a:extLst>
              <a:ext uri="{FF2B5EF4-FFF2-40B4-BE49-F238E27FC236}">
                <a16:creationId xmlns:a16="http://schemas.microsoft.com/office/drawing/2014/main" id="{63F0DC3A-9D83-D72F-0288-FB5CA74EFFBC}"/>
              </a:ext>
            </a:extLst>
          </p:cNvPr>
          <p:cNvSpPr txBox="1"/>
          <p:nvPr/>
        </p:nvSpPr>
        <p:spPr>
          <a:xfrm>
            <a:off x="8284498" y="5784169"/>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Tree>
    <p:extLst>
      <p:ext uri="{BB962C8B-B14F-4D97-AF65-F5344CB8AC3E}">
        <p14:creationId xmlns:p14="http://schemas.microsoft.com/office/powerpoint/2010/main" val="97330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3751328156"/>
              </p:ext>
            </p:extLst>
          </p:nvPr>
        </p:nvGraphicFramePr>
        <p:xfrm>
          <a:off x="285565" y="237478"/>
          <a:ext cx="11620870" cy="617804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3 Active Listening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Next, we will explore the key skills and strategies to handle phone calls with confidence and professionalism. One vital skill is active listening, which allows you to fully understand and address the caller's needs.</a:t>
                      </a:r>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 person engaged in a phone conversation, leaning forward attentively. Text on the slide can include a heading such as "Active Listening" and additional text describing the importance of active listening and tips for effective active listening:</a:t>
                      </a:r>
                    </a:p>
                    <a:p>
                      <a:pPr marL="228600" indent="-228600">
                        <a:buAutoNum type="arabicPeriod"/>
                      </a:pPr>
                      <a:r>
                        <a:rPr lang="en-US" sz="1200" b="0" i="0" kern="1200" dirty="0">
                          <a:solidFill>
                            <a:schemeClr val="dk1"/>
                          </a:solidFill>
                          <a:effectLst/>
                          <a:latin typeface="+mn-lt"/>
                          <a:ea typeface="+mn-ea"/>
                          <a:cs typeface="+mn-cs"/>
                        </a:rPr>
                        <a:t>Focus on the caller's words: Pay close attention to what the caller is saying without interrupting.</a:t>
                      </a:r>
                    </a:p>
                    <a:p>
                      <a:pPr marL="228600" indent="-228600">
                        <a:buAutoNum type="arabicPeriod"/>
                      </a:pPr>
                      <a:r>
                        <a:rPr lang="en-US" sz="1200" b="0" i="0" kern="1200" dirty="0">
                          <a:solidFill>
                            <a:schemeClr val="dk1"/>
                          </a:solidFill>
                          <a:effectLst/>
                          <a:latin typeface="+mn-lt"/>
                          <a:ea typeface="+mn-ea"/>
                          <a:cs typeface="+mn-cs"/>
                        </a:rPr>
                        <a:t>Ask clarifying questions: Seek clarification to ensure a thorough understanding of the caller's needs.</a:t>
                      </a:r>
                    </a:p>
                    <a:p>
                      <a:pPr marL="228600" indent="-228600">
                        <a:buAutoNum type="arabicPeriod"/>
                      </a:pPr>
                      <a:r>
                        <a:rPr lang="en-US" sz="1200" b="0" i="0" kern="1200" dirty="0">
                          <a:solidFill>
                            <a:schemeClr val="dk1"/>
                          </a:solidFill>
                          <a:effectLst/>
                          <a:latin typeface="+mn-lt"/>
                          <a:ea typeface="+mn-ea"/>
                          <a:cs typeface="+mn-cs"/>
                        </a:rPr>
                        <a:t>Paraphrase to demonstrate understanding: Summarize or rephrase the caller's statements to show that you have actively listened and understood their message.</a:t>
                      </a:r>
                    </a:p>
                    <a:p>
                      <a:endParaRPr lang="en-US" sz="1200" dirty="0"/>
                    </a:p>
                    <a:p>
                      <a:r>
                        <a:rPr lang="en-US" sz="800" b="0" i="0" kern="1200" dirty="0">
                          <a:solidFill>
                            <a:schemeClr val="dk1"/>
                          </a:solidFill>
                          <a:effectLst/>
                          <a:highlight>
                            <a:srgbClr val="FFFF00"/>
                          </a:highlight>
                          <a:latin typeface="+mn-lt"/>
                          <a:ea typeface="+mn-ea"/>
                          <a:cs typeface="+mn-cs"/>
                        </a:rPr>
                        <a:t>Caller: Hi, I'm having trouble with my account. I made a payment, but it's not reflecting on my statement.</a:t>
                      </a:r>
                    </a:p>
                    <a:p>
                      <a:r>
                        <a:rPr lang="en-US" sz="800" b="0" i="0" kern="1200" dirty="0">
                          <a:solidFill>
                            <a:schemeClr val="dk1"/>
                          </a:solidFill>
                          <a:effectLst/>
                          <a:highlight>
                            <a:srgbClr val="FFFF00"/>
                          </a:highlight>
                          <a:latin typeface="+mn-lt"/>
                          <a:ea typeface="+mn-ea"/>
                          <a:cs typeface="+mn-cs"/>
                        </a:rPr>
                        <a:t>Employee: Thank you for reaching out to us. I understand that you made a payment, but it's not showing up on your statement. Let me investigate this for you. Can you please provide me with the date and amount of the payment?</a:t>
                      </a:r>
                    </a:p>
                    <a:p>
                      <a:r>
                        <a:rPr lang="en-US" sz="800" b="0" i="0" kern="1200" dirty="0">
                          <a:solidFill>
                            <a:schemeClr val="dk1"/>
                          </a:solidFill>
                          <a:effectLst/>
                          <a:highlight>
                            <a:srgbClr val="FFFF00"/>
                          </a:highlight>
                          <a:latin typeface="+mn-lt"/>
                          <a:ea typeface="+mn-ea"/>
                          <a:cs typeface="+mn-cs"/>
                        </a:rPr>
                        <a:t>Caller: Sure, I made the payment last week on Tuesday, and it was for $100.</a:t>
                      </a:r>
                    </a:p>
                    <a:p>
                      <a:r>
                        <a:rPr lang="en-US" sz="800" b="0" i="0" kern="1200" dirty="0">
                          <a:solidFill>
                            <a:schemeClr val="dk1"/>
                          </a:solidFill>
                          <a:effectLst/>
                          <a:highlight>
                            <a:srgbClr val="FFFF00"/>
                          </a:highlight>
                          <a:latin typeface="+mn-lt"/>
                          <a:ea typeface="+mn-ea"/>
                          <a:cs typeface="+mn-cs"/>
                        </a:rPr>
                        <a:t>Employee: Thank you for sharing that information. Just to clarify, you made a payment of $100 last Tuesday, and it's not appearing on your statement. Is that correct?</a:t>
                      </a:r>
                    </a:p>
                    <a:p>
                      <a:r>
                        <a:rPr lang="en-US" sz="800" b="0" i="0" kern="1200" dirty="0">
                          <a:solidFill>
                            <a:schemeClr val="dk1"/>
                          </a:solidFill>
                          <a:effectLst/>
                          <a:highlight>
                            <a:srgbClr val="FFFF00"/>
                          </a:highlight>
                          <a:latin typeface="+mn-lt"/>
                          <a:ea typeface="+mn-ea"/>
                          <a:cs typeface="+mn-cs"/>
                        </a:rPr>
                        <a:t>Caller: Yes, that's correct. I'm concerned because I don't want to incur any late fees.</a:t>
                      </a:r>
                    </a:p>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 person engaged in a phone conversation, leaning forward attentively.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phone conversation to simulate a realistic experience.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highlights the importance of active listening and provides tips for effective active listening.</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89819" y="3019325"/>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erson and person talking on phones&#10;&#10;Description automatically generated with low confidence">
            <a:extLst>
              <a:ext uri="{FF2B5EF4-FFF2-40B4-BE49-F238E27FC236}">
                <a16:creationId xmlns:a16="http://schemas.microsoft.com/office/drawing/2014/main" id="{E119FA1A-CBE3-A8FF-1B2C-29F6AFB5EC86}"/>
              </a:ext>
            </a:extLst>
          </p:cNvPr>
          <p:cNvPicPr>
            <a:picLocks noChangeAspect="1"/>
          </p:cNvPicPr>
          <p:nvPr/>
        </p:nvPicPr>
        <p:blipFill rotWithShape="1">
          <a:blip r:embed="rId2">
            <a:extLst>
              <a:ext uri="{28A0092B-C50C-407E-A947-70E740481C1C}">
                <a14:useLocalDpi xmlns:a14="http://schemas.microsoft.com/office/drawing/2010/main" val="0"/>
              </a:ext>
            </a:extLst>
          </a:blip>
          <a:srcRect t="25306" b="24127"/>
          <a:stretch/>
        </p:blipFill>
        <p:spPr>
          <a:xfrm>
            <a:off x="6290487" y="3164930"/>
            <a:ext cx="4296824" cy="2172749"/>
          </a:xfrm>
          <a:prstGeom prst="rect">
            <a:avLst/>
          </a:prstGeom>
          <a:ln>
            <a:solidFill>
              <a:schemeClr val="tx1"/>
            </a:solidFill>
          </a:ln>
        </p:spPr>
      </p:pic>
      <p:sp>
        <p:nvSpPr>
          <p:cNvPr id="8" name="TextBox 7">
            <a:extLst>
              <a:ext uri="{FF2B5EF4-FFF2-40B4-BE49-F238E27FC236}">
                <a16:creationId xmlns:a16="http://schemas.microsoft.com/office/drawing/2014/main" id="{AA649E89-F380-D851-87A8-B7DFDDBF63E4}"/>
              </a:ext>
            </a:extLst>
          </p:cNvPr>
          <p:cNvSpPr txBox="1"/>
          <p:nvPr/>
        </p:nvSpPr>
        <p:spPr>
          <a:xfrm>
            <a:off x="10687979" y="3353141"/>
            <a:ext cx="808893" cy="923330"/>
          </a:xfrm>
          <a:prstGeom prst="rect">
            <a:avLst/>
          </a:prstGeom>
          <a:noFill/>
        </p:spPr>
        <p:txBody>
          <a:bodyPr wrap="square" rtlCol="0">
            <a:spAutoFit/>
          </a:bodyPr>
          <a:lstStyle/>
          <a:p>
            <a:r>
              <a:rPr lang="en-GB" dirty="0"/>
              <a:t>Tips</a:t>
            </a:r>
          </a:p>
          <a:p>
            <a:r>
              <a:rPr lang="en-US" dirty="0"/>
              <a:t>…</a:t>
            </a:r>
          </a:p>
          <a:p>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78882" y="5759669"/>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Tree>
    <p:extLst>
      <p:ext uri="{BB962C8B-B14F-4D97-AF65-F5344CB8AC3E}">
        <p14:creationId xmlns:p14="http://schemas.microsoft.com/office/powerpoint/2010/main" val="83392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69602000"/>
              </p:ext>
            </p:extLst>
          </p:nvPr>
        </p:nvGraphicFramePr>
        <p:xfrm>
          <a:off x="285565" y="237478"/>
          <a:ext cx="11620870" cy="645236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4 Providing Information/Assistance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This step involves providing accurate and relevant information or assistance to customers. Let's dive 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an employee using a computer or CRM software to access customer information. The employee should be shown engaging in a conversation with the customer on the phone. Text on the slide can include a heading such as "Providing Information/Assistance" and additional text explaining the performance standard, tools, required knowledge, concerns (if applicable), and desired worker behavior.</a:t>
                      </a:r>
                    </a:p>
                    <a:p>
                      <a:endParaRPr lang="en-US" sz="1200" b="0" i="0" kern="1200" dirty="0">
                        <a:solidFill>
                          <a:schemeClr val="dk1"/>
                        </a:solidFill>
                        <a:effectLst/>
                        <a:latin typeface="+mn-lt"/>
                        <a:ea typeface="+mn-ea"/>
                        <a:cs typeface="+mn-cs"/>
                      </a:endParaRPr>
                    </a:p>
                    <a:p>
                      <a:r>
                        <a:rPr lang="en-US" sz="1200" b="0" i="0" kern="1200" dirty="0">
                          <a:solidFill>
                            <a:schemeClr val="dk1"/>
                          </a:solidFill>
                          <a:effectLst/>
                          <a:latin typeface="+mn-lt"/>
                          <a:ea typeface="+mn-ea"/>
                          <a:cs typeface="+mn-cs"/>
                        </a:rPr>
                        <a:t> </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800" b="0" i="0" kern="1200" dirty="0">
                          <a:solidFill>
                            <a:schemeClr val="dk1"/>
                          </a:solidFill>
                          <a:effectLst/>
                          <a:highlight>
                            <a:srgbClr val="FFFF00"/>
                          </a:highlight>
                          <a:latin typeface="+mn-lt"/>
                          <a:ea typeface="+mn-ea"/>
                          <a:cs typeface="+mn-cs"/>
                        </a:rPr>
                        <a:t>CSR: Thank you for reaching out. I can definitely assist you with that. To avoid future instances of missed payments, we have a convenient service called AutoPay. With AutoPay, your payments can be automatically deducted from your registered bank account or credit card, ensuring you never miss a payment. Would you like me to set up AutoPay for you?</a:t>
                      </a:r>
                    </a:p>
                    <a:p>
                      <a:r>
                        <a:rPr lang="en-US" sz="800" b="0" i="0" kern="1200" dirty="0">
                          <a:solidFill>
                            <a:schemeClr val="dk1"/>
                          </a:solidFill>
                          <a:effectLst/>
                          <a:highlight>
                            <a:srgbClr val="FFFF00"/>
                          </a:highlight>
                          <a:latin typeface="+mn-lt"/>
                          <a:ea typeface="+mn-ea"/>
                          <a:cs typeface="+mn-cs"/>
                        </a:rPr>
                        <a:t>Caller: Yes, that sounds like a helpful service. Please set it up for me.</a:t>
                      </a:r>
                    </a:p>
                    <a:p>
                      <a:r>
                        <a:rPr lang="en-US" sz="800" b="0" i="0" kern="1200" dirty="0">
                          <a:solidFill>
                            <a:schemeClr val="dk1"/>
                          </a:solidFill>
                          <a:effectLst/>
                          <a:highlight>
                            <a:srgbClr val="FFFF00"/>
                          </a:highlight>
                          <a:latin typeface="+mn-lt"/>
                          <a:ea typeface="+mn-ea"/>
                          <a:cs typeface="+mn-cs"/>
                        </a:rPr>
                        <a:t>CSR: Great! I will need some information from you to get started. Could you please provide me with your bank account details or credit card information? Rest assured that our system is secure and your information will be handled with utmost confidentiality.</a:t>
                      </a:r>
                    </a:p>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an employee using a computer or CRM software to access customer information.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customer inquiry or concern.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explains the performance standard, tools, required knowledge, concerns (if applicable), and desired worker behavior.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75822" y="3071371"/>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A649E89-F380-D851-87A8-B7DFDDBF63E4}"/>
              </a:ext>
            </a:extLst>
          </p:cNvPr>
          <p:cNvSpPr txBox="1"/>
          <p:nvPr/>
        </p:nvSpPr>
        <p:spPr>
          <a:xfrm>
            <a:off x="9907952" y="3179278"/>
            <a:ext cx="1478760" cy="1477328"/>
          </a:xfrm>
          <a:prstGeom prst="rect">
            <a:avLst/>
          </a:prstGeom>
          <a:noFill/>
        </p:spPr>
        <p:txBody>
          <a:bodyPr wrap="square" rtlCol="0">
            <a:spAutoFit/>
          </a:bodyPr>
          <a:lstStyle/>
          <a:p>
            <a:r>
              <a:rPr lang="en-GB" dirty="0"/>
              <a:t>Providing Information/ Assistance.</a:t>
            </a:r>
          </a:p>
          <a:p>
            <a:r>
              <a:rPr lang="en-US" dirty="0"/>
              <a:t>…</a:t>
            </a:r>
          </a:p>
          <a:p>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64885" y="5808442"/>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pic>
        <p:nvPicPr>
          <p:cNvPr id="1026" name="Picture 2" descr="customer service looking at the screen searching for some infomation line art">
            <a:extLst>
              <a:ext uri="{FF2B5EF4-FFF2-40B4-BE49-F238E27FC236}">
                <a16:creationId xmlns:a16="http://schemas.microsoft.com/office/drawing/2014/main" id="{9F3BFC10-95AD-2480-9425-FBF7797EE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79" b="9357"/>
          <a:stretch/>
        </p:blipFill>
        <p:spPr bwMode="auto">
          <a:xfrm>
            <a:off x="6288271" y="3179278"/>
            <a:ext cx="3226317" cy="24863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9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2190265719"/>
              </p:ext>
            </p:extLst>
          </p:nvPr>
        </p:nvGraphicFramePr>
        <p:xfrm>
          <a:off x="285565" y="237478"/>
          <a:ext cx="11620870" cy="6529378"/>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5 Problem Resolution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In this step, we will explore how to handle challenging or difficult calls calmly and effectively, ensuring that customer issues are resolved to their satisfaction.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an employee on the phone, demonstrating a calm and composed demeanor while addressing a challenging customer concern. Text on the slide can include a heading such as "Problem Resolution" and additional text explaining the performance standard, tools, required knowledge, concerns, and desired worker behavior.</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1200" b="0" i="0" kern="1200" dirty="0">
                          <a:solidFill>
                            <a:schemeClr val="dk1"/>
                          </a:solidFill>
                          <a:effectLst/>
                          <a:highlight>
                            <a:srgbClr val="FFFF00"/>
                          </a:highlight>
                          <a:latin typeface="+mn-lt"/>
                          <a:ea typeface="+mn-ea"/>
                          <a:cs typeface="+mn-cs"/>
                        </a:rPr>
                        <a:t>Customer: Hi Sarah, I'm James, and I'm having an issue with my payment. I made a payment last week, but it doesn't seem to have gone through, and I received a payment reminder today.</a:t>
                      </a:r>
                    </a:p>
                    <a:p>
                      <a:r>
                        <a:rPr lang="en-US" sz="1200" b="0" i="0" kern="1200" dirty="0">
                          <a:solidFill>
                            <a:schemeClr val="dk1"/>
                          </a:solidFill>
                          <a:effectLst/>
                          <a:highlight>
                            <a:srgbClr val="FFFF00"/>
                          </a:highlight>
                          <a:latin typeface="+mn-lt"/>
                          <a:ea typeface="+mn-ea"/>
                          <a:cs typeface="+mn-cs"/>
                        </a:rPr>
                        <a:t>CSR: I apologize for the inconvenience, James. Let me check the details of your payment. Could you please provide me with your account number or any other identifying information?</a:t>
                      </a:r>
                    </a:p>
                    <a:p>
                      <a:r>
                        <a:rPr lang="en-US" sz="1200" b="0" i="0" kern="1200" dirty="0">
                          <a:solidFill>
                            <a:schemeClr val="dk1"/>
                          </a:solidFill>
                          <a:effectLst/>
                          <a:highlight>
                            <a:srgbClr val="FFFF00"/>
                          </a:highlight>
                          <a:latin typeface="+mn-lt"/>
                          <a:ea typeface="+mn-ea"/>
                          <a:cs typeface="+mn-cs"/>
                        </a:rPr>
                        <a:t>Customer: Sure, my account number is 123456789.</a:t>
                      </a:r>
                    </a:p>
                    <a:p>
                      <a:r>
                        <a:rPr lang="en-US" sz="1200" b="0" i="0" kern="1200" dirty="0">
                          <a:solidFill>
                            <a:schemeClr val="dk1"/>
                          </a:solidFill>
                          <a:effectLst/>
                          <a:highlight>
                            <a:srgbClr val="FFFF00"/>
                          </a:highlight>
                          <a:latin typeface="+mn-lt"/>
                          <a:ea typeface="+mn-ea"/>
                          <a:cs typeface="+mn-cs"/>
                        </a:rPr>
                        <a:t>CSR: Thank you, James. Let me look that up for you. I see that the payment you made last week wasn't successfully processed due to an error in the transaction. I apologize for the oversight. We'll get this sorted out for you right away.</a:t>
                      </a:r>
                    </a:p>
                    <a:p>
                      <a:r>
                        <a:rPr lang="en-US" sz="1200" b="0" i="0" kern="1200" dirty="0">
                          <a:solidFill>
                            <a:schemeClr val="dk1"/>
                          </a:solidFill>
                          <a:effectLst/>
                          <a:highlight>
                            <a:srgbClr val="FFFF00"/>
                          </a:highlight>
                          <a:latin typeface="+mn-lt"/>
                          <a:ea typeface="+mn-ea"/>
                          <a:cs typeface="+mn-cs"/>
                        </a:rPr>
                        <a:t>Customer: Thank you, Sarah. I appreciate your help. What should I do next?</a:t>
                      </a:r>
                    </a:p>
                    <a:p>
                      <a:r>
                        <a:rPr lang="en-US" sz="1200" b="0" i="0" kern="1200" dirty="0">
                          <a:solidFill>
                            <a:schemeClr val="dk1"/>
                          </a:solidFill>
                          <a:effectLst/>
                          <a:highlight>
                            <a:srgbClr val="FFFF00"/>
                          </a:highlight>
                          <a:latin typeface="+mn-lt"/>
                          <a:ea typeface="+mn-ea"/>
                          <a:cs typeface="+mn-cs"/>
                        </a:rPr>
                        <a:t>CSR: To resolve this issue, I'll need to update your payment information and process the payment again. Can you please confirm the payment method you'd like to use and provide the necessary details?</a:t>
                      </a:r>
                    </a:p>
                    <a:p>
                      <a:r>
                        <a:rPr lang="en-US" sz="1200" b="0" i="0" kern="1200" dirty="0">
                          <a:solidFill>
                            <a:schemeClr val="dk1"/>
                          </a:solidFill>
                          <a:effectLst/>
                          <a:highlight>
                            <a:srgbClr val="FFFF00"/>
                          </a:highlight>
                          <a:latin typeface="+mn-lt"/>
                          <a:ea typeface="+mn-ea"/>
                          <a:cs typeface="+mn-cs"/>
                        </a:rPr>
                        <a:t>Customer: I'll be using my Visa credit card. The card number is 1234 5678 9012 3456, and the expiration date is 08/25.</a:t>
                      </a:r>
                    </a:p>
                    <a:p>
                      <a:r>
                        <a:rPr lang="en-US" sz="1200" b="0" i="0" kern="1200" dirty="0">
                          <a:solidFill>
                            <a:schemeClr val="dk1"/>
                          </a:solidFill>
                          <a:effectLst/>
                          <a:highlight>
                            <a:srgbClr val="FFFF00"/>
                          </a:highlight>
                          <a:latin typeface="+mn-lt"/>
                          <a:ea typeface="+mn-ea"/>
                          <a:cs typeface="+mn-cs"/>
                        </a:rPr>
                        <a:t>CSR: Thank you, James. I've updated your payment method with the provided details. I'll now process the payment, and you should receive a confirmation shortly. Is there anything else I can assist you with?</a:t>
                      </a:r>
                    </a:p>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an employee engaging in a conversation with a challenging customer.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challenging customer inquiry or concern.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explains the performance standard, tools, required knowledge, concerns, and desired worker behavior.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71347" y="3137886"/>
            <a:ext cx="5604254" cy="34826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60410" y="6120565"/>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
        <p:nvSpPr>
          <p:cNvPr id="2" name="TextBox 1">
            <a:extLst>
              <a:ext uri="{FF2B5EF4-FFF2-40B4-BE49-F238E27FC236}">
                <a16:creationId xmlns:a16="http://schemas.microsoft.com/office/drawing/2014/main" id="{50EA4EE2-71A7-7A38-E4E5-51B40735E227}"/>
              </a:ext>
            </a:extLst>
          </p:cNvPr>
          <p:cNvSpPr txBox="1"/>
          <p:nvPr/>
        </p:nvSpPr>
        <p:spPr>
          <a:xfrm>
            <a:off x="9984510" y="3761765"/>
            <a:ext cx="1478760" cy="1200329"/>
          </a:xfrm>
          <a:prstGeom prst="rect">
            <a:avLst/>
          </a:prstGeom>
          <a:noFill/>
        </p:spPr>
        <p:txBody>
          <a:bodyPr wrap="square" rtlCol="0">
            <a:spAutoFit/>
          </a:bodyPr>
          <a:lstStyle/>
          <a:p>
            <a:r>
              <a:rPr lang="en-GB" dirty="0"/>
              <a:t>Problem Resolution</a:t>
            </a:r>
          </a:p>
          <a:p>
            <a:r>
              <a:rPr lang="en-US" dirty="0"/>
              <a:t>…</a:t>
            </a:r>
          </a:p>
          <a:p>
            <a:endParaRPr lang="en-US" dirty="0"/>
          </a:p>
        </p:txBody>
      </p:sp>
      <p:pic>
        <p:nvPicPr>
          <p:cNvPr id="5" name="Picture 4">
            <a:extLst>
              <a:ext uri="{FF2B5EF4-FFF2-40B4-BE49-F238E27FC236}">
                <a16:creationId xmlns:a16="http://schemas.microsoft.com/office/drawing/2014/main" id="{E3984DCC-445E-25D1-0B66-D48DE0662707}"/>
              </a:ext>
            </a:extLst>
          </p:cNvPr>
          <p:cNvPicPr>
            <a:picLocks noChangeAspect="1"/>
          </p:cNvPicPr>
          <p:nvPr/>
        </p:nvPicPr>
        <p:blipFill>
          <a:blip r:embed="rId2"/>
          <a:stretch>
            <a:fillRect/>
          </a:stretch>
        </p:blipFill>
        <p:spPr>
          <a:xfrm>
            <a:off x="6277453" y="3261154"/>
            <a:ext cx="3600952" cy="2178875"/>
          </a:xfrm>
          <a:prstGeom prst="rect">
            <a:avLst/>
          </a:prstGeom>
          <a:ln>
            <a:solidFill>
              <a:schemeClr val="tx1"/>
            </a:solidFill>
          </a:ln>
        </p:spPr>
      </p:pic>
    </p:spTree>
    <p:extLst>
      <p:ext uri="{BB962C8B-B14F-4D97-AF65-F5344CB8AC3E}">
        <p14:creationId xmlns:p14="http://schemas.microsoft.com/office/powerpoint/2010/main" val="151891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3309158243"/>
              </p:ext>
            </p:extLst>
          </p:nvPr>
        </p:nvGraphicFramePr>
        <p:xfrm>
          <a:off x="285565" y="237478"/>
          <a:ext cx="11620870" cy="617804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6 Closing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The final step is closing and it involves closing the call with a summary, confirming any agreed-upon actions, and expressing gratitude. Let's proceed!]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an employee ending a phone call with a customer. The employee should be shown with a polite and professional demeanor, expressing gratitude. Text on the slide can include a heading such as "Closing" and additional text explaining the performance standard, tools (none required for this step), required knowledge, concerns (if applicable), and desired worker behavior.</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800" b="0" i="0" kern="1200" dirty="0">
                          <a:solidFill>
                            <a:schemeClr val="dk1"/>
                          </a:solidFill>
                          <a:effectLst/>
                          <a:highlight>
                            <a:srgbClr val="FFFF00"/>
                          </a:highlight>
                          <a:latin typeface="+mn-lt"/>
                          <a:ea typeface="+mn-ea"/>
                          <a:cs typeface="+mn-cs"/>
                        </a:rPr>
                        <a:t>Customer: Thank you so much for your understanding and assistance, Sarah. I genuinely appreciate it. Is there anything else I need to do to rectify the situation?</a:t>
                      </a:r>
                    </a:p>
                    <a:p>
                      <a:r>
                        <a:rPr lang="en-US" sz="800" b="0" i="0" kern="1200" dirty="0">
                          <a:solidFill>
                            <a:schemeClr val="dk1"/>
                          </a:solidFill>
                          <a:effectLst/>
                          <a:highlight>
                            <a:srgbClr val="FFFF00"/>
                          </a:highlight>
                          <a:latin typeface="+mn-lt"/>
                          <a:ea typeface="+mn-ea"/>
                          <a:cs typeface="+mn-cs"/>
                        </a:rPr>
                        <a:t>Customer Service: You're welcome, Mr. Smith. I'm glad I could help. To ensure you're up to date, I recommend making the payment for the current month's bill as soon as possible. Additionally, I encourage you to set up automatic payments or reminders to avoid missing future due dates. This will help you stay on track with your payments.</a:t>
                      </a:r>
                    </a:p>
                    <a:p>
                      <a:r>
                        <a:rPr lang="en-US" sz="800" b="0" i="0" kern="1200" dirty="0">
                          <a:solidFill>
                            <a:schemeClr val="dk1"/>
                          </a:solidFill>
                          <a:effectLst/>
                          <a:highlight>
                            <a:srgbClr val="FFFF00"/>
                          </a:highlight>
                          <a:latin typeface="+mn-lt"/>
                          <a:ea typeface="+mn-ea"/>
                          <a:cs typeface="+mn-cs"/>
                        </a:rPr>
                        <a:t>Customer: That's a great suggestion, Sarah. I will definitely set up automatic payments to avoid any future issues. Thank you for the reminder.</a:t>
                      </a:r>
                    </a:p>
                    <a:p>
                      <a:r>
                        <a:rPr lang="en-US" sz="800" b="0" i="0" kern="1200" dirty="0">
                          <a:solidFill>
                            <a:schemeClr val="dk1"/>
                          </a:solidFill>
                          <a:effectLst/>
                          <a:highlight>
                            <a:srgbClr val="FFFF00"/>
                          </a:highlight>
                          <a:latin typeface="+mn-lt"/>
                          <a:ea typeface="+mn-ea"/>
                          <a:cs typeface="+mn-cs"/>
                        </a:rPr>
                        <a:t>Customer Service: You're welcome, Mr. Smith. It's always a good idea to have those reminders in place. If you have any further questions or concerns, please don't hesitate to reach out to us. We're here to assist you.</a:t>
                      </a:r>
                    </a:p>
                    <a:p>
                      <a:r>
                        <a:rPr lang="en-US" sz="800" b="0" i="0" kern="1200" dirty="0">
                          <a:solidFill>
                            <a:schemeClr val="dk1"/>
                          </a:solidFill>
                          <a:effectLst/>
                          <a:highlight>
                            <a:srgbClr val="FFFF00"/>
                          </a:highlight>
                          <a:latin typeface="+mn-lt"/>
                          <a:ea typeface="+mn-ea"/>
                          <a:cs typeface="+mn-cs"/>
                        </a:rPr>
                        <a:t>Customer: I appreciate your support, Sarah. Thank you for your time and understanding. Have a wonderful day!</a:t>
                      </a:r>
                    </a:p>
                    <a:p>
                      <a:r>
                        <a:rPr lang="en-US" sz="800" b="0" i="0" kern="1200" dirty="0">
                          <a:solidFill>
                            <a:schemeClr val="dk1"/>
                          </a:solidFill>
                          <a:effectLst/>
                          <a:highlight>
                            <a:srgbClr val="FFFF00"/>
                          </a:highlight>
                          <a:latin typeface="+mn-lt"/>
                          <a:ea typeface="+mn-ea"/>
                          <a:cs typeface="+mn-cs"/>
                        </a:rPr>
                        <a:t>Customer Service: You're very welcome, Mr. Smith. Thank you for choosing ABC Finance. Have a fantastic day </a:t>
                      </a:r>
                      <a:r>
                        <a:rPr lang="en-US" sz="800" b="0" i="0" kern="1200" dirty="0">
                          <a:solidFill>
                            <a:schemeClr val="dk1"/>
                          </a:solidFill>
                          <a:effectLst/>
                          <a:latin typeface="+mn-lt"/>
                          <a:ea typeface="+mn-ea"/>
                          <a:cs typeface="+mn-cs"/>
                        </a:rPr>
                        <a:t>as well! Goodbye!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an employee ending a phone call with a customer, expressing gratitude.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closing statement, summarizing the call and expressing appreciation.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explains the performance standard, tools (none required for this step), required knowledge, concerns (if applicable), and desired worker behavior.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80583" y="3043675"/>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69646" y="5788699"/>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
        <p:nvSpPr>
          <p:cNvPr id="2" name="TextBox 1">
            <a:extLst>
              <a:ext uri="{FF2B5EF4-FFF2-40B4-BE49-F238E27FC236}">
                <a16:creationId xmlns:a16="http://schemas.microsoft.com/office/drawing/2014/main" id="{50EA4EE2-71A7-7A38-E4E5-51B40735E227}"/>
              </a:ext>
            </a:extLst>
          </p:cNvPr>
          <p:cNvSpPr txBox="1"/>
          <p:nvPr/>
        </p:nvSpPr>
        <p:spPr>
          <a:xfrm>
            <a:off x="9993746" y="3667554"/>
            <a:ext cx="1478760" cy="923330"/>
          </a:xfrm>
          <a:prstGeom prst="rect">
            <a:avLst/>
          </a:prstGeom>
          <a:noFill/>
        </p:spPr>
        <p:txBody>
          <a:bodyPr wrap="square" rtlCol="0">
            <a:spAutoFit/>
          </a:bodyPr>
          <a:lstStyle/>
          <a:p>
            <a:r>
              <a:rPr lang="en-GB" dirty="0"/>
              <a:t>Closing</a:t>
            </a:r>
          </a:p>
          <a:p>
            <a:r>
              <a:rPr lang="en-US" dirty="0"/>
              <a:t>…</a:t>
            </a:r>
          </a:p>
          <a:p>
            <a:endParaRPr lang="en-US" dirty="0"/>
          </a:p>
        </p:txBody>
      </p:sp>
      <p:pic>
        <p:nvPicPr>
          <p:cNvPr id="5" name="Picture 4">
            <a:extLst>
              <a:ext uri="{FF2B5EF4-FFF2-40B4-BE49-F238E27FC236}">
                <a16:creationId xmlns:a16="http://schemas.microsoft.com/office/drawing/2014/main" id="{E3984DCC-445E-25D1-0B66-D48DE0662707}"/>
              </a:ext>
            </a:extLst>
          </p:cNvPr>
          <p:cNvPicPr>
            <a:picLocks noChangeAspect="1"/>
          </p:cNvPicPr>
          <p:nvPr/>
        </p:nvPicPr>
        <p:blipFill>
          <a:blip r:embed="rId2"/>
          <a:stretch>
            <a:fillRect/>
          </a:stretch>
        </p:blipFill>
        <p:spPr>
          <a:xfrm>
            <a:off x="6286689" y="3166943"/>
            <a:ext cx="3600952" cy="2178875"/>
          </a:xfrm>
          <a:prstGeom prst="rect">
            <a:avLst/>
          </a:prstGeom>
          <a:ln>
            <a:solidFill>
              <a:schemeClr val="tx1"/>
            </a:solidFill>
          </a:ln>
        </p:spPr>
      </p:pic>
    </p:spTree>
    <p:extLst>
      <p:ext uri="{BB962C8B-B14F-4D97-AF65-F5344CB8AC3E}">
        <p14:creationId xmlns:p14="http://schemas.microsoft.com/office/powerpoint/2010/main" val="285839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2987222400"/>
              </p:ext>
            </p:extLst>
          </p:nvPr>
        </p:nvGraphicFramePr>
        <p:xfrm>
          <a:off x="285565" y="237478"/>
          <a:ext cx="11620870" cy="6453317"/>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7 Outro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1805413">
                <a:tc>
                  <a:txBody>
                    <a:bodyPr/>
                    <a:lstStyle/>
                    <a:p>
                      <a:r>
                        <a:rPr lang="en-US" sz="1800" b="0" i="0" kern="1200" dirty="0">
                          <a:solidFill>
                            <a:schemeClr val="dk1"/>
                          </a:solidFill>
                          <a:effectLst/>
                          <a:latin typeface="+mn-lt"/>
                          <a:ea typeface="+mn-ea"/>
                          <a:cs typeface="+mn-cs"/>
                        </a:rPr>
                        <a:t>Congratulations on completing the Effective Business Phone Etiquette Training Module! Throughout this training, we explored essential skills and strategies for handling phone calls with professionalism and effectiveness. Let's recap the key steps we covered together.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visual representations of the five steps of the Effective Business Phone Etiquette: Greeting, Active Listening, Providing Information/Assistance, Problem Resolution, and Closing. Text on the slide can include headings for each step, along with a summary of the performance standard, tools, required knowledge, concerns, and desired worker behavior.</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800" dirty="0">
                          <a:highlight>
                            <a:srgbClr val="FFFF00"/>
                          </a:highlight>
                        </a:rPr>
                        <a:t>Key Takeaways:</a:t>
                      </a:r>
                    </a:p>
                    <a:p>
                      <a:r>
                        <a:rPr lang="en-US" sz="800" dirty="0">
                          <a:highlight>
                            <a:srgbClr val="FFFF00"/>
                          </a:highlight>
                        </a:rPr>
                        <a:t>Greeting: Answer calls promptly and greet the caller in a professional and friendly manner within the first three rings.</a:t>
                      </a:r>
                    </a:p>
                    <a:p>
                      <a:r>
                        <a:rPr lang="en-US" sz="800" dirty="0">
                          <a:highlight>
                            <a:srgbClr val="FFFF00"/>
                          </a:highlight>
                        </a:rPr>
                        <a:t>Active Listening: Demonstrate active listening skills by fully focusing on the caller's needs and providing appropriate responses.</a:t>
                      </a:r>
                    </a:p>
                    <a:p>
                      <a:r>
                        <a:rPr lang="en-US" sz="800" dirty="0">
                          <a:highlight>
                            <a:srgbClr val="FFFF00"/>
                          </a:highlight>
                        </a:rPr>
                        <a:t>Providing Information/Assistance: Offer accurate and relevant information, address inquiries or concerns effectively.</a:t>
                      </a:r>
                    </a:p>
                    <a:p>
                      <a:r>
                        <a:rPr lang="en-US" sz="800" dirty="0">
                          <a:highlight>
                            <a:srgbClr val="FFFF00"/>
                          </a:highlight>
                        </a:rPr>
                        <a:t>Problem Resolution: Handle challenging or difficult calls calmly and effectively, resolving customer issues to their satisfaction.</a:t>
                      </a:r>
                    </a:p>
                    <a:p>
                      <a:r>
                        <a:rPr lang="en-US" sz="800" dirty="0">
                          <a:highlight>
                            <a:srgbClr val="FFFF00"/>
                          </a:highlight>
                        </a:rPr>
                        <a:t>Closing: Summarize the call, confirm any agreed-upon actions, end the call with professionalism and gratitude.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representing each of the five steps covered in the module: Greeting, Active Listening, Providing Information/Assistance, Problem Resolution, and Closing.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 brief audio clip summarizing the purpose and importance of each step.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provides a brief summary of the performance standards, tools, required knowledge, concerns, and desired worker behaviors associated with each step.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conclude the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89820" y="2849715"/>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78883" y="5594739"/>
            <a:ext cx="1426128" cy="369332"/>
          </a:xfrm>
          <a:prstGeom prst="rect">
            <a:avLst/>
          </a:prstGeom>
          <a:noFill/>
          <a:ln>
            <a:solidFill>
              <a:schemeClr val="tx1"/>
            </a:solidFill>
          </a:ln>
        </p:spPr>
        <p:txBody>
          <a:bodyPr wrap="square" rtlCol="0">
            <a:spAutoFit/>
          </a:bodyPr>
          <a:lstStyle/>
          <a:p>
            <a:pPr algn="ctr"/>
            <a:r>
              <a:rPr lang="en-GB" dirty="0"/>
              <a:t>End</a:t>
            </a:r>
            <a:endParaRPr lang="en-US" dirty="0"/>
          </a:p>
        </p:txBody>
      </p:sp>
      <p:sp>
        <p:nvSpPr>
          <p:cNvPr id="2" name="TextBox 1">
            <a:extLst>
              <a:ext uri="{FF2B5EF4-FFF2-40B4-BE49-F238E27FC236}">
                <a16:creationId xmlns:a16="http://schemas.microsoft.com/office/drawing/2014/main" id="{50EA4EE2-71A7-7A38-E4E5-51B40735E227}"/>
              </a:ext>
            </a:extLst>
          </p:cNvPr>
          <p:cNvSpPr txBox="1"/>
          <p:nvPr/>
        </p:nvSpPr>
        <p:spPr>
          <a:xfrm>
            <a:off x="10002983" y="3473594"/>
            <a:ext cx="1478760" cy="923330"/>
          </a:xfrm>
          <a:prstGeom prst="rect">
            <a:avLst/>
          </a:prstGeom>
          <a:noFill/>
        </p:spPr>
        <p:txBody>
          <a:bodyPr wrap="square" rtlCol="0">
            <a:spAutoFit/>
          </a:bodyPr>
          <a:lstStyle/>
          <a:p>
            <a:r>
              <a:rPr lang="en-GB" dirty="0"/>
              <a:t>Summary</a:t>
            </a:r>
          </a:p>
          <a:p>
            <a:r>
              <a:rPr lang="en-US" dirty="0"/>
              <a:t>…</a:t>
            </a:r>
          </a:p>
          <a:p>
            <a:endParaRPr lang="en-US" dirty="0"/>
          </a:p>
        </p:txBody>
      </p:sp>
      <p:pic>
        <p:nvPicPr>
          <p:cNvPr id="7" name="Picture 6">
            <a:extLst>
              <a:ext uri="{FF2B5EF4-FFF2-40B4-BE49-F238E27FC236}">
                <a16:creationId xmlns:a16="http://schemas.microsoft.com/office/drawing/2014/main" id="{C41EF25D-2273-6760-2DFD-C140B5AFBAD9}"/>
              </a:ext>
            </a:extLst>
          </p:cNvPr>
          <p:cNvPicPr>
            <a:picLocks noChangeAspect="1"/>
          </p:cNvPicPr>
          <p:nvPr/>
        </p:nvPicPr>
        <p:blipFill>
          <a:blip r:embed="rId2"/>
          <a:stretch>
            <a:fillRect/>
          </a:stretch>
        </p:blipFill>
        <p:spPr>
          <a:xfrm>
            <a:off x="6246001" y="2918153"/>
            <a:ext cx="3700802" cy="1812547"/>
          </a:xfrm>
          <a:prstGeom prst="rect">
            <a:avLst/>
          </a:prstGeom>
        </p:spPr>
      </p:pic>
    </p:spTree>
    <p:extLst>
      <p:ext uri="{BB962C8B-B14F-4D97-AF65-F5344CB8AC3E}">
        <p14:creationId xmlns:p14="http://schemas.microsoft.com/office/powerpoint/2010/main" val="3135179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8733</TotalTime>
  <Words>2225</Words>
  <Application>Microsoft Office PowerPoint</Application>
  <PresentationFormat>Widescreen</PresentationFormat>
  <Paragraphs>152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Slade</dc:creator>
  <cp:lastModifiedBy>zeb1324</cp:lastModifiedBy>
  <cp:revision>10</cp:revision>
  <dcterms:created xsi:type="dcterms:W3CDTF">2019-10-01T02:45:11Z</dcterms:created>
  <dcterms:modified xsi:type="dcterms:W3CDTF">2023-07-20T11:47:06Z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8242A510-7936-435D-BC7B-08C779DE51E7</vt:lpwstr>
  </property>
  <property fmtid="{D5CDD505-2E9C-101B-9397-08002B2CF9AE}" pid="3" name="ArticulatePath">
    <vt:lpwstr>Presentation1</vt:lpwstr>
  </property>
</Properties>
</file>