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59" r:id="rId3"/>
    <p:sldId id="260" r:id="rId4"/>
    <p:sldId id="316" r:id="rId5"/>
    <p:sldId id="274" r:id="rId6"/>
    <p:sldId id="317" r:id="rId7"/>
    <p:sldId id="279" r:id="rId8"/>
    <p:sldId id="264" r:id="rId9"/>
    <p:sldId id="280" r:id="rId10"/>
  </p:sldIdLst>
  <p:sldSz cx="9144000" cy="5143500" type="screen16x9"/>
  <p:notesSz cx="6858000" cy="9144000"/>
  <p:embeddedFontLst>
    <p:embeddedFont>
      <p:font typeface="Josefin Sans" pitchFamily="2" charset="0"/>
      <p:regular r:id="rId12"/>
      <p:bold r:id="rId13"/>
      <p:italic r:id="rId14"/>
      <p:boldItalic r:id="rId15"/>
    </p:embeddedFont>
    <p:embeddedFont>
      <p:font typeface="Josefin Sans ExtraLight" panose="020B0604020202020204" charset="0"/>
      <p:regular r:id="rId16"/>
      <p:bold r:id="rId17"/>
      <p:italic r:id="rId18"/>
      <p:boldItalic r:id="rId19"/>
    </p:embeddedFont>
    <p:embeddedFont>
      <p:font typeface="Josefin Sans Light" pitchFamily="2" charset="0"/>
      <p:regular r:id="rId20"/>
      <p:bold r:id="rId21"/>
      <p:italic r:id="rId22"/>
      <p:boldItalic r:id="rId23"/>
    </p:embeddedFont>
    <p:embeddedFont>
      <p:font typeface="Josefin Sans Medium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5F"/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26C92-61BD-4EFD-83A4-304B2FE16236}" v="338" dt="2022-07-16T12:51:22.346"/>
  </p1510:revLst>
</p1510:revInfo>
</file>

<file path=ppt/tableStyles.xml><?xml version="1.0" encoding="utf-8"?>
<a:tblStyleLst xmlns:a="http://schemas.openxmlformats.org/drawingml/2006/main" def="{38568298-5B69-4C9E-AE9C-A32F7E74C300}">
  <a:tblStyle styleId="{38568298-5B69-4C9E-AE9C-A32F7E74C3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/>
              <a:t>Total Reviews per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501816160700858"/>
          <c:y val="0.15848957989064294"/>
          <c:w val="0.46670529971825631"/>
          <c:h val="0.7660467146526973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B658-4F7F-A9E5-2B55820C8970}"/>
              </c:ext>
            </c:extLst>
          </c:dPt>
          <c:dPt>
            <c:idx val="1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658-4F7F-A9E5-2B55820C897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658-4F7F-A9E5-2B55820C8970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658-4F7F-A9E5-2B55820C897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3B8A00A-299A-4065-87E7-104C084F556D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658-4F7F-A9E5-2B55820C897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A157243-6E4D-482F-B721-23E72F6B7575}" type="PERCENTAGE">
                      <a:rPr lang="en-US" sz="14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658-4F7F-A9E5-2B55820C897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C6707B2-7D55-4BA9-B907-BB9A0380041C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658-4F7F-A9E5-2B55820C8970}"/>
                </c:ext>
              </c:extLst>
            </c:dLbl>
            <c:dLbl>
              <c:idx val="3"/>
              <c:layout>
                <c:manualLayout>
                  <c:x val="3.166779831253025E-3"/>
                  <c:y val="-4.7647137455946962E-17"/>
                </c:manualLayout>
              </c:layout>
              <c:tx>
                <c:rich>
                  <a:bodyPr/>
                  <a:lstStyle/>
                  <a:p>
                    <a:fld id="{9E70E1E6-F0C5-4D1F-BB9E-0F61DDC240BD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658-4F7F-A9E5-2B55820C89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"92-94"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72</c:v>
                </c:pt>
                <c:pt idx="2">
                  <c:v>108</c:v>
                </c:pt>
                <c:pt idx="3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58-4F7F-A9E5-2B55820C897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79891-AA61-471D-B8F6-40468016C346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44C2BB-7A1F-441A-85E5-2CBC789979DA}" type="pres">
      <dgm:prSet presAssocID="{35779891-AA61-471D-B8F6-40468016C346}" presName="diagram" presStyleCnt="0">
        <dgm:presLayoutVars>
          <dgm:dir/>
          <dgm:resizeHandles val="exact"/>
        </dgm:presLayoutVars>
      </dgm:prSet>
      <dgm:spPr/>
    </dgm:pt>
  </dgm:ptLst>
  <dgm:cxnLst>
    <dgm:cxn modelId="{5E60A062-775B-4883-925A-4981173D2574}" type="presOf" srcId="{35779891-AA61-471D-B8F6-40468016C346}" destId="{B744C2BB-7A1F-441A-85E5-2CBC789979DA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0.19516</cdr:x>
      <cdr:y>0.26757</cdr:y>
    </cdr:from>
    <cdr:to>
      <cdr:x>0.33683</cdr:x>
      <cdr:y>0.26757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44D15EEC-B2D0-45D2-98F4-B75FB3C7AF94}"/>
            </a:ext>
          </a:extLst>
        </cdr:cNvPr>
        <cdr:cNvCxnSpPr/>
      </cdr:nvCxnSpPr>
      <cdr:spPr>
        <a:xfrm xmlns:a="http://schemas.openxmlformats.org/drawingml/2006/main" flipH="1">
          <a:off x="1565364" y="1307495"/>
          <a:ext cx="1136276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bg2">
              <a:lumMod val="5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0.24182</cdr:y>
    </cdr:from>
    <cdr:to>
      <cdr:x>0.15</cdr:x>
      <cdr:y>0.30809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29D97A39-56B1-4332-990B-987F65F8665F}"/>
            </a:ext>
          </a:extLst>
        </cdr:cNvPr>
        <cdr:cNvSpPr txBox="1"/>
      </cdr:nvSpPr>
      <cdr:spPr>
        <a:xfrm xmlns:a="http://schemas.openxmlformats.org/drawingml/2006/main">
          <a:off x="-973124" y="1112519"/>
          <a:ext cx="1079663" cy="3049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600" dirty="0"/>
            <a:t>Rating 98 -100</a:t>
          </a:r>
        </a:p>
      </cdr:txBody>
    </cdr:sp>
  </cdr:relSizeAnchor>
  <cdr:relSizeAnchor xmlns:cdr="http://schemas.openxmlformats.org/drawingml/2006/chartDrawing">
    <cdr:from>
      <cdr:x>0.1944</cdr:x>
      <cdr:y>0.68991</cdr:y>
    </cdr:from>
    <cdr:to>
      <cdr:x>0.33606</cdr:x>
      <cdr:y>0.68991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7EC881AE-F6A1-40D0-8347-50DE7C91746E}"/>
            </a:ext>
          </a:extLst>
        </cdr:cNvPr>
        <cdr:cNvCxnSpPr/>
      </cdr:nvCxnSpPr>
      <cdr:spPr>
        <a:xfrm xmlns:a="http://schemas.openxmlformats.org/drawingml/2006/main" flipH="1">
          <a:off x="1399219" y="3174021"/>
          <a:ext cx="1019682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0.01106</cdr:x>
      <cdr:y>0.65751</cdr:y>
    </cdr:from>
    <cdr:to>
      <cdr:x>0.18507</cdr:x>
      <cdr:y>0.86962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6048F65D-559A-4143-8C0B-B88CAC75BD90}"/>
            </a:ext>
          </a:extLst>
        </cdr:cNvPr>
        <cdr:cNvSpPr txBox="1"/>
      </cdr:nvSpPr>
      <cdr:spPr>
        <a:xfrm xmlns:a="http://schemas.openxmlformats.org/drawingml/2006/main">
          <a:off x="79587" y="3024965"/>
          <a:ext cx="1252498" cy="9758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600" dirty="0"/>
            <a:t>Rating 96-98</a:t>
          </a:r>
        </a:p>
        <a:p xmlns:a="http://schemas.openxmlformats.org/drawingml/2006/main">
          <a:endParaRPr lang="en-GB" sz="1100" dirty="0"/>
        </a:p>
      </cdr:txBody>
    </cdr:sp>
  </cdr:relSizeAnchor>
  <cdr:relSizeAnchor xmlns:cdr="http://schemas.openxmlformats.org/drawingml/2006/chartDrawing">
    <cdr:from>
      <cdr:x>0.69536</cdr:x>
      <cdr:y>0.68424</cdr:y>
    </cdr:from>
    <cdr:to>
      <cdr:x>0.83842</cdr:x>
      <cdr:y>0.68424</cdr:y>
    </cdr:to>
    <cdr:cxnSp macro="">
      <cdr:nvCxnSpPr>
        <cdr:cNvPr id="9" name="Straight Arrow Connector 8">
          <a:extLst xmlns:a="http://schemas.openxmlformats.org/drawingml/2006/main">
            <a:ext uri="{FF2B5EF4-FFF2-40B4-BE49-F238E27FC236}">
              <a16:creationId xmlns:a16="http://schemas.microsoft.com/office/drawing/2014/main" id="{01DDADE6-49B0-4315-B11C-078FEA0FF39C}"/>
            </a:ext>
          </a:extLst>
        </cdr:cNvPr>
        <cdr:cNvCxnSpPr/>
      </cdr:nvCxnSpPr>
      <cdr:spPr>
        <a:xfrm xmlns:a="http://schemas.openxmlformats.org/drawingml/2006/main">
          <a:off x="5005054" y="3147972"/>
          <a:ext cx="1029661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bg2">
              <a:lumMod val="60000"/>
              <a:lumOff val="4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0.82988</cdr:x>
      <cdr:y>0.80125</cdr:y>
    </cdr:from>
    <cdr:to>
      <cdr:x>0.95692</cdr:x>
      <cdr:y>1</cdr:y>
    </cdr:to>
    <cdr:sp macro="" textlink="">
      <cdr:nvSpPr>
        <cdr:cNvPr id="11" name="TextBox 10">
          <a:extLst xmlns:a="http://schemas.openxmlformats.org/drawingml/2006/main">
            <a:ext uri="{FF2B5EF4-FFF2-40B4-BE49-F238E27FC236}">
              <a16:creationId xmlns:a16="http://schemas.microsoft.com/office/drawing/2014/main" id="{B61191A8-60E4-410A-AA6F-3E081E471434}"/>
            </a:ext>
          </a:extLst>
        </cdr:cNvPr>
        <cdr:cNvSpPr txBox="1"/>
      </cdr:nvSpPr>
      <cdr:spPr>
        <a:xfrm xmlns:a="http://schemas.openxmlformats.org/drawingml/2006/main">
          <a:off x="5973243" y="404700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  <cdr:relSizeAnchor xmlns:cdr="http://schemas.openxmlformats.org/drawingml/2006/chartDrawing">
    <cdr:from>
      <cdr:x>0.83571</cdr:x>
      <cdr:y>0.65355</cdr:y>
    </cdr:from>
    <cdr:to>
      <cdr:x>0.96275</cdr:x>
      <cdr:y>0.8523</cdr:y>
    </cdr:to>
    <cdr:sp macro="" textlink="">
      <cdr:nvSpPr>
        <cdr:cNvPr id="13" name="TextBox 12">
          <a:extLst xmlns:a="http://schemas.openxmlformats.org/drawingml/2006/main">
            <a:ext uri="{FF2B5EF4-FFF2-40B4-BE49-F238E27FC236}">
              <a16:creationId xmlns:a16="http://schemas.microsoft.com/office/drawing/2014/main" id="{D91346F2-B975-4F52-8661-D52184D8E324}"/>
            </a:ext>
          </a:extLst>
        </cdr:cNvPr>
        <cdr:cNvSpPr txBox="1"/>
      </cdr:nvSpPr>
      <cdr:spPr>
        <a:xfrm xmlns:a="http://schemas.openxmlformats.org/drawingml/2006/main">
          <a:off x="6703006" y="3193600"/>
          <a:ext cx="1018955" cy="971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600" dirty="0"/>
            <a:t>Rating 94-96</a:t>
          </a:r>
        </a:p>
      </cdr:txBody>
    </cdr:sp>
  </cdr:relSizeAnchor>
  <cdr:relSizeAnchor xmlns:cdr="http://schemas.openxmlformats.org/drawingml/2006/chartDrawing">
    <cdr:from>
      <cdr:x>0.66106</cdr:x>
      <cdr:y>0.29185</cdr:y>
    </cdr:from>
    <cdr:to>
      <cdr:x>0.80411</cdr:x>
      <cdr:y>0.29185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D430CF35-3FDD-4C9F-8743-1B6EE4EAA970}"/>
            </a:ext>
          </a:extLst>
        </cdr:cNvPr>
        <cdr:cNvCxnSpPr/>
      </cdr:nvCxnSpPr>
      <cdr:spPr>
        <a:xfrm xmlns:a="http://schemas.openxmlformats.org/drawingml/2006/main">
          <a:off x="5302211" y="1426122"/>
          <a:ext cx="1147396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2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0.80634</cdr:x>
      <cdr:y>0.25723</cdr:y>
    </cdr:from>
    <cdr:to>
      <cdr:x>0.93338</cdr:x>
      <cdr:y>0.45598</cdr:y>
    </cdr:to>
    <cdr:sp macro="" textlink="">
      <cdr:nvSpPr>
        <cdr:cNvPr id="15" name="TextBox 14">
          <a:extLst xmlns:a="http://schemas.openxmlformats.org/drawingml/2006/main">
            <a:ext uri="{FF2B5EF4-FFF2-40B4-BE49-F238E27FC236}">
              <a16:creationId xmlns:a16="http://schemas.microsoft.com/office/drawing/2014/main" id="{7614A77C-CD13-44A1-BBE3-7F116F4E833A}"/>
            </a:ext>
          </a:extLst>
        </cdr:cNvPr>
        <cdr:cNvSpPr txBox="1"/>
      </cdr:nvSpPr>
      <cdr:spPr>
        <a:xfrm xmlns:a="http://schemas.openxmlformats.org/drawingml/2006/main">
          <a:off x="6467427" y="1256949"/>
          <a:ext cx="1018956" cy="9712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600" dirty="0"/>
            <a:t>Rating 92-94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88e9a5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88e9a5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c788e9a590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c788e9a590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c95f375b38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c95f375b38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ab08de558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ab08de558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c95f375b38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c95f375b38_3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Light"/>
              <a:buNone/>
              <a:defRPr sz="1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42275" y="758250"/>
            <a:ext cx="0" cy="28785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159275" y="1563300"/>
            <a:ext cx="1591500" cy="39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8" name="Google Shape;308;p37"/>
          <p:cNvCxnSpPr/>
          <p:nvPr/>
        </p:nvCxnSpPr>
        <p:spPr>
          <a:xfrm rot="10800000">
            <a:off x="986725" y="1327650"/>
            <a:ext cx="445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sz="3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sz="6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542275" y="1625200"/>
            <a:ext cx="0" cy="29613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idx="2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39" name="Google Shape;39;p6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title" idx="3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1" name="Google Shape;41;p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915200" y="752100"/>
            <a:ext cx="2075700" cy="17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1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0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-14031" y="1217264"/>
            <a:ext cx="359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6977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6" name="Google Shape;86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121625" y="16732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6977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/>
          </p:nvPr>
        </p:nvSpPr>
        <p:spPr>
          <a:xfrm>
            <a:off x="1697700" y="31855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1121600" y="31198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6977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/>
          </p:nvPr>
        </p:nvSpPr>
        <p:spPr>
          <a:xfrm>
            <a:off x="56625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5086400" y="16732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56625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/>
          </p:nvPr>
        </p:nvSpPr>
        <p:spPr>
          <a:xfrm>
            <a:off x="5662500" y="31855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7456" y="31198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56625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TITLE_AND_DESCRIPTION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5292000" y="2212804"/>
            <a:ext cx="31734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2" hasCustomPrompt="1"/>
          </p:nvPr>
        </p:nvSpPr>
        <p:spPr>
          <a:xfrm>
            <a:off x="5292001" y="1625200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sz="6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5292000" y="3455823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ONLY_1_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5781275" y="2763700"/>
            <a:ext cx="2318700" cy="10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81" name="Google Shape;281;p32"/>
          <p:cNvCxnSpPr/>
          <p:nvPr/>
        </p:nvCxnSpPr>
        <p:spPr>
          <a:xfrm>
            <a:off x="8288525" y="915600"/>
            <a:ext cx="1800" cy="15810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2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87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  <p:sldLayoutId id="2147483659" r:id="rId6"/>
    <p:sldLayoutId id="2147483661" r:id="rId7"/>
    <p:sldLayoutId id="2147483678" r:id="rId8"/>
    <p:sldLayoutId id="2147483682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734900" cy="198315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</a:t>
            </a:r>
            <a:br>
              <a:rPr lang="en" dirty="0"/>
            </a:br>
            <a:r>
              <a:rPr lang="en" dirty="0"/>
              <a:t>Business Insights  </a:t>
            </a:r>
            <a:endParaRPr dirty="0"/>
          </a:p>
        </p:txBody>
      </p:sp>
      <p:sp>
        <p:nvSpPr>
          <p:cNvPr id="323" name="Google Shape;323;p4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DataThonians</a:t>
            </a:r>
            <a:br>
              <a:rPr lang="en-GB" dirty="0"/>
            </a:br>
            <a:r>
              <a:rPr lang="en-GB" dirty="0"/>
              <a:t>July 16, 2022</a:t>
            </a:r>
            <a:endParaRPr dirty="0"/>
          </a:p>
        </p:txBody>
      </p:sp>
      <p:pic>
        <p:nvPicPr>
          <p:cNvPr id="1026" name="Picture 2" descr="Image result for airbnb logo">
            <a:extLst>
              <a:ext uri="{FF2B5EF4-FFF2-40B4-BE49-F238E27FC236}">
                <a16:creationId xmlns:a16="http://schemas.microsoft.com/office/drawing/2014/main" id="{7DD0372F-0F9B-4FBB-BE01-DC07512A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728" y="3188925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>
            <a:spLocks noGrp="1"/>
          </p:cNvSpPr>
          <p:nvPr>
            <p:ph type="title" idx="15"/>
          </p:nvPr>
        </p:nvSpPr>
        <p:spPr>
          <a:xfrm>
            <a:off x="1217263" y="554611"/>
            <a:ext cx="25482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51" name="Google Shape;351;p4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983634" y="1665419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A5F"/>
                </a:solidFill>
              </a:rPr>
              <a:t>01</a:t>
            </a:r>
            <a:endParaRPr dirty="0">
              <a:solidFill>
                <a:srgbClr val="FF5A5F"/>
              </a:solidFill>
            </a:endParaRPr>
          </a:p>
        </p:txBody>
      </p:sp>
      <p:sp>
        <p:nvSpPr>
          <p:cNvPr id="353" name="Google Shape;353;p45"/>
          <p:cNvSpPr txBox="1">
            <a:spLocks noGrp="1"/>
          </p:cNvSpPr>
          <p:nvPr>
            <p:ph type="title" idx="3"/>
          </p:nvPr>
        </p:nvSpPr>
        <p:spPr>
          <a:xfrm>
            <a:off x="5610444" y="1715770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HiPro Spots</a:t>
            </a:r>
            <a:endParaRPr sz="1600" dirty="0"/>
          </a:p>
        </p:txBody>
      </p:sp>
      <p:sp>
        <p:nvSpPr>
          <p:cNvPr id="354" name="Google Shape;354;p45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970718" y="3119864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A5F"/>
                </a:solidFill>
              </a:rPr>
              <a:t>03</a:t>
            </a:r>
            <a:endParaRPr dirty="0">
              <a:solidFill>
                <a:srgbClr val="FF5A5F"/>
              </a:solidFill>
            </a:endParaRPr>
          </a:p>
        </p:txBody>
      </p:sp>
      <p:sp>
        <p:nvSpPr>
          <p:cNvPr id="355" name="Google Shape;355;p45"/>
          <p:cNvSpPr txBox="1">
            <a:spLocks noGrp="1"/>
          </p:cNvSpPr>
          <p:nvPr>
            <p:ph type="subTitle" idx="5"/>
          </p:nvPr>
        </p:nvSpPr>
        <p:spPr>
          <a:xfrm>
            <a:off x="5610444" y="2174969"/>
            <a:ext cx="29631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GB" sz="1400" dirty="0"/>
              <a:t>Mapping of the promising neighbourhoods</a:t>
            </a:r>
            <a:endParaRPr sz="1400" dirty="0"/>
          </a:p>
        </p:txBody>
      </p:sp>
      <p:sp>
        <p:nvSpPr>
          <p:cNvPr id="356" name="Google Shape;356;p45"/>
          <p:cNvSpPr txBox="1">
            <a:spLocks noGrp="1"/>
          </p:cNvSpPr>
          <p:nvPr>
            <p:ph type="title" idx="6"/>
          </p:nvPr>
        </p:nvSpPr>
        <p:spPr>
          <a:xfrm>
            <a:off x="1315121" y="1674984"/>
            <a:ext cx="3119550" cy="5256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Optimal Choice Algorithm </a:t>
            </a:r>
            <a:endParaRPr sz="1600" dirty="0"/>
          </a:p>
        </p:txBody>
      </p:sp>
      <p:sp>
        <p:nvSpPr>
          <p:cNvPr id="357" name="Google Shape;357;p45">
            <a:hlinkClick r:id="rId5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5086400" y="1673264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A5F"/>
                </a:solidFill>
              </a:rPr>
              <a:t>02</a:t>
            </a:r>
            <a:endParaRPr dirty="0">
              <a:solidFill>
                <a:srgbClr val="FF5A5F"/>
              </a:solidFill>
            </a:endParaRPr>
          </a:p>
        </p:txBody>
      </p:sp>
      <p:sp>
        <p:nvSpPr>
          <p:cNvPr id="358" name="Google Shape;358;p45"/>
          <p:cNvSpPr txBox="1">
            <a:spLocks noGrp="1"/>
          </p:cNvSpPr>
          <p:nvPr>
            <p:ph type="subTitle" idx="8"/>
          </p:nvPr>
        </p:nvSpPr>
        <p:spPr>
          <a:xfrm>
            <a:off x="1340107" y="2135489"/>
            <a:ext cx="31894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GB" sz="1400" dirty="0"/>
              <a:t>Analysis of Qualitative &amp; Quantitative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GB" sz="1400" dirty="0"/>
              <a:t>Developing of Choice Algorithm </a:t>
            </a:r>
            <a:endParaRPr lang="en-GB" dirty="0"/>
          </a:p>
        </p:txBody>
      </p:sp>
      <p:sp>
        <p:nvSpPr>
          <p:cNvPr id="359" name="Google Shape;359;p45"/>
          <p:cNvSpPr txBox="1">
            <a:spLocks noGrp="1"/>
          </p:cNvSpPr>
          <p:nvPr>
            <p:ph type="title" idx="9"/>
          </p:nvPr>
        </p:nvSpPr>
        <p:spPr>
          <a:xfrm>
            <a:off x="1409625" y="3152714"/>
            <a:ext cx="352775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Season Profitability Maximization</a:t>
            </a:r>
            <a:endParaRPr sz="1600" dirty="0"/>
          </a:p>
        </p:txBody>
      </p:sp>
      <p:sp>
        <p:nvSpPr>
          <p:cNvPr id="360" name="Google Shape;360;p4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087456" y="3119864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A5F"/>
                </a:solidFill>
              </a:rPr>
              <a:t>04</a:t>
            </a:r>
            <a:endParaRPr dirty="0">
              <a:solidFill>
                <a:srgbClr val="FF5A5F"/>
              </a:solidFill>
            </a:endParaRPr>
          </a:p>
        </p:txBody>
      </p:sp>
      <p:cxnSp>
        <p:nvCxnSpPr>
          <p:cNvPr id="362" name="Google Shape;362;p45"/>
          <p:cNvCxnSpPr/>
          <p:nvPr/>
        </p:nvCxnSpPr>
        <p:spPr>
          <a:xfrm>
            <a:off x="868013" y="1749269"/>
            <a:ext cx="0" cy="425700"/>
          </a:xfrm>
          <a:prstGeom prst="straightConnector1">
            <a:avLst/>
          </a:prstGeom>
          <a:noFill/>
          <a:ln w="76200" cap="flat" cmpd="sng">
            <a:solidFill>
              <a:srgbClr val="FF5A5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5"/>
          <p:cNvCxnSpPr/>
          <p:nvPr/>
        </p:nvCxnSpPr>
        <p:spPr>
          <a:xfrm>
            <a:off x="868013" y="3213370"/>
            <a:ext cx="0" cy="425700"/>
          </a:xfrm>
          <a:prstGeom prst="straightConnector1">
            <a:avLst/>
          </a:prstGeom>
          <a:noFill/>
          <a:ln w="76200" cap="flat" cmpd="sng">
            <a:solidFill>
              <a:srgbClr val="FF5A5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5"/>
          <p:cNvCxnSpPr/>
          <p:nvPr/>
        </p:nvCxnSpPr>
        <p:spPr>
          <a:xfrm>
            <a:off x="4991563" y="1766770"/>
            <a:ext cx="0" cy="425700"/>
          </a:xfrm>
          <a:prstGeom prst="straightConnector1">
            <a:avLst/>
          </a:prstGeom>
          <a:noFill/>
          <a:ln w="76200" cap="flat" cmpd="sng">
            <a:solidFill>
              <a:srgbClr val="FF5A5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5"/>
          <p:cNvCxnSpPr/>
          <p:nvPr/>
        </p:nvCxnSpPr>
        <p:spPr>
          <a:xfrm>
            <a:off x="4991563" y="3213370"/>
            <a:ext cx="0" cy="425700"/>
          </a:xfrm>
          <a:prstGeom prst="straightConnector1">
            <a:avLst/>
          </a:prstGeom>
          <a:noFill/>
          <a:ln w="76200" cap="flat" cmpd="sng">
            <a:solidFill>
              <a:srgbClr val="FF5A5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4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rgbClr val="FF5A5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4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rgbClr val="FF5A5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356;p45">
            <a:extLst>
              <a:ext uri="{FF2B5EF4-FFF2-40B4-BE49-F238E27FC236}">
                <a16:creationId xmlns:a16="http://schemas.microsoft.com/office/drawing/2014/main" id="{9954075B-B961-4E73-BDC1-766637C35C63}"/>
              </a:ext>
            </a:extLst>
          </p:cNvPr>
          <p:cNvSpPr txBox="1">
            <a:spLocks/>
          </p:cNvSpPr>
          <p:nvPr/>
        </p:nvSpPr>
        <p:spPr>
          <a:xfrm>
            <a:off x="5610444" y="3149752"/>
            <a:ext cx="3119550" cy="5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1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GB" sz="1600" dirty="0"/>
              <a:t>Next Steps </a:t>
            </a:r>
          </a:p>
        </p:txBody>
      </p:sp>
      <p:sp>
        <p:nvSpPr>
          <p:cNvPr id="27" name="Google Shape;355;p45">
            <a:extLst>
              <a:ext uri="{FF2B5EF4-FFF2-40B4-BE49-F238E27FC236}">
                <a16:creationId xmlns:a16="http://schemas.microsoft.com/office/drawing/2014/main" id="{C2405113-F8E7-4B00-A653-E5EAF173028D}"/>
              </a:ext>
            </a:extLst>
          </p:cNvPr>
          <p:cNvSpPr txBox="1">
            <a:spLocks/>
          </p:cNvSpPr>
          <p:nvPr/>
        </p:nvSpPr>
        <p:spPr>
          <a:xfrm>
            <a:off x="1409625" y="3713264"/>
            <a:ext cx="29631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GB" sz="1400" dirty="0"/>
              <a:t>Defining most profitable season </a:t>
            </a:r>
          </a:p>
        </p:txBody>
      </p:sp>
      <p:sp>
        <p:nvSpPr>
          <p:cNvPr id="28" name="Google Shape;355;p45">
            <a:extLst>
              <a:ext uri="{FF2B5EF4-FFF2-40B4-BE49-F238E27FC236}">
                <a16:creationId xmlns:a16="http://schemas.microsoft.com/office/drawing/2014/main" id="{EBE0857F-D8E0-43FF-9DC0-5BBCBC068EF8}"/>
              </a:ext>
            </a:extLst>
          </p:cNvPr>
          <p:cNvSpPr txBox="1">
            <a:spLocks/>
          </p:cNvSpPr>
          <p:nvPr/>
        </p:nvSpPr>
        <p:spPr>
          <a:xfrm>
            <a:off x="5610444" y="3634973"/>
            <a:ext cx="29631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GB" sz="1400" dirty="0"/>
              <a:t>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46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6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46"/>
          <p:cNvSpPr/>
          <p:nvPr/>
        </p:nvSpPr>
        <p:spPr>
          <a:xfrm>
            <a:off x="4823100" y="501650"/>
            <a:ext cx="4320900" cy="3943346"/>
          </a:xfrm>
          <a:prstGeom prst="rect">
            <a:avLst/>
          </a:prstGeom>
          <a:noFill/>
          <a:ln w="9525" cap="flat" cmpd="sng">
            <a:solidFill>
              <a:srgbClr val="FF5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76" name="Google Shape;376;p46"/>
          <p:cNvSpPr txBox="1">
            <a:spLocks noGrp="1"/>
          </p:cNvSpPr>
          <p:nvPr>
            <p:ph type="title" idx="2"/>
          </p:nvPr>
        </p:nvSpPr>
        <p:spPr>
          <a:xfrm>
            <a:off x="669483" y="1750351"/>
            <a:ext cx="1286948" cy="593032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5A5F"/>
                </a:solidFill>
              </a:rPr>
              <a:t>01</a:t>
            </a:r>
            <a:endParaRPr sz="4800" dirty="0">
              <a:solidFill>
                <a:srgbClr val="FF5A5F"/>
              </a:solidFill>
            </a:endParaRPr>
          </a:p>
        </p:txBody>
      </p:sp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669483" y="2170707"/>
            <a:ext cx="4230450" cy="114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Optimal Choice Algorithm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913CC-5BF1-42D9-850F-A52E4AA2815F}"/>
              </a:ext>
            </a:extLst>
          </p:cNvPr>
          <p:cNvCxnSpPr>
            <a:cxnSpLocks/>
          </p:cNvCxnSpPr>
          <p:nvPr/>
        </p:nvCxnSpPr>
        <p:spPr>
          <a:xfrm>
            <a:off x="2784708" y="3938173"/>
            <a:ext cx="1714500" cy="0"/>
          </a:xfrm>
          <a:prstGeom prst="line">
            <a:avLst/>
          </a:prstGeom>
          <a:ln>
            <a:solidFill>
              <a:srgbClr val="FF5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294197-FBF0-4841-BF29-BAE4776DD07A}"/>
              </a:ext>
            </a:extLst>
          </p:cNvPr>
          <p:cNvSpPr txBox="1"/>
          <p:nvPr/>
        </p:nvSpPr>
        <p:spPr>
          <a:xfrm>
            <a:off x="2863390" y="3576616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Reviews of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74360-A3A3-45B3-A2E0-093F1AE31C69}"/>
              </a:ext>
            </a:extLst>
          </p:cNvPr>
          <p:cNvSpPr txBox="1"/>
          <p:nvPr/>
        </p:nvSpPr>
        <p:spPr>
          <a:xfrm>
            <a:off x="2986971" y="399195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Reviews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CD4C4B4-320A-41FB-8707-1AC4BBE98C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775770"/>
              </p:ext>
            </p:extLst>
          </p:nvPr>
        </p:nvGraphicFramePr>
        <p:xfrm>
          <a:off x="862108" y="223145"/>
          <a:ext cx="2725642" cy="103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B8FEC21-4715-400D-8CEA-1FCAE3BD9728}"/>
              </a:ext>
            </a:extLst>
          </p:cNvPr>
          <p:cNvSpPr txBox="1"/>
          <p:nvPr/>
        </p:nvSpPr>
        <p:spPr>
          <a:xfrm>
            <a:off x="669483" y="2718023"/>
            <a:ext cx="3850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F(x) = </a:t>
            </a:r>
          </a:p>
          <a:p>
            <a:r>
              <a:rPr lang="en-GB" dirty="0"/>
              <a:t>Rating (average) +</a:t>
            </a:r>
            <a:br>
              <a:rPr lang="en-GB" dirty="0"/>
            </a:br>
            <a:r>
              <a:rPr lang="en-GB" dirty="0"/>
              <a:t>Weight of class * Rating (average),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where: Weight of class =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AF0FD8-F223-446E-AC92-C29D23B9A1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" t="744" r="-181" b="2516"/>
          <a:stretch/>
        </p:blipFill>
        <p:spPr>
          <a:xfrm>
            <a:off x="5203183" y="535396"/>
            <a:ext cx="3517900" cy="3875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840E27-0B93-4D9F-AFEB-A449E339E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967583"/>
              </p:ext>
            </p:extLst>
          </p:nvPr>
        </p:nvGraphicFramePr>
        <p:xfrm>
          <a:off x="416082" y="128469"/>
          <a:ext cx="8020766" cy="4886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30CF35-3FDD-4C9F-8743-1B6EE4EAA970}"/>
              </a:ext>
            </a:extLst>
          </p:cNvPr>
          <p:cNvCxnSpPr/>
          <p:nvPr/>
        </p:nvCxnSpPr>
        <p:spPr>
          <a:xfrm>
            <a:off x="9577054" y="5719722"/>
            <a:ext cx="1029661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84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0"/>
          <p:cNvSpPr txBox="1">
            <a:spLocks noGrp="1"/>
          </p:cNvSpPr>
          <p:nvPr>
            <p:ph type="title"/>
          </p:nvPr>
        </p:nvSpPr>
        <p:spPr>
          <a:xfrm>
            <a:off x="6819175" y="2360532"/>
            <a:ext cx="2215287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HiPro Spots</a:t>
            </a:r>
            <a:endParaRPr sz="2400" dirty="0"/>
          </a:p>
        </p:txBody>
      </p:sp>
      <p:sp>
        <p:nvSpPr>
          <p:cNvPr id="777" name="Google Shape;777;p60"/>
          <p:cNvSpPr txBox="1">
            <a:spLocks noGrp="1"/>
          </p:cNvSpPr>
          <p:nvPr>
            <p:ph type="title" idx="2"/>
          </p:nvPr>
        </p:nvSpPr>
        <p:spPr>
          <a:xfrm>
            <a:off x="6870951" y="1587100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FF5A5F"/>
                </a:solidFill>
              </a:rPr>
              <a:t>02</a:t>
            </a:r>
            <a:endParaRPr sz="5400" dirty="0">
              <a:solidFill>
                <a:srgbClr val="FF5A5F"/>
              </a:solidFill>
            </a:endParaRPr>
          </a:p>
        </p:txBody>
      </p:sp>
      <p:sp>
        <p:nvSpPr>
          <p:cNvPr id="778" name="Google Shape;778;p60"/>
          <p:cNvSpPr/>
          <p:nvPr/>
        </p:nvSpPr>
        <p:spPr>
          <a:xfrm>
            <a:off x="109538" y="367195"/>
            <a:ext cx="6329361" cy="4483378"/>
          </a:xfrm>
          <a:prstGeom prst="rect">
            <a:avLst/>
          </a:prstGeom>
          <a:noFill/>
          <a:ln w="9525" cap="flat" cmpd="sng">
            <a:solidFill>
              <a:srgbClr val="FF5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780" name="Google Shape;780;p60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1" name="Google Shape;781;p60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3" name="Google Shape;783;p60"/>
          <p:cNvCxnSpPr/>
          <p:nvPr/>
        </p:nvCxnSpPr>
        <p:spPr>
          <a:xfrm>
            <a:off x="6725513" y="1091100"/>
            <a:ext cx="0" cy="2961300"/>
          </a:xfrm>
          <a:prstGeom prst="straightConnector1">
            <a:avLst/>
          </a:prstGeom>
          <a:noFill/>
          <a:ln w="76200" cap="flat" cmpd="sng">
            <a:solidFill>
              <a:srgbClr val="FF5A5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D64B8EC-7F69-4033-974E-57C6713E8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8" y="367195"/>
            <a:ext cx="6329360" cy="4544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79DAF8-DBD6-48B9-94FA-A129CD720FA8}"/>
              </a:ext>
            </a:extLst>
          </p:cNvPr>
          <p:cNvSpPr txBox="1"/>
          <p:nvPr/>
        </p:nvSpPr>
        <p:spPr>
          <a:xfrm>
            <a:off x="2626742" y="-8960"/>
            <a:ext cx="1295147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A5F"/>
              </a:buClr>
            </a:pPr>
            <a:r>
              <a:rPr lang="en-GB" sz="1862" b="1" kern="1200" spc="5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  <a:sym typeface="Josefin Sans"/>
              </a:rPr>
              <a:t>All Spots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F1DD95-620D-41FC-8B12-8B230F464257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362950" y="80710"/>
            <a:ext cx="6202200" cy="490790"/>
          </a:xfrm>
        </p:spPr>
        <p:txBody>
          <a:bodyPr/>
          <a:lstStyle/>
          <a:p>
            <a:r>
              <a:rPr lang="en-GB" sz="1862" kern="1200" spc="5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Most in Demand Zip Codes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2133D-449E-438D-BC02-54667F90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065"/>
            <a:ext cx="9144000" cy="38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5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5"/>
          <p:cNvSpPr/>
          <p:nvPr/>
        </p:nvSpPr>
        <p:spPr>
          <a:xfrm>
            <a:off x="3619500" y="303450"/>
            <a:ext cx="5442820" cy="41351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863" name="Google Shape;863;p65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4" name="Google Shape;864;p65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777;p60">
            <a:extLst>
              <a:ext uri="{FF2B5EF4-FFF2-40B4-BE49-F238E27FC236}">
                <a16:creationId xmlns:a16="http://schemas.microsoft.com/office/drawing/2014/main" id="{CEC519CA-04DF-4CCF-8AB8-AEF21D7E142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87966" y="1711509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FF5A5F"/>
                </a:solidFill>
              </a:rPr>
              <a:t>03</a:t>
            </a:r>
            <a:endParaRPr sz="5400" dirty="0">
              <a:solidFill>
                <a:srgbClr val="FF5A5F"/>
              </a:solidFill>
            </a:endParaRPr>
          </a:p>
        </p:txBody>
      </p:sp>
      <p:sp>
        <p:nvSpPr>
          <p:cNvPr id="16" name="Google Shape;359;p45">
            <a:extLst>
              <a:ext uri="{FF2B5EF4-FFF2-40B4-BE49-F238E27FC236}">
                <a16:creationId xmlns:a16="http://schemas.microsoft.com/office/drawing/2014/main" id="{EDD66B57-9568-4647-AC40-54012C10878E}"/>
              </a:ext>
            </a:extLst>
          </p:cNvPr>
          <p:cNvSpPr txBox="1">
            <a:spLocks/>
          </p:cNvSpPr>
          <p:nvPr/>
        </p:nvSpPr>
        <p:spPr>
          <a:xfrm>
            <a:off x="680153" y="3035300"/>
            <a:ext cx="285936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sz="2400" b="1" dirty="0">
                <a:solidFill>
                  <a:schemeClr val="dk1"/>
                </a:solidFill>
                <a:latin typeface="Josefin Sans"/>
                <a:sym typeface="Josefin Sans"/>
              </a:rPr>
              <a:t>Season Profitabil</a:t>
            </a:r>
            <a:r>
              <a:rPr lang="en-GB" sz="2400" dirty="0">
                <a:solidFill>
                  <a:schemeClr val="dk1"/>
                </a:solidFill>
                <a:latin typeface="Josefin Sans"/>
                <a:sym typeface="Josefin Sans"/>
              </a:rPr>
              <a:t>i</a:t>
            </a:r>
            <a:r>
              <a:rPr lang="en-GB" sz="2400" b="1" dirty="0">
                <a:solidFill>
                  <a:schemeClr val="dk1"/>
                </a:solidFill>
                <a:latin typeface="Josefin Sans"/>
                <a:sym typeface="Josefin Sans"/>
              </a:rPr>
              <a:t>ty Maximization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3C7429-1342-485D-A395-9FFC00F6A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1"/>
          <a:stretch/>
        </p:blipFill>
        <p:spPr>
          <a:xfrm>
            <a:off x="3678826" y="373975"/>
            <a:ext cx="5338174" cy="3994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>
            <a:spLocks noGrp="1"/>
          </p:cNvSpPr>
          <p:nvPr>
            <p:ph type="title" idx="3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416" name="Google Shape;416;p50"/>
          <p:cNvSpPr txBox="1"/>
          <p:nvPr/>
        </p:nvSpPr>
        <p:spPr>
          <a:xfrm>
            <a:off x="1303196" y="1765028"/>
            <a:ext cx="2579598" cy="90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Include Customers ID </a:t>
            </a:r>
            <a:r>
              <a:rPr lang="en" sz="1600" b="1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Wingdings" panose="05000000000000000000" pitchFamily="2" charset="2"/>
              </a:rPr>
              <a:t> Define Target Market</a:t>
            </a:r>
            <a:r>
              <a:rPr lang="en" sz="1600" b="1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 sz="1600" b="1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17" name="Google Shape;417;p50"/>
          <p:cNvSpPr txBox="1"/>
          <p:nvPr/>
        </p:nvSpPr>
        <p:spPr>
          <a:xfrm>
            <a:off x="1303196" y="1417175"/>
            <a:ext cx="1645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r>
              <a:rPr lang="en" sz="1800" b="1" baseline="30000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st</a:t>
            </a:r>
            <a:r>
              <a:rPr lang="en" sz="1800" b="1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 Step</a:t>
            </a:r>
            <a:endParaRPr sz="18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419" name="Google Shape;419;p50"/>
          <p:cNvCxnSpPr/>
          <p:nvPr/>
        </p:nvCxnSpPr>
        <p:spPr>
          <a:xfrm rot="5400000">
            <a:off x="566156" y="2122481"/>
            <a:ext cx="1335900" cy="176100"/>
          </a:xfrm>
          <a:prstGeom prst="bentConnector3">
            <a:avLst>
              <a:gd name="adj1" fmla="val -6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420" name="Google Shape;420;p50"/>
          <p:cNvSpPr txBox="1"/>
          <p:nvPr/>
        </p:nvSpPr>
        <p:spPr>
          <a:xfrm>
            <a:off x="2712256" y="3451658"/>
            <a:ext cx="2253444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Specific Data on Customers (e.g. Demographics, Interests etc)</a:t>
            </a:r>
            <a:endParaRPr sz="1600" b="1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21" name="Google Shape;421;p50"/>
          <p:cNvSpPr txBox="1"/>
          <p:nvPr/>
        </p:nvSpPr>
        <p:spPr>
          <a:xfrm>
            <a:off x="2712256" y="3096008"/>
            <a:ext cx="1645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r>
              <a:rPr lang="en" sz="1800" b="1" baseline="30000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nd</a:t>
            </a:r>
            <a:r>
              <a:rPr lang="en" sz="1800" b="1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 Step</a:t>
            </a:r>
            <a:endParaRPr sz="18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423" name="Google Shape;423;p50"/>
          <p:cNvCxnSpPr>
            <a:stCxn id="421" idx="1"/>
            <a:endCxn id="424" idx="4"/>
          </p:cNvCxnSpPr>
          <p:nvPr/>
        </p:nvCxnSpPr>
        <p:spPr>
          <a:xfrm rot="10800000">
            <a:off x="2548156" y="2861708"/>
            <a:ext cx="164100" cy="3597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426" name="Google Shape;426;p50"/>
          <p:cNvSpPr txBox="1"/>
          <p:nvPr/>
        </p:nvSpPr>
        <p:spPr>
          <a:xfrm>
            <a:off x="4428099" y="1366764"/>
            <a:ext cx="1645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r>
              <a:rPr lang="en" sz="1800" b="1" baseline="30000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rd</a:t>
            </a:r>
            <a:r>
              <a:rPr lang="en" sz="1800" b="1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 Step</a:t>
            </a:r>
            <a:endParaRPr sz="18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428" name="Google Shape;428;p50"/>
          <p:cNvCxnSpPr>
            <a:cxnSpLocks/>
          </p:cNvCxnSpPr>
          <p:nvPr/>
        </p:nvCxnSpPr>
        <p:spPr>
          <a:xfrm flipH="1">
            <a:off x="4088691" y="1542575"/>
            <a:ext cx="166200" cy="1333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433" name="Google Shape;433;p50"/>
          <p:cNvCxnSpPr>
            <a:cxnSpLocks/>
            <a:endCxn id="434" idx="4"/>
          </p:cNvCxnSpPr>
          <p:nvPr/>
        </p:nvCxnSpPr>
        <p:spPr>
          <a:xfrm rot="10800000">
            <a:off x="5341813" y="2861708"/>
            <a:ext cx="162000" cy="3597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435" name="Google Shape;435;p50"/>
          <p:cNvSpPr txBox="1"/>
          <p:nvPr/>
        </p:nvSpPr>
        <p:spPr>
          <a:xfrm>
            <a:off x="6851651" y="2252082"/>
            <a:ext cx="2292350" cy="49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And keep Booking!</a:t>
            </a:r>
            <a:endParaRPr sz="18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436" name="Google Shape;436;p50"/>
          <p:cNvCxnSpPr>
            <a:cxnSpLocks/>
            <a:stCxn id="435" idx="1"/>
            <a:endCxn id="437" idx="0"/>
          </p:cNvCxnSpPr>
          <p:nvPr/>
        </p:nvCxnSpPr>
        <p:spPr>
          <a:xfrm rot="10800000" flipV="1">
            <a:off x="6738163" y="2497907"/>
            <a:ext cx="113488" cy="378048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438" name="Google Shape;438;p50"/>
          <p:cNvSpPr/>
          <p:nvPr/>
        </p:nvSpPr>
        <p:spPr>
          <a:xfrm>
            <a:off x="1085392" y="2881318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50"/>
          <p:cNvSpPr/>
          <p:nvPr/>
        </p:nvSpPr>
        <p:spPr>
          <a:xfrm>
            <a:off x="2486588" y="2738662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0"/>
          <p:cNvSpPr/>
          <p:nvPr/>
        </p:nvSpPr>
        <p:spPr>
          <a:xfrm>
            <a:off x="3882794" y="2875955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9" name="Google Shape;439;p50"/>
          <p:cNvCxnSpPr/>
          <p:nvPr/>
        </p:nvCxnSpPr>
        <p:spPr>
          <a:xfrm>
            <a:off x="709500" y="2870824"/>
            <a:ext cx="7725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437" name="Google Shape;437;p50"/>
          <p:cNvSpPr/>
          <p:nvPr/>
        </p:nvSpPr>
        <p:spPr>
          <a:xfrm>
            <a:off x="6676663" y="2875955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0"/>
          <p:cNvSpPr/>
          <p:nvPr/>
        </p:nvSpPr>
        <p:spPr>
          <a:xfrm>
            <a:off x="5280388" y="2738662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0" name="Google Shape;440;p50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50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" name="Google Shape;444;p50"/>
          <p:cNvCxnSpPr/>
          <p:nvPr/>
        </p:nvCxnSpPr>
        <p:spPr>
          <a:xfrm rot="10800000">
            <a:off x="2805365" y="3073055"/>
            <a:ext cx="2289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777;p60">
            <a:extLst>
              <a:ext uri="{FF2B5EF4-FFF2-40B4-BE49-F238E27FC236}">
                <a16:creationId xmlns:a16="http://schemas.microsoft.com/office/drawing/2014/main" id="{D6C448FC-94C1-44E6-A7A4-05D3865A5091}"/>
              </a:ext>
            </a:extLst>
          </p:cNvPr>
          <p:cNvSpPr txBox="1">
            <a:spLocks/>
          </p:cNvSpPr>
          <p:nvPr/>
        </p:nvSpPr>
        <p:spPr>
          <a:xfrm>
            <a:off x="2573757" y="520475"/>
            <a:ext cx="1200535" cy="75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 i="0" u="none" strike="noStrike" cap="none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4800" dirty="0">
                <a:solidFill>
                  <a:srgbClr val="FF5A5F"/>
                </a:solidFill>
              </a:rPr>
              <a:t>04</a:t>
            </a:r>
          </a:p>
        </p:txBody>
      </p:sp>
      <p:sp>
        <p:nvSpPr>
          <p:cNvPr id="40" name="Google Shape;416;p50">
            <a:extLst>
              <a:ext uri="{FF2B5EF4-FFF2-40B4-BE49-F238E27FC236}">
                <a16:creationId xmlns:a16="http://schemas.microsoft.com/office/drawing/2014/main" id="{C453A7CA-DFFF-4795-9570-A1B68B45ACA8}"/>
              </a:ext>
            </a:extLst>
          </p:cNvPr>
          <p:cNvSpPr txBox="1"/>
          <p:nvPr/>
        </p:nvSpPr>
        <p:spPr>
          <a:xfrm>
            <a:off x="4113589" y="1699669"/>
            <a:ext cx="2579598" cy="90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Specific Data on Bookings </a:t>
            </a:r>
            <a:r>
              <a:rPr lang="en" sz="1600" b="1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Wingdings" panose="05000000000000000000" pitchFamily="2" charset="2"/>
              </a:rPr>
              <a:t> Profitability </a:t>
            </a:r>
            <a:r>
              <a:rPr lang="en" sz="1600" b="1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per listing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7" name="Google Shape;426;p50">
            <a:extLst>
              <a:ext uri="{FF2B5EF4-FFF2-40B4-BE49-F238E27FC236}">
                <a16:creationId xmlns:a16="http://schemas.microsoft.com/office/drawing/2014/main" id="{0FB8E2BA-DE35-4918-814F-71E395D18BB4}"/>
              </a:ext>
            </a:extLst>
          </p:cNvPr>
          <p:cNvSpPr txBox="1"/>
          <p:nvPr/>
        </p:nvSpPr>
        <p:spPr>
          <a:xfrm>
            <a:off x="5565238" y="3005515"/>
            <a:ext cx="1645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4th Step</a:t>
            </a:r>
            <a:endParaRPr sz="18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9" name="Google Shape;416;p50">
            <a:extLst>
              <a:ext uri="{FF2B5EF4-FFF2-40B4-BE49-F238E27FC236}">
                <a16:creationId xmlns:a16="http://schemas.microsoft.com/office/drawing/2014/main" id="{2CA217FF-C3DE-42BF-8F1A-7DA3579BFAFD}"/>
              </a:ext>
            </a:extLst>
          </p:cNvPr>
          <p:cNvSpPr txBox="1"/>
          <p:nvPr/>
        </p:nvSpPr>
        <p:spPr>
          <a:xfrm>
            <a:off x="5565238" y="3419138"/>
            <a:ext cx="2579598" cy="90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To predict and suggest future trends on specific HiPro Spots</a:t>
            </a:r>
            <a:endParaRPr sz="1600" b="1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0" name="Google Shape;870;p66"/>
          <p:cNvCxnSpPr/>
          <p:nvPr/>
        </p:nvCxnSpPr>
        <p:spPr>
          <a:xfrm>
            <a:off x="542275" y="752100"/>
            <a:ext cx="0" cy="20508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2" descr="Image result for airbnb logo">
            <a:extLst>
              <a:ext uri="{FF2B5EF4-FFF2-40B4-BE49-F238E27FC236}">
                <a16:creationId xmlns:a16="http://schemas.microsoft.com/office/drawing/2014/main" id="{58DB89C9-1F05-4395-BB61-3C64417CA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728" y="3188925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416;p50">
            <a:extLst>
              <a:ext uri="{FF2B5EF4-FFF2-40B4-BE49-F238E27FC236}">
                <a16:creationId xmlns:a16="http://schemas.microsoft.com/office/drawing/2014/main" id="{7DA395EB-D136-4DEE-B54F-7FC759525B24}"/>
              </a:ext>
            </a:extLst>
          </p:cNvPr>
          <p:cNvSpPr txBox="1"/>
          <p:nvPr/>
        </p:nvSpPr>
        <p:spPr>
          <a:xfrm>
            <a:off x="1002649" y="1100213"/>
            <a:ext cx="3512761" cy="90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5A5F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" sz="2400" b="1" dirty="0">
                <a:solidFill>
                  <a:schemeClr val="bg2"/>
                </a:solidFill>
                <a:latin typeface="Josefin Sans"/>
                <a:ea typeface="Josefin Sans"/>
                <a:cs typeface="Josefin Sans"/>
                <a:sym typeface="Josefin Sans"/>
              </a:rPr>
              <a:t>“</a:t>
            </a:r>
            <a:r>
              <a:rPr lang="en" sz="2400" b="1" i="1" dirty="0">
                <a:solidFill>
                  <a:schemeClr val="bg2"/>
                </a:solidFill>
                <a:latin typeface="Josefin Sans"/>
                <a:ea typeface="Josefin Sans"/>
                <a:cs typeface="Josefin Sans"/>
                <a:sym typeface="Josefin Sans"/>
              </a:rPr>
              <a:t>Belong Everywhere!”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FF5A5F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5A5F"/>
                </a:solidFill>
                <a:latin typeface="Josefin Sans"/>
                <a:ea typeface="Josefin Sans"/>
                <a:cs typeface="Josefin Sans"/>
                <a:sym typeface="Josefin Sans"/>
              </a:rPr>
              <a:t> Adapt</a:t>
            </a:r>
            <a:r>
              <a:rPr lang="en" sz="2400" b="1" dirty="0">
                <a:solidFill>
                  <a:schemeClr val="bg2"/>
                </a:solidFill>
                <a:latin typeface="Josefin Sans"/>
                <a:ea typeface="Josefin Sans"/>
                <a:cs typeface="Josefin Sans"/>
                <a:sym typeface="Josefin Sans"/>
              </a:rPr>
              <a:t> Everywhere</a:t>
            </a:r>
            <a:r>
              <a:rPr lang="en" sz="1800" b="1" dirty="0">
                <a:solidFill>
                  <a:schemeClr val="bg2"/>
                </a:solidFill>
                <a:latin typeface="Josefin Sans"/>
                <a:ea typeface="Josefin Sans"/>
                <a:cs typeface="Josefin Sans"/>
                <a:sym typeface="Josefin Sans"/>
              </a:rPr>
              <a:t>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7CD48FD0-25EC-4E97-9730-14E57C8709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275" y="971050"/>
            <a:ext cx="665411" cy="665411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F7EB905B-DB4C-425C-8F63-7E0317455F8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3255" y="1743427"/>
            <a:ext cx="529449" cy="529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ari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FD0000"/>
      </a:accent1>
      <a:accent2>
        <a:srgbClr val="F5F5F5"/>
      </a:accent2>
      <a:accent3>
        <a:srgbClr val="BBBBBB"/>
      </a:accent3>
      <a:accent4>
        <a:srgbClr val="000000"/>
      </a:accent4>
      <a:accent5>
        <a:srgbClr val="FD0000"/>
      </a:accent5>
      <a:accent6>
        <a:srgbClr val="FF8D8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174</Words>
  <Application>Microsoft Office PowerPoint</Application>
  <PresentationFormat>On-screen Show (16:9)</PresentationFormat>
  <Paragraphs>54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Wingdings</vt:lpstr>
      <vt:lpstr>Josefin Sans ExtraLight</vt:lpstr>
      <vt:lpstr>Josefin Sans</vt:lpstr>
      <vt:lpstr>Arial</vt:lpstr>
      <vt:lpstr>Josefin Sans Medium</vt:lpstr>
      <vt:lpstr>Josefin Sans Light</vt:lpstr>
      <vt:lpstr>Macari Company Profile by Slidesgo</vt:lpstr>
      <vt:lpstr>AirBnB  Business Insights  </vt:lpstr>
      <vt:lpstr>Contents</vt:lpstr>
      <vt:lpstr>01</vt:lpstr>
      <vt:lpstr>PowerPoint Presentation</vt:lpstr>
      <vt:lpstr>HiPro Spots</vt:lpstr>
      <vt:lpstr>Most in Demand Zip Codes</vt:lpstr>
      <vt:lpstr>03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 Business Insights</dc:title>
  <dc:creator>Angelos Vasileiou</dc:creator>
  <cp:lastModifiedBy>Angelos Vasileiou</cp:lastModifiedBy>
  <cp:revision>5</cp:revision>
  <dcterms:modified xsi:type="dcterms:W3CDTF">2022-07-16T13:07:21Z</dcterms:modified>
</cp:coreProperties>
</file>