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3"/>
  </p:sldMasterIdLst>
  <p:sldIdLst>
    <p:sldId id="256" r:id="rId4"/>
    <p:sldId id="275" r:id="rId5"/>
    <p:sldId id="272" r:id="rId6"/>
    <p:sldId id="271" r:id="rId7"/>
    <p:sldId id="269" r:id="rId8"/>
    <p:sldId id="258" r:id="rId9"/>
    <p:sldId id="259" r:id="rId10"/>
    <p:sldId id="276" r:id="rId11"/>
    <p:sldId id="260" r:id="rId12"/>
    <p:sldId id="273" r:id="rId13"/>
    <p:sldId id="278" r:id="rId14"/>
    <p:sldId id="266" r:id="rId15"/>
    <p:sldId id="279" r:id="rId16"/>
    <p:sldId id="280" r:id="rId17"/>
    <p:sldId id="265" r:id="rId18"/>
    <p:sldId id="267" r:id="rId19"/>
    <p:sldId id="281" r:id="rId20"/>
    <p:sldId id="282" r:id="rId21"/>
    <p:sldId id="283" r:id="rId22"/>
    <p:sldId id="284" r:id="rId23"/>
    <p:sldId id="285" r:id="rId24"/>
    <p:sldId id="286" r:id="rId25"/>
    <p:sldId id="287" r:id="rId26"/>
    <p:sldId id="288" r:id="rId27"/>
    <p:sldId id="28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70693" y="1769540"/>
            <a:ext cx="9440034" cy="1828801"/>
          </a:xfrm>
        </p:spPr>
        <p:txBody>
          <a:bodyPr anchor="b">
            <a:normAutofit/>
          </a:bodyPr>
          <a:lstStyle>
            <a:lvl1pPr algn="ctr">
              <a:defRPr sz="54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hasCustomPrompt="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0DA66F4E-7430-4A0A-A500-FDD2A915F1B6}" type="datetimeFigureOut">
              <a:rPr lang="el-GR" smtClean="0"/>
              <a:t>18/12/2023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hasCustomPrompt="1"/>
          </p:nvPr>
        </p:nvSpPr>
        <p:spPr>
          <a:xfrm>
            <a:off x="913806" y="4565255"/>
            <a:ext cx="10355326" cy="543472"/>
          </a:xfrm>
        </p:spPr>
        <p:txBody>
          <a:bodyPr anchor="b">
            <a:normAutofit/>
          </a:bodyPr>
          <a:lstStyle>
            <a:lvl1pPr algn="ctr">
              <a:defRPr sz="28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hasCustomPrompt="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hasCustomPrompt="1"/>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0DA66F4E-7430-4A0A-A500-FDD2A915F1B6}" type="datetimeFigureOut">
              <a:rPr lang="el-GR" smtClean="0"/>
              <a:t>18/12/2023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795" y="608437"/>
            <a:ext cx="10353762" cy="3534344"/>
          </a:xfrm>
        </p:spPr>
        <p:txBody>
          <a:bodyPr anchor="ctr"/>
          <a:lstStyle>
            <a:lvl1pPr>
              <a:defRPr sz="32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hasCustomPrompt="1"/>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0DA66F4E-7430-4A0A-A500-FDD2A915F1B6}" type="datetimeFigureOut">
              <a:rPr lang="el-GR" smtClean="0"/>
              <a:t>18/12/2023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609600"/>
            <a:ext cx="9302752" cy="2992904"/>
          </a:xfrm>
        </p:spPr>
        <p:txBody>
          <a:bodyPr anchor="ctr"/>
          <a:lstStyle>
            <a:lvl1pPr>
              <a:defRPr sz="32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hasCustomPrompt="1"/>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hasCustomPrompt="1"/>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0DA66F4E-7430-4A0A-A500-FDD2A915F1B6}" type="datetimeFigureOut">
              <a:rPr lang="el-GR" smtClean="0"/>
              <a:t>18/12/2023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0D7F561A-4EFB-450E-BA2B-A96A2BFE53BD}" type="slidenum">
              <a:rPr lang="el-GR" smtClean="0"/>
              <a:t>‹#›</a:t>
            </a:fld>
            <a:endParaRPr lang="el-G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794" y="2126942"/>
            <a:ext cx="10353763" cy="2511835"/>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hasCustomPrompt="1"/>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0DA66F4E-7430-4A0A-A500-FDD2A915F1B6}" type="datetimeFigureOut">
              <a:rPr lang="el-GR" smtClean="0"/>
              <a:t>18/12/2023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913795" y="609600"/>
            <a:ext cx="10353762" cy="970450"/>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hasCustomPrompt="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hasCustomPrompt="1"/>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hasCustomPrompt="1"/>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0" name="Text Placeholder 3"/>
          <p:cNvSpPr>
            <a:spLocks noGrp="1"/>
          </p:cNvSpPr>
          <p:nvPr>
            <p:ph type="body" sz="half" idx="16" hasCustomPrompt="1"/>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hasCustomPrompt="1"/>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Text Placeholder 3"/>
          <p:cNvSpPr>
            <a:spLocks noGrp="1"/>
          </p:cNvSpPr>
          <p:nvPr>
            <p:ph type="body" sz="half" idx="17" hasCustomPrompt="1"/>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0DA66F4E-7430-4A0A-A500-FDD2A915F1B6}" type="datetimeFigureOut">
              <a:rPr lang="el-GR" smtClean="0"/>
              <a:t>18/12/2023</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hasCustomPrompt="1"/>
          </p:nvPr>
        </p:nvSpPr>
        <p:spPr>
          <a:xfrm>
            <a:off x="913794" y="609600"/>
            <a:ext cx="10353763" cy="970450"/>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hasCustomPrompt="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hasCustomPrompt="1"/>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1" name="Text Placeholder 3"/>
          <p:cNvSpPr>
            <a:spLocks noGrp="1"/>
          </p:cNvSpPr>
          <p:nvPr>
            <p:ph type="body" sz="half" idx="18" hasCustomPrompt="1"/>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hasCustomPrompt="1"/>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hasCustomPrompt="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4" name="Text Placeholder 3"/>
          <p:cNvSpPr>
            <a:spLocks noGrp="1"/>
          </p:cNvSpPr>
          <p:nvPr>
            <p:ph type="body" sz="half" idx="19" hasCustomPrompt="1"/>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hasCustomPrompt="1"/>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hasCustomPrompt="1"/>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7" name="Text Placeholder 3"/>
          <p:cNvSpPr>
            <a:spLocks noGrp="1"/>
          </p:cNvSpPr>
          <p:nvPr>
            <p:ph type="body" sz="half" idx="20" hasCustomPrompt="1"/>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0DA66F4E-7430-4A0A-A500-FDD2A915F1B6}" type="datetimeFigureOut">
              <a:rPr lang="el-GR" smtClean="0"/>
              <a:t>18/12/2023</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0DA66F4E-7430-4A0A-A500-FDD2A915F1B6}" type="datetimeFigureOut">
              <a:rPr lang="el-GR" smtClean="0"/>
              <a:t>18/12/2023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983068" y="609599"/>
            <a:ext cx="2284487" cy="5181601"/>
          </a:xfrm>
        </p:spPr>
        <p:txBody>
          <a:bodyPr vert="eaVert"/>
          <a:lstStyle>
            <a:lvl1pPr algn="l">
              <a:defRPr/>
            </a:lvl1p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hasCustomPrompt="1"/>
          </p:nvPr>
        </p:nvSpPr>
        <p:spPr>
          <a:xfrm>
            <a:off x="913796" y="609599"/>
            <a:ext cx="7916872" cy="5181601"/>
          </a:xfrm>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0DA66F4E-7430-4A0A-A500-FDD2A915F1B6}" type="datetimeFigureOut">
              <a:rPr lang="el-GR" smtClean="0"/>
              <a:t>18/12/2023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hasCustomPrompt="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0DA66F4E-7430-4A0A-A500-FDD2A915F1B6}" type="datetimeFigureOut">
              <a:rPr lang="el-GR" smtClean="0"/>
              <a:t>18/12/2023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1" y="1761067"/>
            <a:ext cx="9590550" cy="1828813"/>
          </a:xfrm>
        </p:spPr>
        <p:txBody>
          <a:bodyPr anchor="b"/>
          <a:lstStyle>
            <a:lvl1pPr algn="ctr">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hasCustomPrompt="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0DA66F4E-7430-4A0A-A500-FDD2A915F1B6}" type="datetimeFigureOut">
              <a:rPr lang="el-GR" smtClean="0"/>
              <a:t>18/12/2023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hasCustomPrompt="1"/>
          </p:nvPr>
        </p:nvSpPr>
        <p:spPr>
          <a:xfrm>
            <a:off x="913795" y="1732449"/>
            <a:ext cx="5060497" cy="4058750"/>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hasCustomPrompt="1"/>
          </p:nvPr>
        </p:nvSpPr>
        <p:spPr>
          <a:xfrm>
            <a:off x="6202892" y="1732449"/>
            <a:ext cx="5064665" cy="4058751"/>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0DA66F4E-7430-4A0A-A500-FDD2A915F1B6}" type="datetimeFigureOut">
              <a:rPr lang="el-GR" smtClean="0"/>
              <a:t>18/12/2023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hasCustomPrompt="1"/>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hasCustomPrompt="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hasCustomPrompt="1"/>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hasCustomPrompt="1"/>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hasCustomPrompt="1"/>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0DA66F4E-7430-4A0A-A500-FDD2A915F1B6}" type="datetimeFigureOut">
              <a:rPr lang="el-GR" smtClean="0"/>
              <a:t>18/12/2023</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0DA66F4E-7430-4A0A-A500-FDD2A915F1B6}" type="datetimeFigureOut">
              <a:rPr lang="el-GR" smtClean="0"/>
              <a:t>18/12/2023</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66F4E-7430-4A0A-A500-FDD2A915F1B6}" type="datetimeFigureOut">
              <a:rPr lang="el-GR" smtClean="0"/>
              <a:t>18/12/2023</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795" y="609600"/>
            <a:ext cx="3706889" cy="1821918"/>
          </a:xfrm>
        </p:spPr>
        <p:txBody>
          <a:bodyPr anchor="b">
            <a:normAutofit/>
          </a:bodyPr>
          <a:lstStyle>
            <a:lvl1pPr algn="ctr">
              <a:defRPr sz="24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hasCustomPrompt="1"/>
          </p:nvPr>
        </p:nvSpPr>
        <p:spPr>
          <a:xfrm>
            <a:off x="4855633" y="609600"/>
            <a:ext cx="6411924" cy="518160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hasCustomPrompt="1"/>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0DA66F4E-7430-4A0A-A500-FDD2A915F1B6}" type="datetimeFigureOut">
              <a:rPr lang="el-GR" smtClean="0"/>
              <a:t>18/12/2023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hasCustomPrompt="1"/>
          </p:nvPr>
        </p:nvSpPr>
        <p:spPr>
          <a:xfrm>
            <a:off x="913795" y="609923"/>
            <a:ext cx="5934949" cy="1829338"/>
          </a:xfrm>
        </p:spPr>
        <p:txBody>
          <a:bodyPr anchor="b">
            <a:noAutofit/>
          </a:bodyPr>
          <a:lstStyle>
            <a:lvl1pPr algn="ctr">
              <a:defRPr sz="32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hasCustomPrompt="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hasCustomPrompt="1"/>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0DA66F4E-7430-4A0A-A500-FDD2A915F1B6}" type="datetimeFigureOut">
              <a:rPr lang="el-GR" smtClean="0"/>
              <a:t>18/12/2023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0D7F561A-4EFB-450E-BA2B-A96A2BFE53BD}" type="slidenum">
              <a:rPr lang="el-GR" smtClean="0"/>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DA66F4E-7430-4A0A-A500-FDD2A915F1B6}" type="datetimeFigureOut">
              <a:rPr lang="el-GR" smtClean="0"/>
              <a:t>18/12/2023</a:t>
            </a:fld>
            <a:endParaRPr lang="el-G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l-G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D7F561A-4EFB-450E-BA2B-A96A2BFE53BD}" type="slidenum">
              <a:rPr lang="el-GR" smtClean="0"/>
              <a:t>‹#›</a:t>
            </a:fld>
            <a:endParaRPr lang="el-G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6095999" y="2691700"/>
            <a:ext cx="5441285" cy="1023831"/>
          </a:xfrm>
        </p:spPr>
        <p:txBody>
          <a:bodyPr>
            <a:normAutofit/>
          </a:bodyPr>
          <a:lstStyle/>
          <a:p>
            <a:pPr>
              <a:lnSpc>
                <a:spcPct val="90000"/>
              </a:lnSpc>
            </a:pPr>
            <a:r>
              <a:rPr lang="en-US" sz="2100" dirty="0">
                <a:solidFill>
                  <a:schemeClr val="tx1"/>
                </a:solidFill>
                <a:latin typeface="+mn-lt"/>
                <a:ea typeface="+mn-ea"/>
                <a:cs typeface="+mn-cs"/>
              </a:rPr>
              <a:t>ITC6002: Exploring and Analyzing Data</a:t>
            </a:r>
            <a:br>
              <a:rPr lang="en-US" sz="2100" dirty="0">
                <a:solidFill>
                  <a:schemeClr val="tx1"/>
                </a:solidFill>
                <a:latin typeface="+mn-lt"/>
                <a:ea typeface="+mn-ea"/>
                <a:cs typeface="+mn-cs"/>
              </a:rPr>
            </a:br>
            <a:r>
              <a:rPr lang="en-US" sz="2100" dirty="0">
                <a:solidFill>
                  <a:schemeClr val="tx1"/>
                </a:solidFill>
                <a:latin typeface="+mn-lt"/>
                <a:ea typeface="+mn-ea"/>
                <a:cs typeface="+mn-cs"/>
              </a:rPr>
              <a:t>Fall Term 2023</a:t>
            </a:r>
            <a:br>
              <a:rPr lang="en-US" sz="2100" dirty="0">
                <a:solidFill>
                  <a:schemeClr val="tx1"/>
                </a:solidFill>
                <a:latin typeface="+mn-lt"/>
                <a:ea typeface="+mn-ea"/>
                <a:cs typeface="+mn-cs"/>
              </a:rPr>
            </a:br>
            <a:r>
              <a:rPr lang="en-US" sz="2100" dirty="0">
                <a:solidFill>
                  <a:schemeClr val="tx1"/>
                </a:solidFill>
                <a:latin typeface="+mn-lt"/>
                <a:ea typeface="+mn-ea"/>
                <a:cs typeface="+mn-cs"/>
              </a:rPr>
              <a:t>Professor: Dr. </a:t>
            </a:r>
            <a:r>
              <a:rPr lang="en-US" sz="2100" dirty="0" err="1">
                <a:solidFill>
                  <a:schemeClr val="tx1"/>
                </a:solidFill>
                <a:latin typeface="+mn-lt"/>
                <a:ea typeface="+mn-ea"/>
                <a:cs typeface="+mn-cs"/>
              </a:rPr>
              <a:t>Constantinos</a:t>
            </a:r>
            <a:r>
              <a:rPr lang="en-US" sz="2100" dirty="0">
                <a:solidFill>
                  <a:schemeClr val="tx1"/>
                </a:solidFill>
                <a:latin typeface="+mn-lt"/>
                <a:ea typeface="+mn-ea"/>
                <a:cs typeface="+mn-cs"/>
              </a:rPr>
              <a:t> </a:t>
            </a:r>
            <a:r>
              <a:rPr lang="en-US" sz="2100" dirty="0" err="1">
                <a:solidFill>
                  <a:schemeClr val="tx1"/>
                </a:solidFill>
                <a:latin typeface="+mn-lt"/>
                <a:ea typeface="+mn-ea"/>
                <a:cs typeface="+mn-cs"/>
              </a:rPr>
              <a:t>Papadias</a:t>
            </a:r>
            <a:endParaRPr lang="el-GR" sz="2600" dirty="0">
              <a:solidFill>
                <a:schemeClr val="tx1"/>
              </a:solidFill>
            </a:endParaRPr>
          </a:p>
        </p:txBody>
      </p:sp>
      <p:sp>
        <p:nvSpPr>
          <p:cNvPr id="3" name="Υπότιτλος 2"/>
          <p:cNvSpPr>
            <a:spLocks noGrp="1"/>
          </p:cNvSpPr>
          <p:nvPr>
            <p:ph type="subTitle" idx="1"/>
          </p:nvPr>
        </p:nvSpPr>
        <p:spPr>
          <a:xfrm>
            <a:off x="6096000" y="4323622"/>
            <a:ext cx="5441286" cy="2007621"/>
          </a:xfrm>
        </p:spPr>
        <p:txBody>
          <a:bodyPr>
            <a:normAutofit fontScale="90000" lnSpcReduction="20000"/>
          </a:bodyPr>
          <a:lstStyle/>
          <a:p>
            <a:r>
              <a:rPr lang="en-US" sz="2335" dirty="0" err="1"/>
              <a:t>Alkiviadis</a:t>
            </a:r>
            <a:r>
              <a:rPr lang="en-US" sz="2335" dirty="0"/>
              <a:t> </a:t>
            </a:r>
            <a:r>
              <a:rPr lang="en-US" sz="2335" dirty="0" err="1"/>
              <a:t>Kariotis</a:t>
            </a:r>
            <a:endParaRPr lang="en-US" sz="2335" dirty="0"/>
          </a:p>
          <a:p>
            <a:r>
              <a:rPr lang="en-US" sz="2335" dirty="0">
                <a:sym typeface="+mn-ea"/>
              </a:rPr>
              <a:t>Christos </a:t>
            </a:r>
            <a:r>
              <a:rPr lang="en-US" sz="2335" dirty="0" err="1">
                <a:sym typeface="+mn-ea"/>
              </a:rPr>
              <a:t>Tryposkiadis</a:t>
            </a:r>
          </a:p>
          <a:p>
            <a:r>
              <a:rPr lang="en-US" sz="2335" dirty="0">
                <a:sym typeface="+mn-ea"/>
              </a:rPr>
              <a:t>Elisavet Kollarou</a:t>
            </a:r>
            <a:endParaRPr lang="en-US" sz="2335" dirty="0"/>
          </a:p>
          <a:p>
            <a:r>
              <a:rPr lang="en-US" sz="2335" dirty="0"/>
              <a:t>Panagiotis </a:t>
            </a:r>
            <a:r>
              <a:rPr lang="en-US" sz="2335" dirty="0" err="1"/>
              <a:t>Kounelis</a:t>
            </a:r>
            <a:endParaRPr lang="en-US" sz="2335" dirty="0"/>
          </a:p>
          <a:p>
            <a:r>
              <a:rPr lang="en-US" dirty="0"/>
              <a:t> </a:t>
            </a:r>
          </a:p>
          <a:p>
            <a:endParaRPr lang="el-GR" dirty="0"/>
          </a:p>
        </p:txBody>
      </p:sp>
      <p:pic>
        <p:nvPicPr>
          <p:cNvPr id="7" name="Εικόνα 6"/>
          <p:cNvPicPr>
            <a:picLocks noChangeAspect="1"/>
          </p:cNvPicPr>
          <p:nvPr/>
        </p:nvPicPr>
        <p:blipFill rotWithShape="1">
          <a:blip r:embed="rId2"/>
          <a:srcRect l="1254" r="2" b="2"/>
          <a:stretch>
            <a:fillRect/>
          </a:stretch>
        </p:blipFill>
        <p:spPr>
          <a:xfrm>
            <a:off x="643339" y="643464"/>
            <a:ext cx="3551912" cy="5120304"/>
          </a:xfrm>
          <a:prstGeom prst="rect">
            <a:avLst/>
          </a:prstGeom>
        </p:spPr>
      </p:pic>
      <p:sp>
        <p:nvSpPr>
          <p:cNvPr id="4" name="TextBox 3"/>
          <p:cNvSpPr txBox="1"/>
          <p:nvPr/>
        </p:nvSpPr>
        <p:spPr>
          <a:xfrm>
            <a:off x="5640355" y="2962469"/>
            <a:ext cx="914400" cy="914400"/>
          </a:xfrm>
          <a:prstGeom prst="rect">
            <a:avLst/>
          </a:prstGeom>
          <a:noFill/>
        </p:spPr>
        <p:txBody>
          <a:bodyPr wrap="square" rtlCol="0">
            <a:spAutoFit/>
          </a:bodyPr>
          <a:lstStyle/>
          <a:p>
            <a:endParaRPr lang="el-GR"/>
          </a:p>
        </p:txBody>
      </p:sp>
      <p:sp>
        <p:nvSpPr>
          <p:cNvPr id="5" name="Τίτλος 1">
            <a:extLst>
              <a:ext uri="{FF2B5EF4-FFF2-40B4-BE49-F238E27FC236}">
                <a16:creationId xmlns:a16="http://schemas.microsoft.com/office/drawing/2014/main" id="{24982395-F4DD-5CB5-17D5-4E3BB254F0AC}"/>
              </a:ext>
            </a:extLst>
          </p:cNvPr>
          <p:cNvSpPr txBox="1">
            <a:spLocks/>
          </p:cNvSpPr>
          <p:nvPr/>
        </p:nvSpPr>
        <p:spPr>
          <a:xfrm>
            <a:off x="6095999" y="643464"/>
            <a:ext cx="5441285" cy="1421599"/>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b="1" dirty="0">
                <a:solidFill>
                  <a:schemeClr val="tx1"/>
                </a:solidFill>
              </a:rPr>
              <a:t>Applications of different forecasting methods</a:t>
            </a:r>
            <a:br>
              <a:rPr lang="en-US" sz="2600" b="1" dirty="0">
                <a:solidFill>
                  <a:schemeClr val="tx1"/>
                </a:solidFill>
              </a:rPr>
            </a:br>
            <a:r>
              <a:rPr lang="en-US" sz="2600" b="1" dirty="0">
                <a:solidFill>
                  <a:schemeClr val="tx1"/>
                </a:solidFill>
              </a:rPr>
              <a:t>on stock price data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n-US" b="1" dirty="0"/>
              <a:t>Moving Average Forecast in Validation Set</a:t>
            </a:r>
            <a:endParaRPr lang="el-GR" b="1" dirty="0"/>
          </a:p>
        </p:txBody>
      </p:sp>
      <p:sp>
        <p:nvSpPr>
          <p:cNvPr id="10" name="Θέση περιεχομένου 2">
            <a:extLst>
              <a:ext uri="{FF2B5EF4-FFF2-40B4-BE49-F238E27FC236}">
                <a16:creationId xmlns:a16="http://schemas.microsoft.com/office/drawing/2014/main" id="{0E69D374-AD97-124E-7114-8210E69D155C}"/>
              </a:ext>
            </a:extLst>
          </p:cNvPr>
          <p:cNvSpPr>
            <a:spLocks noGrp="1"/>
          </p:cNvSpPr>
          <p:nvPr>
            <p:ph idx="1"/>
          </p:nvPr>
        </p:nvSpPr>
        <p:spPr>
          <a:xfrm>
            <a:off x="6507678" y="1781357"/>
            <a:ext cx="5332022" cy="4415916"/>
          </a:xfrm>
        </p:spPr>
        <p:txBody>
          <a:bodyPr>
            <a:normAutofit/>
          </a:bodyPr>
          <a:lstStyle/>
          <a:p>
            <a:r>
              <a:rPr lang="en-US" dirty="0"/>
              <a:t>Used loops from window 2 until the length of the train set, in python to identify the window that gives the best minimum metrics in terms of MAD &amp; MSE</a:t>
            </a:r>
          </a:p>
          <a:p>
            <a:r>
              <a:rPr lang="en-US" dirty="0"/>
              <a:t>After the loops we got the best results shown below, for the window of 2</a:t>
            </a:r>
          </a:p>
        </p:txBody>
      </p:sp>
      <p:graphicFrame>
        <p:nvGraphicFramePr>
          <p:cNvPr id="11" name="Θέση περιεχομένου 5">
            <a:extLst>
              <a:ext uri="{FF2B5EF4-FFF2-40B4-BE49-F238E27FC236}">
                <a16:creationId xmlns:a16="http://schemas.microsoft.com/office/drawing/2014/main" id="{1C4BD152-7EEE-22F6-C4F3-E9E2FB63B92B}"/>
              </a:ext>
            </a:extLst>
          </p:cNvPr>
          <p:cNvGraphicFramePr/>
          <p:nvPr>
            <p:extLst>
              <p:ext uri="{D42A27DB-BD31-4B8C-83A1-F6EECF244321}">
                <p14:modId xmlns:p14="http://schemas.microsoft.com/office/powerpoint/2010/main" val="473658950"/>
              </p:ext>
            </p:extLst>
          </p:nvPr>
        </p:nvGraphicFramePr>
        <p:xfrm>
          <a:off x="8151971" y="4501895"/>
          <a:ext cx="2043436" cy="1149494"/>
        </p:xfrm>
        <a:graphic>
          <a:graphicData uri="http://schemas.openxmlformats.org/drawingml/2006/table">
            <a:tbl>
              <a:tblPr firstRow="1" bandRow="1">
                <a:tableStyleId>{E929F9F4-4A8F-4326-A1B4-22849713DDAB}</a:tableStyleId>
              </a:tblPr>
              <a:tblGrid>
                <a:gridCol w="1124598">
                  <a:extLst>
                    <a:ext uri="{9D8B030D-6E8A-4147-A177-3AD203B41FA5}">
                      <a16:colId xmlns:a16="http://schemas.microsoft.com/office/drawing/2014/main" val="20000"/>
                    </a:ext>
                  </a:extLst>
                </a:gridCol>
                <a:gridCol w="918838">
                  <a:extLst>
                    <a:ext uri="{9D8B030D-6E8A-4147-A177-3AD203B41FA5}">
                      <a16:colId xmlns:a16="http://schemas.microsoft.com/office/drawing/2014/main" val="20001"/>
                    </a:ext>
                  </a:extLst>
                </a:gridCol>
              </a:tblGrid>
              <a:tr h="574747">
                <a:tc>
                  <a:txBody>
                    <a:bodyPr/>
                    <a:lstStyle/>
                    <a:p>
                      <a:r>
                        <a:rPr lang="en-US" sz="1800" b="0" kern="1200">
                          <a:solidFill>
                            <a:schemeClr val="lt1"/>
                          </a:solidFill>
                          <a:effectLst/>
                        </a:rPr>
                        <a:t>MAD:</a:t>
                      </a:r>
                      <a:endParaRPr lang="el-GR"/>
                    </a:p>
                  </a:txBody>
                  <a:tcPr/>
                </a:tc>
                <a:tc>
                  <a:txBody>
                    <a:bodyPr/>
                    <a:lstStyle/>
                    <a:p>
                      <a:r>
                        <a:rPr lang="en-US" sz="1800" b="0" kern="1200" dirty="0">
                          <a:solidFill>
                            <a:schemeClr val="lt1"/>
                          </a:solidFill>
                          <a:effectLst/>
                        </a:rPr>
                        <a:t>24.52</a:t>
                      </a:r>
                      <a:endParaRPr lang="el-GR" dirty="0"/>
                    </a:p>
                  </a:txBody>
                  <a:tcPr/>
                </a:tc>
                <a:extLst>
                  <a:ext uri="{0D108BD9-81ED-4DB2-BD59-A6C34878D82A}">
                    <a16:rowId xmlns:a16="http://schemas.microsoft.com/office/drawing/2014/main" val="10000"/>
                  </a:ext>
                </a:extLst>
              </a:tr>
              <a:tr h="574747">
                <a:tc>
                  <a:txBody>
                    <a:bodyPr/>
                    <a:lstStyle/>
                    <a:p>
                      <a:r>
                        <a:rPr lang="en-US" sz="1800" b="0" kern="1200" dirty="0">
                          <a:solidFill>
                            <a:schemeClr val="lt1"/>
                          </a:solidFill>
                          <a:effectLst/>
                        </a:rPr>
                        <a:t>MSE:</a:t>
                      </a:r>
                      <a:endParaRPr lang="el-GR" dirty="0"/>
                    </a:p>
                  </a:txBody>
                  <a:tcPr/>
                </a:tc>
                <a:tc>
                  <a:txBody>
                    <a:bodyPr/>
                    <a:lstStyle/>
                    <a:p>
                      <a:r>
                        <a:rPr lang="en-US" sz="1800" b="0" kern="1200" dirty="0">
                          <a:solidFill>
                            <a:schemeClr val="lt1"/>
                          </a:solidFill>
                          <a:effectLst/>
                        </a:rPr>
                        <a:t>965.09</a:t>
                      </a:r>
                      <a:endParaRPr lang="el-GR" dirty="0"/>
                    </a:p>
                  </a:txBody>
                  <a:tcPr/>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2E7558E8-1E8F-10F1-904B-EC5B61CE9356}"/>
              </a:ext>
            </a:extLst>
          </p:cNvPr>
          <p:cNvPicPr>
            <a:picLocks noChangeAspect="1"/>
          </p:cNvPicPr>
          <p:nvPr/>
        </p:nvPicPr>
        <p:blipFill>
          <a:blip r:embed="rId2"/>
          <a:stretch>
            <a:fillRect/>
          </a:stretch>
        </p:blipFill>
        <p:spPr>
          <a:xfrm>
            <a:off x="188175" y="1880407"/>
            <a:ext cx="6319503" cy="37709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913795" y="104776"/>
            <a:ext cx="10353762" cy="1022016"/>
          </a:xfrm>
        </p:spPr>
        <p:txBody>
          <a:bodyPr>
            <a:normAutofit/>
          </a:bodyPr>
          <a:lstStyle/>
          <a:p>
            <a:pPr>
              <a:lnSpc>
                <a:spcPct val="90000"/>
              </a:lnSpc>
            </a:pPr>
            <a:r>
              <a:rPr lang="en-US" sz="3200" b="1" dirty="0"/>
              <a:t>Moving Average Actual Forecast</a:t>
            </a:r>
            <a:endParaRPr lang="el-GR" sz="3100" b="1" dirty="0">
              <a:ln>
                <a:solidFill>
                  <a:srgbClr val="404040">
                    <a:alpha val="10000"/>
                  </a:srgbClr>
                </a:solidFill>
              </a:ln>
            </a:endParaRPr>
          </a:p>
        </p:txBody>
      </p:sp>
      <p:graphicFrame>
        <p:nvGraphicFramePr>
          <p:cNvPr id="6" name="Θέση περιεχομένου 5"/>
          <p:cNvGraphicFramePr/>
          <p:nvPr>
            <p:extLst>
              <p:ext uri="{D42A27DB-BD31-4B8C-83A1-F6EECF244321}">
                <p14:modId xmlns:p14="http://schemas.microsoft.com/office/powerpoint/2010/main" val="523693549"/>
              </p:ext>
            </p:extLst>
          </p:nvPr>
        </p:nvGraphicFramePr>
        <p:xfrm>
          <a:off x="1158010" y="2854253"/>
          <a:ext cx="2043436" cy="1149494"/>
        </p:xfrm>
        <a:graphic>
          <a:graphicData uri="http://schemas.openxmlformats.org/drawingml/2006/table">
            <a:tbl>
              <a:tblPr firstRow="1" bandRow="1">
                <a:tableStyleId>{E929F9F4-4A8F-4326-A1B4-22849713DDAB}</a:tableStyleId>
              </a:tblPr>
              <a:tblGrid>
                <a:gridCol w="1124598">
                  <a:extLst>
                    <a:ext uri="{9D8B030D-6E8A-4147-A177-3AD203B41FA5}">
                      <a16:colId xmlns:a16="http://schemas.microsoft.com/office/drawing/2014/main" val="20000"/>
                    </a:ext>
                  </a:extLst>
                </a:gridCol>
                <a:gridCol w="918838">
                  <a:extLst>
                    <a:ext uri="{9D8B030D-6E8A-4147-A177-3AD203B41FA5}">
                      <a16:colId xmlns:a16="http://schemas.microsoft.com/office/drawing/2014/main" val="20001"/>
                    </a:ext>
                  </a:extLst>
                </a:gridCol>
              </a:tblGrid>
              <a:tr h="574747">
                <a:tc>
                  <a:txBody>
                    <a:bodyPr/>
                    <a:lstStyle/>
                    <a:p>
                      <a:r>
                        <a:rPr lang="en-US" sz="1800" b="0" kern="1200">
                          <a:solidFill>
                            <a:schemeClr val="lt1"/>
                          </a:solidFill>
                          <a:effectLst/>
                        </a:rPr>
                        <a:t>MAD:</a:t>
                      </a:r>
                      <a:endParaRPr lang="el-GR"/>
                    </a:p>
                  </a:txBody>
                  <a:tcPr/>
                </a:tc>
                <a:tc>
                  <a:txBody>
                    <a:bodyPr/>
                    <a:lstStyle/>
                    <a:p>
                      <a:r>
                        <a:rPr lang="en-US" sz="1800" b="0" kern="1200" dirty="0">
                          <a:solidFill>
                            <a:schemeClr val="lt1"/>
                          </a:solidFill>
                          <a:effectLst/>
                        </a:rPr>
                        <a:t>13.94</a:t>
                      </a:r>
                      <a:endParaRPr lang="el-GR" dirty="0"/>
                    </a:p>
                  </a:txBody>
                  <a:tcPr/>
                </a:tc>
                <a:extLst>
                  <a:ext uri="{0D108BD9-81ED-4DB2-BD59-A6C34878D82A}">
                    <a16:rowId xmlns:a16="http://schemas.microsoft.com/office/drawing/2014/main" val="10000"/>
                  </a:ext>
                </a:extLst>
              </a:tr>
              <a:tr h="574747">
                <a:tc>
                  <a:txBody>
                    <a:bodyPr/>
                    <a:lstStyle/>
                    <a:p>
                      <a:r>
                        <a:rPr lang="en-US" sz="1800" b="0" kern="1200" dirty="0">
                          <a:solidFill>
                            <a:schemeClr val="lt1"/>
                          </a:solidFill>
                          <a:effectLst/>
                        </a:rPr>
                        <a:t>MSE:</a:t>
                      </a:r>
                      <a:endParaRPr lang="el-GR" dirty="0"/>
                    </a:p>
                  </a:txBody>
                  <a:tcPr/>
                </a:tc>
                <a:tc>
                  <a:txBody>
                    <a:bodyPr/>
                    <a:lstStyle/>
                    <a:p>
                      <a:r>
                        <a:rPr lang="en-US" sz="1800" b="0" kern="1200" dirty="0">
                          <a:solidFill>
                            <a:schemeClr val="lt1"/>
                          </a:solidFill>
                          <a:effectLst/>
                        </a:rPr>
                        <a:t>345.58</a:t>
                      </a:r>
                      <a:endParaRPr lang="el-GR" dirty="0"/>
                    </a:p>
                  </a:txBody>
                  <a:tcPr/>
                </a:tc>
                <a:extLst>
                  <a:ext uri="{0D108BD9-81ED-4DB2-BD59-A6C34878D82A}">
                    <a16:rowId xmlns:a16="http://schemas.microsoft.com/office/drawing/2014/main" val="10001"/>
                  </a:ext>
                </a:extLst>
              </a:tr>
            </a:tbl>
          </a:graphicData>
        </a:graphic>
      </p:graphicFrame>
      <p:sp>
        <p:nvSpPr>
          <p:cNvPr id="8" name="Θέση περιεχομένου 2">
            <a:extLst>
              <a:ext uri="{FF2B5EF4-FFF2-40B4-BE49-F238E27FC236}">
                <a16:creationId xmlns:a16="http://schemas.microsoft.com/office/drawing/2014/main" id="{CCEF9B4F-4274-2922-D8CF-039E64504D29}"/>
              </a:ext>
            </a:extLst>
          </p:cNvPr>
          <p:cNvSpPr>
            <a:spLocks noGrp="1"/>
          </p:cNvSpPr>
          <p:nvPr>
            <p:ph idx="1"/>
          </p:nvPr>
        </p:nvSpPr>
        <p:spPr>
          <a:xfrm>
            <a:off x="520722" y="1625556"/>
            <a:ext cx="3318013" cy="1149494"/>
          </a:xfrm>
        </p:spPr>
        <p:txBody>
          <a:bodyPr>
            <a:normAutofit/>
          </a:bodyPr>
          <a:lstStyle/>
          <a:p>
            <a:r>
              <a:rPr lang="en-US" dirty="0"/>
              <a:t>Actual Forecast for the 5</a:t>
            </a:r>
            <a:r>
              <a:rPr lang="en-US" baseline="30000" dirty="0"/>
              <a:t>th</a:t>
            </a:r>
            <a:r>
              <a:rPr lang="en-US" dirty="0"/>
              <a:t> year of 2021 to 2022</a:t>
            </a:r>
          </a:p>
        </p:txBody>
      </p:sp>
      <p:pic>
        <p:nvPicPr>
          <p:cNvPr id="5" name="Picture 4" descr="A graph showing a number of numbers and a line&#10;&#10;Description automatically generated with medium confidence">
            <a:extLst>
              <a:ext uri="{FF2B5EF4-FFF2-40B4-BE49-F238E27FC236}">
                <a16:creationId xmlns:a16="http://schemas.microsoft.com/office/drawing/2014/main" id="{5813417F-2FDA-AF35-4C7D-5C9FA949F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093" y="1126792"/>
            <a:ext cx="8259824" cy="5262133"/>
          </a:xfrm>
          <a:prstGeom prst="rect">
            <a:avLst/>
          </a:prstGeom>
        </p:spPr>
      </p:pic>
    </p:spTree>
    <p:extLst>
      <p:ext uri="{BB962C8B-B14F-4D97-AF65-F5344CB8AC3E}">
        <p14:creationId xmlns:p14="http://schemas.microsoft.com/office/powerpoint/2010/main" val="194678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913795" y="609600"/>
            <a:ext cx="10353762" cy="1164772"/>
          </a:xfrm>
        </p:spPr>
        <p:txBody>
          <a:bodyPr vert="horz" lIns="91440" tIns="45720" rIns="91440" bIns="45720" rtlCol="0" anchor="ctr">
            <a:normAutofit/>
          </a:bodyPr>
          <a:lstStyle/>
          <a:p>
            <a:r>
              <a:rPr lang="en-US" sz="4000" b="1" dirty="0"/>
              <a:t>Simple Exponential Smoothing</a:t>
            </a:r>
          </a:p>
        </p:txBody>
      </p:sp>
      <p:sp>
        <p:nvSpPr>
          <p:cNvPr id="4" name="Rectangle 1"/>
          <p:cNvSpPr>
            <a:spLocks noGrp="1" noChangeArrowheads="1"/>
          </p:cNvSpPr>
          <p:nvPr>
            <p:ph type="subTitle" idx="1"/>
          </p:nvPr>
        </p:nvSpPr>
        <p:spPr bwMode="auto">
          <a:xfrm>
            <a:off x="1310640" y="2481943"/>
            <a:ext cx="9635184" cy="249645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normAutofit fontScale="77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eaLnBrk="1" fontAlgn="base" hangingPunct="1">
              <a:lnSpc>
                <a:spcPct val="90000"/>
              </a:lnSpc>
              <a:spcBef>
                <a:spcPct val="20000"/>
              </a:spcBef>
              <a:spcAft>
                <a:spcPts val="600"/>
              </a:spcAft>
              <a:buFont typeface="Wingdings 2" panose="05020102010507070707" charset="2"/>
              <a:buNone/>
            </a:pPr>
            <a:endParaRPr kumimoji="0" lang="en-US" altLang="el-GR" sz="1700" b="0" i="0" u="none" strike="noStrike" cap="none" normalizeH="0" baseline="0" dirty="0">
              <a:solidFill>
                <a:schemeClr val="tx2"/>
              </a:solidFill>
              <a:latin typeface="+mn-lt"/>
            </a:endParaRPr>
          </a:p>
          <a:p>
            <a:pPr marL="342900" indent="-342900" algn="l" eaLnBrk="1" hangingPunct="1">
              <a:lnSpc>
                <a:spcPct val="90000"/>
              </a:lnSpc>
              <a:spcBef>
                <a:spcPct val="20000"/>
              </a:spcBef>
              <a:spcAft>
                <a:spcPts val="600"/>
              </a:spcAft>
              <a:buFont typeface="Wingdings" panose="05000000000000000000" pitchFamily="2" charset="2"/>
              <a:buChar char="Ø"/>
            </a:pPr>
            <a:r>
              <a:rPr lang="en-US" sz="2600" dirty="0">
                <a:latin typeface="+mn-lt"/>
              </a:rPr>
              <a:t>With the use of python, we assessed the performance of exponential smoothing forecasting with various alpha values.</a:t>
            </a:r>
          </a:p>
          <a:p>
            <a:pPr marL="342900" indent="-342900" algn="l" eaLnBrk="1" hangingPunct="1">
              <a:lnSpc>
                <a:spcPct val="90000"/>
              </a:lnSpc>
              <a:spcBef>
                <a:spcPct val="20000"/>
              </a:spcBef>
              <a:spcAft>
                <a:spcPts val="600"/>
              </a:spcAft>
              <a:buFont typeface="Wingdings" panose="05000000000000000000" pitchFamily="2" charset="2"/>
              <a:buChar char="Ø"/>
            </a:pPr>
            <a:r>
              <a:rPr lang="en-US" sz="2500" dirty="0">
                <a:latin typeface="+mn-lt"/>
              </a:rPr>
              <a:t>We visualized and evaluate the accuracy of the different parameters through different evaluation metrics </a:t>
            </a:r>
            <a:r>
              <a:rPr lang="en-US" sz="2500" dirty="0">
                <a:latin typeface="+mn-lt"/>
                <a:sym typeface="Wingdings" pitchFamily="2" charset="2"/>
              </a:rPr>
              <a:t> </a:t>
            </a:r>
            <a:r>
              <a:rPr lang="en-US" sz="2500" dirty="0">
                <a:latin typeface="+mn-lt"/>
              </a:rPr>
              <a:t>providing insights on how alpha (smoothing level) impacts exponential forecasting performance.</a:t>
            </a:r>
            <a:endParaRPr lang="el-GR" sz="2500" dirty="0">
              <a:latin typeface="+mn-lt"/>
            </a:endParaRPr>
          </a:p>
          <a:p>
            <a:pPr marL="342900" marR="0" lvl="0" indent="-342900" algn="l" eaLnBrk="1" fontAlgn="base" hangingPunct="1">
              <a:lnSpc>
                <a:spcPct val="90000"/>
              </a:lnSpc>
              <a:spcBef>
                <a:spcPct val="20000"/>
              </a:spcBef>
              <a:spcAft>
                <a:spcPts val="600"/>
              </a:spcAft>
              <a:buFont typeface="Wingdings" panose="05000000000000000000" pitchFamily="2" charset="2"/>
              <a:buChar char="Ø"/>
            </a:pPr>
            <a:endParaRPr lang="en-US" altLang="el-GR" sz="2600" dirty="0">
              <a:latin typeface="+mn-lt"/>
            </a:endParaRPr>
          </a:p>
          <a:p>
            <a:pPr marL="0" marR="0" lvl="0" indent="0" algn="l" eaLnBrk="1" fontAlgn="base" hangingPunct="1">
              <a:lnSpc>
                <a:spcPct val="90000"/>
              </a:lnSpc>
              <a:spcBef>
                <a:spcPct val="20000"/>
              </a:spcBef>
              <a:spcAft>
                <a:spcPts val="600"/>
              </a:spcAft>
              <a:buFont typeface="Wingdings 2" panose="05020102010507070707" charset="2"/>
              <a:buNone/>
            </a:pPr>
            <a:br>
              <a:rPr lang="en-US" altLang="el-GR" sz="2600" dirty="0">
                <a:latin typeface="+mn-lt"/>
              </a:rPr>
            </a:br>
            <a:endParaRPr lang="en-US" altLang="el-GR" sz="26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799302" y="373894"/>
            <a:ext cx="10593395" cy="970450"/>
          </a:xfrm>
        </p:spPr>
        <p:txBody>
          <a:bodyPr>
            <a:normAutofit fontScale="90000"/>
          </a:bodyPr>
          <a:lstStyle/>
          <a:p>
            <a:r>
              <a:rPr lang="en-US" b="1" dirty="0"/>
              <a:t>Simple Exponential Smoothing</a:t>
            </a:r>
            <a:br>
              <a:rPr lang="en-US" b="1" dirty="0"/>
            </a:br>
            <a:r>
              <a:rPr lang="en-US" b="1" dirty="0"/>
              <a:t>Forecast in Validation Set</a:t>
            </a:r>
            <a:endParaRPr lang="el-GR" b="1" dirty="0"/>
          </a:p>
        </p:txBody>
      </p:sp>
      <p:sp>
        <p:nvSpPr>
          <p:cNvPr id="10" name="Θέση περιεχομένου 2">
            <a:extLst>
              <a:ext uri="{FF2B5EF4-FFF2-40B4-BE49-F238E27FC236}">
                <a16:creationId xmlns:a16="http://schemas.microsoft.com/office/drawing/2014/main" id="{0E69D374-AD97-124E-7114-8210E69D155C}"/>
              </a:ext>
            </a:extLst>
          </p:cNvPr>
          <p:cNvSpPr>
            <a:spLocks noGrp="1"/>
          </p:cNvSpPr>
          <p:nvPr>
            <p:ph idx="1"/>
          </p:nvPr>
        </p:nvSpPr>
        <p:spPr>
          <a:xfrm>
            <a:off x="7085850" y="1580050"/>
            <a:ext cx="4753849" cy="4415916"/>
          </a:xfrm>
        </p:spPr>
        <p:txBody>
          <a:bodyPr>
            <a:normAutofit/>
          </a:bodyPr>
          <a:lstStyle/>
          <a:p>
            <a:r>
              <a:rPr lang="en-US" dirty="0"/>
              <a:t>Used loops from 0.01 to 1 with step 0.01 in python to identify the alpha that gives the best minimum metrics in terms of MAD &amp; MSE</a:t>
            </a:r>
          </a:p>
          <a:p>
            <a:r>
              <a:rPr lang="en-US" dirty="0"/>
              <a:t>After the loops we got the best results shown below, for the alpha equals 0.99</a:t>
            </a:r>
          </a:p>
        </p:txBody>
      </p:sp>
      <p:graphicFrame>
        <p:nvGraphicFramePr>
          <p:cNvPr id="11" name="Θέση περιεχομένου 5">
            <a:extLst>
              <a:ext uri="{FF2B5EF4-FFF2-40B4-BE49-F238E27FC236}">
                <a16:creationId xmlns:a16="http://schemas.microsoft.com/office/drawing/2014/main" id="{1C4BD152-7EEE-22F6-C4F3-E9E2FB63B92B}"/>
              </a:ext>
            </a:extLst>
          </p:cNvPr>
          <p:cNvGraphicFramePr/>
          <p:nvPr>
            <p:extLst>
              <p:ext uri="{D42A27DB-BD31-4B8C-83A1-F6EECF244321}">
                <p14:modId xmlns:p14="http://schemas.microsoft.com/office/powerpoint/2010/main" val="4272426578"/>
              </p:ext>
            </p:extLst>
          </p:nvPr>
        </p:nvGraphicFramePr>
        <p:xfrm>
          <a:off x="8151971" y="4501895"/>
          <a:ext cx="2043436" cy="1149494"/>
        </p:xfrm>
        <a:graphic>
          <a:graphicData uri="http://schemas.openxmlformats.org/drawingml/2006/table">
            <a:tbl>
              <a:tblPr firstRow="1" bandRow="1">
                <a:tableStyleId>{E929F9F4-4A8F-4326-A1B4-22849713DDAB}</a:tableStyleId>
              </a:tblPr>
              <a:tblGrid>
                <a:gridCol w="1124598">
                  <a:extLst>
                    <a:ext uri="{9D8B030D-6E8A-4147-A177-3AD203B41FA5}">
                      <a16:colId xmlns:a16="http://schemas.microsoft.com/office/drawing/2014/main" val="20000"/>
                    </a:ext>
                  </a:extLst>
                </a:gridCol>
                <a:gridCol w="918838">
                  <a:extLst>
                    <a:ext uri="{9D8B030D-6E8A-4147-A177-3AD203B41FA5}">
                      <a16:colId xmlns:a16="http://schemas.microsoft.com/office/drawing/2014/main" val="20001"/>
                    </a:ext>
                  </a:extLst>
                </a:gridCol>
              </a:tblGrid>
              <a:tr h="574747">
                <a:tc>
                  <a:txBody>
                    <a:bodyPr/>
                    <a:lstStyle/>
                    <a:p>
                      <a:r>
                        <a:rPr lang="en-US" sz="1800" b="0" kern="1200">
                          <a:solidFill>
                            <a:schemeClr val="lt1"/>
                          </a:solidFill>
                          <a:effectLst/>
                        </a:rPr>
                        <a:t>MAD:</a:t>
                      </a:r>
                      <a:endParaRPr lang="el-GR"/>
                    </a:p>
                  </a:txBody>
                  <a:tcPr/>
                </a:tc>
                <a:tc>
                  <a:txBody>
                    <a:bodyPr/>
                    <a:lstStyle/>
                    <a:p>
                      <a:r>
                        <a:rPr lang="en-US" sz="1800" b="0" kern="1200" dirty="0">
                          <a:solidFill>
                            <a:schemeClr val="lt1"/>
                          </a:solidFill>
                          <a:effectLst/>
                        </a:rPr>
                        <a:t>23.95</a:t>
                      </a:r>
                      <a:endParaRPr lang="el-GR" dirty="0"/>
                    </a:p>
                  </a:txBody>
                  <a:tcPr/>
                </a:tc>
                <a:extLst>
                  <a:ext uri="{0D108BD9-81ED-4DB2-BD59-A6C34878D82A}">
                    <a16:rowId xmlns:a16="http://schemas.microsoft.com/office/drawing/2014/main" val="10000"/>
                  </a:ext>
                </a:extLst>
              </a:tr>
              <a:tr h="574747">
                <a:tc>
                  <a:txBody>
                    <a:bodyPr/>
                    <a:lstStyle/>
                    <a:p>
                      <a:r>
                        <a:rPr lang="en-US" sz="1800" b="0" kern="1200" dirty="0">
                          <a:solidFill>
                            <a:schemeClr val="lt1"/>
                          </a:solidFill>
                          <a:effectLst/>
                        </a:rPr>
                        <a:t>MSE:</a:t>
                      </a:r>
                      <a:endParaRPr lang="el-GR" dirty="0"/>
                    </a:p>
                  </a:txBody>
                  <a:tcPr/>
                </a:tc>
                <a:tc>
                  <a:txBody>
                    <a:bodyPr/>
                    <a:lstStyle/>
                    <a:p>
                      <a:r>
                        <a:rPr lang="en-US" sz="1800" b="0" kern="1200" dirty="0">
                          <a:solidFill>
                            <a:schemeClr val="lt1"/>
                          </a:solidFill>
                          <a:effectLst/>
                        </a:rPr>
                        <a:t>928.53</a:t>
                      </a:r>
                      <a:endParaRPr lang="el-GR" dirty="0"/>
                    </a:p>
                  </a:txBody>
                  <a:tcPr/>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17B3907A-9031-48D7-058C-5FF855717210}"/>
              </a:ext>
            </a:extLst>
          </p:cNvPr>
          <p:cNvPicPr>
            <a:picLocks noChangeAspect="1"/>
          </p:cNvPicPr>
          <p:nvPr/>
        </p:nvPicPr>
        <p:blipFill>
          <a:blip r:embed="rId2"/>
          <a:stretch>
            <a:fillRect/>
          </a:stretch>
        </p:blipFill>
        <p:spPr>
          <a:xfrm>
            <a:off x="287695" y="1580050"/>
            <a:ext cx="6798155" cy="4071339"/>
          </a:xfrm>
          <a:prstGeom prst="rect">
            <a:avLst/>
          </a:prstGeom>
        </p:spPr>
      </p:pic>
    </p:spTree>
    <p:extLst>
      <p:ext uri="{BB962C8B-B14F-4D97-AF65-F5344CB8AC3E}">
        <p14:creationId xmlns:p14="http://schemas.microsoft.com/office/powerpoint/2010/main" val="2302436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913795" y="104776"/>
            <a:ext cx="10353762" cy="1022016"/>
          </a:xfrm>
        </p:spPr>
        <p:txBody>
          <a:bodyPr>
            <a:normAutofit/>
          </a:bodyPr>
          <a:lstStyle/>
          <a:p>
            <a:pPr>
              <a:lnSpc>
                <a:spcPct val="90000"/>
              </a:lnSpc>
            </a:pPr>
            <a:r>
              <a:rPr lang="en-US" sz="3200" b="1" dirty="0"/>
              <a:t>Simple Exponential Smoothing Actual Forecast</a:t>
            </a:r>
            <a:endParaRPr lang="el-GR" sz="3100" b="1" dirty="0">
              <a:ln>
                <a:solidFill>
                  <a:srgbClr val="404040">
                    <a:alpha val="10000"/>
                  </a:srgbClr>
                </a:solidFill>
              </a:ln>
            </a:endParaRPr>
          </a:p>
        </p:txBody>
      </p:sp>
      <p:graphicFrame>
        <p:nvGraphicFramePr>
          <p:cNvPr id="6" name="Θέση περιεχομένου 5"/>
          <p:cNvGraphicFramePr/>
          <p:nvPr>
            <p:extLst>
              <p:ext uri="{D42A27DB-BD31-4B8C-83A1-F6EECF244321}">
                <p14:modId xmlns:p14="http://schemas.microsoft.com/office/powerpoint/2010/main" val="1694077602"/>
              </p:ext>
            </p:extLst>
          </p:nvPr>
        </p:nvGraphicFramePr>
        <p:xfrm>
          <a:off x="1158010" y="2854253"/>
          <a:ext cx="2043436" cy="1149494"/>
        </p:xfrm>
        <a:graphic>
          <a:graphicData uri="http://schemas.openxmlformats.org/drawingml/2006/table">
            <a:tbl>
              <a:tblPr firstRow="1" bandRow="1">
                <a:tableStyleId>{E929F9F4-4A8F-4326-A1B4-22849713DDAB}</a:tableStyleId>
              </a:tblPr>
              <a:tblGrid>
                <a:gridCol w="1124598">
                  <a:extLst>
                    <a:ext uri="{9D8B030D-6E8A-4147-A177-3AD203B41FA5}">
                      <a16:colId xmlns:a16="http://schemas.microsoft.com/office/drawing/2014/main" val="20000"/>
                    </a:ext>
                  </a:extLst>
                </a:gridCol>
                <a:gridCol w="918838">
                  <a:extLst>
                    <a:ext uri="{9D8B030D-6E8A-4147-A177-3AD203B41FA5}">
                      <a16:colId xmlns:a16="http://schemas.microsoft.com/office/drawing/2014/main" val="20001"/>
                    </a:ext>
                  </a:extLst>
                </a:gridCol>
              </a:tblGrid>
              <a:tr h="574747">
                <a:tc>
                  <a:txBody>
                    <a:bodyPr/>
                    <a:lstStyle/>
                    <a:p>
                      <a:r>
                        <a:rPr lang="en-US" sz="1800" b="0" kern="1200">
                          <a:solidFill>
                            <a:schemeClr val="lt1"/>
                          </a:solidFill>
                          <a:effectLst/>
                        </a:rPr>
                        <a:t>MAD:</a:t>
                      </a:r>
                      <a:endParaRPr lang="el-GR"/>
                    </a:p>
                  </a:txBody>
                  <a:tcPr/>
                </a:tc>
                <a:tc>
                  <a:txBody>
                    <a:bodyPr/>
                    <a:lstStyle/>
                    <a:p>
                      <a:r>
                        <a:rPr lang="en-US" sz="1800" b="0" kern="1200" dirty="0">
                          <a:solidFill>
                            <a:schemeClr val="lt1"/>
                          </a:solidFill>
                          <a:effectLst/>
                        </a:rPr>
                        <a:t>13.18</a:t>
                      </a:r>
                      <a:endParaRPr lang="el-GR" dirty="0"/>
                    </a:p>
                  </a:txBody>
                  <a:tcPr/>
                </a:tc>
                <a:extLst>
                  <a:ext uri="{0D108BD9-81ED-4DB2-BD59-A6C34878D82A}">
                    <a16:rowId xmlns:a16="http://schemas.microsoft.com/office/drawing/2014/main" val="10000"/>
                  </a:ext>
                </a:extLst>
              </a:tr>
              <a:tr h="574747">
                <a:tc>
                  <a:txBody>
                    <a:bodyPr/>
                    <a:lstStyle/>
                    <a:p>
                      <a:r>
                        <a:rPr lang="en-US" sz="1800" b="0" kern="1200" dirty="0">
                          <a:solidFill>
                            <a:schemeClr val="lt1"/>
                          </a:solidFill>
                          <a:effectLst/>
                        </a:rPr>
                        <a:t>MSE:</a:t>
                      </a:r>
                      <a:endParaRPr lang="el-GR" dirty="0"/>
                    </a:p>
                  </a:txBody>
                  <a:tcPr/>
                </a:tc>
                <a:tc>
                  <a:txBody>
                    <a:bodyPr/>
                    <a:lstStyle/>
                    <a:p>
                      <a:r>
                        <a:rPr lang="en-US" sz="1800" b="0" kern="1200" dirty="0">
                          <a:solidFill>
                            <a:schemeClr val="lt1"/>
                          </a:solidFill>
                          <a:effectLst/>
                        </a:rPr>
                        <a:t>310.61</a:t>
                      </a:r>
                      <a:endParaRPr lang="el-GR" dirty="0"/>
                    </a:p>
                  </a:txBody>
                  <a:tcPr/>
                </a:tc>
                <a:extLst>
                  <a:ext uri="{0D108BD9-81ED-4DB2-BD59-A6C34878D82A}">
                    <a16:rowId xmlns:a16="http://schemas.microsoft.com/office/drawing/2014/main" val="10001"/>
                  </a:ext>
                </a:extLst>
              </a:tr>
            </a:tbl>
          </a:graphicData>
        </a:graphic>
      </p:graphicFrame>
      <p:sp>
        <p:nvSpPr>
          <p:cNvPr id="8" name="Θέση περιεχομένου 2">
            <a:extLst>
              <a:ext uri="{FF2B5EF4-FFF2-40B4-BE49-F238E27FC236}">
                <a16:creationId xmlns:a16="http://schemas.microsoft.com/office/drawing/2014/main" id="{CCEF9B4F-4274-2922-D8CF-039E64504D29}"/>
              </a:ext>
            </a:extLst>
          </p:cNvPr>
          <p:cNvSpPr>
            <a:spLocks noGrp="1"/>
          </p:cNvSpPr>
          <p:nvPr>
            <p:ph idx="1"/>
          </p:nvPr>
        </p:nvSpPr>
        <p:spPr>
          <a:xfrm>
            <a:off x="520722" y="1625556"/>
            <a:ext cx="3318013" cy="1149494"/>
          </a:xfrm>
        </p:spPr>
        <p:txBody>
          <a:bodyPr>
            <a:normAutofit/>
          </a:bodyPr>
          <a:lstStyle/>
          <a:p>
            <a:r>
              <a:rPr lang="en-US" dirty="0"/>
              <a:t>Actual Forecast for the 5</a:t>
            </a:r>
            <a:r>
              <a:rPr lang="en-US" baseline="30000" dirty="0"/>
              <a:t>th</a:t>
            </a:r>
            <a:r>
              <a:rPr lang="en-US" dirty="0"/>
              <a:t> year of 2021 to 2022</a:t>
            </a:r>
          </a:p>
        </p:txBody>
      </p:sp>
      <p:pic>
        <p:nvPicPr>
          <p:cNvPr id="4" name="Picture 3" descr="A graph showing the number of the number of the number of the number of the number of the number of the number of the number of the number of the number of the number of the number of&#10;&#10;Description automatically generated">
            <a:extLst>
              <a:ext uri="{FF2B5EF4-FFF2-40B4-BE49-F238E27FC236}">
                <a16:creationId xmlns:a16="http://schemas.microsoft.com/office/drawing/2014/main" id="{B252F1F8-B7E0-5C55-59F2-DF03E3BD3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0315" y="1126792"/>
            <a:ext cx="8050963" cy="5143379"/>
          </a:xfrm>
          <a:prstGeom prst="rect">
            <a:avLst/>
          </a:prstGeom>
        </p:spPr>
      </p:pic>
    </p:spTree>
    <p:extLst>
      <p:ext uri="{BB962C8B-B14F-4D97-AF65-F5344CB8AC3E}">
        <p14:creationId xmlns:p14="http://schemas.microsoft.com/office/powerpoint/2010/main" val="1277681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n-US" sz="4000" dirty="0"/>
              <a:t>Results of all three methods</a:t>
            </a:r>
            <a:endParaRPr lang="el-GR" dirty="0"/>
          </a:p>
        </p:txBody>
      </p:sp>
      <p:graphicFrame>
        <p:nvGraphicFramePr>
          <p:cNvPr id="7" name="Θέση περιεχομένου 6"/>
          <p:cNvGraphicFramePr>
            <a:graphicFrameLocks noGrp="1"/>
          </p:cNvGraphicFramePr>
          <p:nvPr>
            <p:ph idx="1"/>
            <p:extLst>
              <p:ext uri="{D42A27DB-BD31-4B8C-83A1-F6EECF244321}">
                <p14:modId xmlns:p14="http://schemas.microsoft.com/office/powerpoint/2010/main" val="983180685"/>
              </p:ext>
            </p:extLst>
          </p:nvPr>
        </p:nvGraphicFramePr>
        <p:xfrm>
          <a:off x="1936140" y="2083735"/>
          <a:ext cx="8319720" cy="1839744"/>
        </p:xfrm>
        <a:graphic>
          <a:graphicData uri="http://schemas.openxmlformats.org/drawingml/2006/table">
            <a:tbl>
              <a:tblPr firstRow="1" bandRow="1">
                <a:tableStyleId>{E929F9F4-4A8F-4326-A1B4-22849713DDAB}</a:tableStyleId>
              </a:tblPr>
              <a:tblGrid>
                <a:gridCol w="2773240">
                  <a:extLst>
                    <a:ext uri="{9D8B030D-6E8A-4147-A177-3AD203B41FA5}">
                      <a16:colId xmlns:a16="http://schemas.microsoft.com/office/drawing/2014/main" val="20000"/>
                    </a:ext>
                  </a:extLst>
                </a:gridCol>
                <a:gridCol w="2773240">
                  <a:extLst>
                    <a:ext uri="{9D8B030D-6E8A-4147-A177-3AD203B41FA5}">
                      <a16:colId xmlns:a16="http://schemas.microsoft.com/office/drawing/2014/main" val="20001"/>
                    </a:ext>
                  </a:extLst>
                </a:gridCol>
                <a:gridCol w="2773240">
                  <a:extLst>
                    <a:ext uri="{9D8B030D-6E8A-4147-A177-3AD203B41FA5}">
                      <a16:colId xmlns:a16="http://schemas.microsoft.com/office/drawing/2014/main" val="20002"/>
                    </a:ext>
                  </a:extLst>
                </a:gridCol>
              </a:tblGrid>
              <a:tr h="599832">
                <a:tc>
                  <a:txBody>
                    <a:bodyPr/>
                    <a:lstStyle/>
                    <a:p>
                      <a:pPr algn="ctr"/>
                      <a:r>
                        <a:rPr lang="en-US" dirty="0"/>
                        <a:t>Naïve Forecast</a:t>
                      </a:r>
                      <a:endParaRPr lang="el-GR" dirty="0"/>
                    </a:p>
                  </a:txBody>
                  <a:tcPr>
                    <a:noFill/>
                  </a:tcPr>
                </a:tc>
                <a:tc>
                  <a:txBody>
                    <a:bodyPr/>
                    <a:lstStyle/>
                    <a:p>
                      <a:pPr algn="ctr"/>
                      <a:r>
                        <a:rPr lang="en-US" dirty="0"/>
                        <a:t>Moving Average</a:t>
                      </a:r>
                      <a:br>
                        <a:rPr lang="en-US" dirty="0"/>
                      </a:br>
                      <a:r>
                        <a:rPr lang="en-US" dirty="0"/>
                        <a:t>Forecast</a:t>
                      </a:r>
                      <a:endParaRPr lang="el-GR" dirty="0"/>
                    </a:p>
                  </a:txBody>
                  <a:tcPr>
                    <a:noFill/>
                  </a:tcPr>
                </a:tc>
                <a:tc>
                  <a:txBody>
                    <a:bodyPr/>
                    <a:lstStyle/>
                    <a:p>
                      <a:pPr algn="ctr"/>
                      <a:r>
                        <a:rPr lang="en-US" dirty="0"/>
                        <a:t>Simple Exponential Smoothing Forecast</a:t>
                      </a:r>
                      <a:endParaRPr lang="el-GR" dirty="0"/>
                    </a:p>
                  </a:txBody>
                  <a:tcPr>
                    <a:noFill/>
                  </a:tcPr>
                </a:tc>
                <a:extLst>
                  <a:ext uri="{0D108BD9-81ED-4DB2-BD59-A6C34878D82A}">
                    <a16:rowId xmlns:a16="http://schemas.microsoft.com/office/drawing/2014/main" val="10000"/>
                  </a:ext>
                </a:extLst>
              </a:tr>
              <a:tr h="599832">
                <a:tc>
                  <a:txBody>
                    <a:bodyPr/>
                    <a:lstStyle/>
                    <a:p>
                      <a:pPr algn="ctr"/>
                      <a:r>
                        <a:rPr lang="en-US" sz="1800" b="0" i="0" kern="1200" dirty="0">
                          <a:solidFill>
                            <a:schemeClr val="lt1"/>
                          </a:solidFill>
                          <a:effectLst/>
                          <a:latin typeface="+mn-lt"/>
                          <a:ea typeface="+mn-ea"/>
                          <a:cs typeface="+mn-cs"/>
                        </a:rPr>
                        <a:t>MAD: 13.16</a:t>
                      </a:r>
                      <a:endParaRPr lang="el-GR" dirty="0"/>
                    </a:p>
                  </a:txBody>
                  <a:tcPr/>
                </a:tc>
                <a:tc>
                  <a:txBody>
                    <a:bodyPr/>
                    <a:lstStyle/>
                    <a:p>
                      <a:pPr algn="ctr"/>
                      <a:r>
                        <a:rPr lang="en-US" sz="1800" b="0" i="0" kern="1200" dirty="0">
                          <a:solidFill>
                            <a:schemeClr val="lt1"/>
                          </a:solidFill>
                          <a:effectLst/>
                          <a:latin typeface="+mn-lt"/>
                          <a:ea typeface="+mn-ea"/>
                          <a:cs typeface="+mn-cs"/>
                        </a:rPr>
                        <a:t>MAD: 13.94</a:t>
                      </a:r>
                      <a:endParaRPr lang="el-GR" dirty="0"/>
                    </a:p>
                  </a:txBody>
                  <a:tcPr/>
                </a:tc>
                <a:tc>
                  <a:txBody>
                    <a:bodyPr/>
                    <a:lstStyle/>
                    <a:p>
                      <a:pPr algn="ctr"/>
                      <a:r>
                        <a:rPr lang="en-US" sz="1800" b="0" i="0" kern="1200" dirty="0">
                          <a:solidFill>
                            <a:schemeClr val="lt1"/>
                          </a:solidFill>
                          <a:effectLst/>
                          <a:latin typeface="+mn-lt"/>
                          <a:ea typeface="+mn-ea"/>
                          <a:cs typeface="+mn-cs"/>
                        </a:rPr>
                        <a:t>MAD: 13.18</a:t>
                      </a:r>
                      <a:endParaRPr lang="el-GR" dirty="0"/>
                    </a:p>
                  </a:txBody>
                  <a:tcPr/>
                </a:tc>
                <a:extLst>
                  <a:ext uri="{0D108BD9-81ED-4DB2-BD59-A6C34878D82A}">
                    <a16:rowId xmlns:a16="http://schemas.microsoft.com/office/drawing/2014/main" val="10001"/>
                  </a:ext>
                </a:extLst>
              </a:tr>
              <a:tr h="599832">
                <a:tc>
                  <a:txBody>
                    <a:bodyPr/>
                    <a:lstStyle/>
                    <a:p>
                      <a:pPr algn="ctr"/>
                      <a:r>
                        <a:rPr lang="en-US" sz="1800" b="0" i="0" kern="1200" dirty="0">
                          <a:solidFill>
                            <a:schemeClr val="lt1"/>
                          </a:solidFill>
                          <a:effectLst/>
                          <a:latin typeface="+mn-lt"/>
                          <a:ea typeface="+mn-ea"/>
                          <a:cs typeface="+mn-cs"/>
                        </a:rPr>
                        <a:t>MSE: 309.61</a:t>
                      </a:r>
                      <a:endParaRPr lang="el-GR" dirty="0"/>
                    </a:p>
                  </a:txBody>
                  <a:tcPr/>
                </a:tc>
                <a:tc>
                  <a:txBody>
                    <a:bodyPr/>
                    <a:lstStyle/>
                    <a:p>
                      <a:pPr algn="ctr"/>
                      <a:r>
                        <a:rPr lang="en-US" sz="1800" b="0" i="0" kern="1200" dirty="0">
                          <a:solidFill>
                            <a:schemeClr val="lt1"/>
                          </a:solidFill>
                          <a:effectLst/>
                          <a:latin typeface="+mn-lt"/>
                          <a:ea typeface="+mn-ea"/>
                          <a:cs typeface="+mn-cs"/>
                        </a:rPr>
                        <a:t>MSE: 345.58</a:t>
                      </a:r>
                      <a:endParaRPr lang="el-GR" dirty="0"/>
                    </a:p>
                  </a:txBody>
                  <a:tcPr/>
                </a:tc>
                <a:tc>
                  <a:txBody>
                    <a:bodyPr/>
                    <a:lstStyle/>
                    <a:p>
                      <a:pPr algn="ctr"/>
                      <a:r>
                        <a:rPr lang="en-US" sz="1800" b="0" i="0" kern="1200" dirty="0">
                          <a:solidFill>
                            <a:schemeClr val="lt1"/>
                          </a:solidFill>
                          <a:effectLst/>
                          <a:latin typeface="+mn-lt"/>
                          <a:ea typeface="+mn-ea"/>
                          <a:cs typeface="+mn-cs"/>
                        </a:rPr>
                        <a:t>MSE: 310.61</a:t>
                      </a:r>
                      <a:endParaRPr lang="el-GR" dirty="0"/>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3261973" y="4427164"/>
            <a:ext cx="5657405" cy="1323439"/>
          </a:xfrm>
          <a:prstGeom prst="rect">
            <a:avLst/>
          </a:prstGeom>
          <a:noFill/>
        </p:spPr>
        <p:txBody>
          <a:bodyPr wrap="square" rtlCol="0">
            <a:spAutoFit/>
          </a:bodyPr>
          <a:lstStyle/>
          <a:p>
            <a:pPr algn="ct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Without trend and seasonality adjustments, we can observe that the Naïve Forecast method brings back a little bit better results than the other two methods that we tested. </a:t>
            </a:r>
            <a:endParaRPr lang="el-GR"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fontScale="90000"/>
          </a:bodyPr>
          <a:lstStyle/>
          <a:p>
            <a:r>
              <a:rPr lang="en-US" b="1" i="0" dirty="0">
                <a:solidFill>
                  <a:srgbClr val="CCCCCC"/>
                </a:solidFill>
                <a:effectLst/>
              </a:rPr>
              <a:t>Trend-Adjusted  Exponential Smoothing Forecast</a:t>
            </a:r>
            <a:endParaRPr lang="el-GR" b="1" dirty="0"/>
          </a:p>
        </p:txBody>
      </p:sp>
      <p:sp>
        <p:nvSpPr>
          <p:cNvPr id="4" name="Θέση περιεχομένου 2">
            <a:extLst>
              <a:ext uri="{FF2B5EF4-FFF2-40B4-BE49-F238E27FC236}">
                <a16:creationId xmlns:a16="http://schemas.microsoft.com/office/drawing/2014/main" id="{97833E83-D91E-7467-10A8-C928D961523C}"/>
              </a:ext>
            </a:extLst>
          </p:cNvPr>
          <p:cNvSpPr txBox="1">
            <a:spLocks/>
          </p:cNvSpPr>
          <p:nvPr/>
        </p:nvSpPr>
        <p:spPr>
          <a:xfrm>
            <a:off x="400042" y="1732449"/>
            <a:ext cx="4753849" cy="441591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0" i="0" dirty="0">
                <a:solidFill>
                  <a:schemeClr val="tx1"/>
                </a:solidFill>
                <a:effectLst/>
              </a:rPr>
              <a:t>This method aims to provide a more comprehensive forecasting approach, considering both short-term variations and the overall trend observed in the historical data.</a:t>
            </a:r>
            <a:endParaRPr lang="en-US" dirty="0"/>
          </a:p>
          <a:p>
            <a:r>
              <a:rPr lang="en-US" dirty="0"/>
              <a:t>Used loops from 0.01 to 1 with step 0.01 in python, to identify the best combinations of alpha and beta that will result in the best minimum metrics in terms of MAD &amp; MSE</a:t>
            </a:r>
          </a:p>
        </p:txBody>
      </p:sp>
      <p:graphicFrame>
        <p:nvGraphicFramePr>
          <p:cNvPr id="10" name="Θέση περιεχομένου 5">
            <a:extLst>
              <a:ext uri="{FF2B5EF4-FFF2-40B4-BE49-F238E27FC236}">
                <a16:creationId xmlns:a16="http://schemas.microsoft.com/office/drawing/2014/main" id="{24033C74-20DC-4FD3-FF76-6026B291131D}"/>
              </a:ext>
            </a:extLst>
          </p:cNvPr>
          <p:cNvGraphicFramePr/>
          <p:nvPr>
            <p:extLst>
              <p:ext uri="{D42A27DB-BD31-4B8C-83A1-F6EECF244321}">
                <p14:modId xmlns:p14="http://schemas.microsoft.com/office/powerpoint/2010/main" val="4055846129"/>
              </p:ext>
            </p:extLst>
          </p:nvPr>
        </p:nvGraphicFramePr>
        <p:xfrm>
          <a:off x="5718135" y="1821100"/>
          <a:ext cx="2043436" cy="1149494"/>
        </p:xfrm>
        <a:graphic>
          <a:graphicData uri="http://schemas.openxmlformats.org/drawingml/2006/table">
            <a:tbl>
              <a:tblPr firstRow="1" bandRow="1">
                <a:tableStyleId>{E929F9F4-4A8F-4326-A1B4-22849713DDAB}</a:tableStyleId>
              </a:tblPr>
              <a:tblGrid>
                <a:gridCol w="1124598">
                  <a:extLst>
                    <a:ext uri="{9D8B030D-6E8A-4147-A177-3AD203B41FA5}">
                      <a16:colId xmlns:a16="http://schemas.microsoft.com/office/drawing/2014/main" val="20000"/>
                    </a:ext>
                  </a:extLst>
                </a:gridCol>
                <a:gridCol w="918838">
                  <a:extLst>
                    <a:ext uri="{9D8B030D-6E8A-4147-A177-3AD203B41FA5}">
                      <a16:colId xmlns:a16="http://schemas.microsoft.com/office/drawing/2014/main" val="20001"/>
                    </a:ext>
                  </a:extLst>
                </a:gridCol>
              </a:tblGrid>
              <a:tr h="574747">
                <a:tc>
                  <a:txBody>
                    <a:bodyPr/>
                    <a:lstStyle/>
                    <a:p>
                      <a:r>
                        <a:rPr lang="en-US" sz="1800" b="0" kern="1200" dirty="0">
                          <a:solidFill>
                            <a:schemeClr val="lt1"/>
                          </a:solidFill>
                          <a:effectLst/>
                        </a:rPr>
                        <a:t>alpha</a:t>
                      </a:r>
                      <a:endParaRPr lang="el-GR" dirty="0"/>
                    </a:p>
                  </a:txBody>
                  <a:tcPr/>
                </a:tc>
                <a:tc>
                  <a:txBody>
                    <a:bodyPr/>
                    <a:lstStyle/>
                    <a:p>
                      <a:r>
                        <a:rPr lang="en-US" sz="1800" b="0" kern="1200" dirty="0">
                          <a:solidFill>
                            <a:schemeClr val="lt1"/>
                          </a:solidFill>
                          <a:effectLst/>
                        </a:rPr>
                        <a:t>0.01</a:t>
                      </a:r>
                      <a:endParaRPr lang="el-GR" dirty="0"/>
                    </a:p>
                  </a:txBody>
                  <a:tcPr/>
                </a:tc>
                <a:extLst>
                  <a:ext uri="{0D108BD9-81ED-4DB2-BD59-A6C34878D82A}">
                    <a16:rowId xmlns:a16="http://schemas.microsoft.com/office/drawing/2014/main" val="10000"/>
                  </a:ext>
                </a:extLst>
              </a:tr>
              <a:tr h="574747">
                <a:tc>
                  <a:txBody>
                    <a:bodyPr/>
                    <a:lstStyle/>
                    <a:p>
                      <a:r>
                        <a:rPr lang="en-US" sz="1800" b="0" kern="1200" dirty="0">
                          <a:solidFill>
                            <a:schemeClr val="lt1"/>
                          </a:solidFill>
                          <a:effectLst/>
                        </a:rPr>
                        <a:t>beta</a:t>
                      </a:r>
                      <a:endParaRPr lang="el-GR" dirty="0"/>
                    </a:p>
                  </a:txBody>
                  <a:tcPr/>
                </a:tc>
                <a:tc>
                  <a:txBody>
                    <a:bodyPr/>
                    <a:lstStyle/>
                    <a:p>
                      <a:r>
                        <a:rPr lang="en-US" sz="1800" b="0" kern="1200" dirty="0">
                          <a:solidFill>
                            <a:schemeClr val="lt1"/>
                          </a:solidFill>
                          <a:effectLst/>
                        </a:rPr>
                        <a:t>0.53</a:t>
                      </a:r>
                      <a:endParaRPr lang="el-GR" dirty="0"/>
                    </a:p>
                  </a:txBody>
                  <a:tcPr/>
                </a:tc>
                <a:extLst>
                  <a:ext uri="{0D108BD9-81ED-4DB2-BD59-A6C34878D82A}">
                    <a16:rowId xmlns:a16="http://schemas.microsoft.com/office/drawing/2014/main" val="10001"/>
                  </a:ext>
                </a:extLst>
              </a:tr>
            </a:tbl>
          </a:graphicData>
        </a:graphic>
      </p:graphicFrame>
      <p:graphicFrame>
        <p:nvGraphicFramePr>
          <p:cNvPr id="12" name="Θέση περιεχομένου 5">
            <a:extLst>
              <a:ext uri="{FF2B5EF4-FFF2-40B4-BE49-F238E27FC236}">
                <a16:creationId xmlns:a16="http://schemas.microsoft.com/office/drawing/2014/main" id="{30A71E55-68D4-42E3-BB44-0287ADA0BAE8}"/>
              </a:ext>
            </a:extLst>
          </p:cNvPr>
          <p:cNvGraphicFramePr/>
          <p:nvPr>
            <p:extLst>
              <p:ext uri="{D42A27DB-BD31-4B8C-83A1-F6EECF244321}">
                <p14:modId xmlns:p14="http://schemas.microsoft.com/office/powerpoint/2010/main" val="3168628084"/>
              </p:ext>
            </p:extLst>
          </p:nvPr>
        </p:nvGraphicFramePr>
        <p:xfrm>
          <a:off x="5718135" y="3446182"/>
          <a:ext cx="2043436" cy="1149494"/>
        </p:xfrm>
        <a:graphic>
          <a:graphicData uri="http://schemas.openxmlformats.org/drawingml/2006/table">
            <a:tbl>
              <a:tblPr firstRow="1" bandRow="1">
                <a:tableStyleId>{E929F9F4-4A8F-4326-A1B4-22849713DDAB}</a:tableStyleId>
              </a:tblPr>
              <a:tblGrid>
                <a:gridCol w="1124598">
                  <a:extLst>
                    <a:ext uri="{9D8B030D-6E8A-4147-A177-3AD203B41FA5}">
                      <a16:colId xmlns:a16="http://schemas.microsoft.com/office/drawing/2014/main" val="20000"/>
                    </a:ext>
                  </a:extLst>
                </a:gridCol>
                <a:gridCol w="918838">
                  <a:extLst>
                    <a:ext uri="{9D8B030D-6E8A-4147-A177-3AD203B41FA5}">
                      <a16:colId xmlns:a16="http://schemas.microsoft.com/office/drawing/2014/main" val="20001"/>
                    </a:ext>
                  </a:extLst>
                </a:gridCol>
              </a:tblGrid>
              <a:tr h="574747">
                <a:tc>
                  <a:txBody>
                    <a:bodyPr/>
                    <a:lstStyle/>
                    <a:p>
                      <a:r>
                        <a:rPr lang="en-US" sz="1800" b="0" kern="1200" dirty="0">
                          <a:solidFill>
                            <a:schemeClr val="lt1"/>
                          </a:solidFill>
                          <a:effectLst/>
                        </a:rPr>
                        <a:t>alpha</a:t>
                      </a:r>
                      <a:endParaRPr lang="el-GR" dirty="0"/>
                    </a:p>
                  </a:txBody>
                  <a:tcPr/>
                </a:tc>
                <a:tc>
                  <a:txBody>
                    <a:bodyPr/>
                    <a:lstStyle/>
                    <a:p>
                      <a:r>
                        <a:rPr lang="en-US" sz="1800" b="0" kern="1200" dirty="0">
                          <a:solidFill>
                            <a:schemeClr val="lt1"/>
                          </a:solidFill>
                          <a:effectLst/>
                        </a:rPr>
                        <a:t>0.03</a:t>
                      </a:r>
                      <a:endParaRPr lang="el-GR" dirty="0"/>
                    </a:p>
                  </a:txBody>
                  <a:tcPr/>
                </a:tc>
                <a:extLst>
                  <a:ext uri="{0D108BD9-81ED-4DB2-BD59-A6C34878D82A}">
                    <a16:rowId xmlns:a16="http://schemas.microsoft.com/office/drawing/2014/main" val="10000"/>
                  </a:ext>
                </a:extLst>
              </a:tr>
              <a:tr h="574747">
                <a:tc>
                  <a:txBody>
                    <a:bodyPr/>
                    <a:lstStyle/>
                    <a:p>
                      <a:r>
                        <a:rPr lang="en-US" sz="1800" b="0" kern="1200" dirty="0">
                          <a:solidFill>
                            <a:schemeClr val="lt1"/>
                          </a:solidFill>
                          <a:effectLst/>
                        </a:rPr>
                        <a:t>beta</a:t>
                      </a:r>
                      <a:endParaRPr lang="el-GR" dirty="0"/>
                    </a:p>
                  </a:txBody>
                  <a:tcPr/>
                </a:tc>
                <a:tc>
                  <a:txBody>
                    <a:bodyPr/>
                    <a:lstStyle/>
                    <a:p>
                      <a:r>
                        <a:rPr lang="en-US" sz="1800" b="0" kern="1200" dirty="0">
                          <a:solidFill>
                            <a:schemeClr val="lt1"/>
                          </a:solidFill>
                          <a:effectLst/>
                        </a:rPr>
                        <a:t>0.77</a:t>
                      </a:r>
                      <a:endParaRPr lang="el-GR" dirty="0"/>
                    </a:p>
                  </a:txBody>
                  <a:tcPr/>
                </a:tc>
                <a:extLst>
                  <a:ext uri="{0D108BD9-81ED-4DB2-BD59-A6C34878D82A}">
                    <a16:rowId xmlns:a16="http://schemas.microsoft.com/office/drawing/2014/main" val="10001"/>
                  </a:ext>
                </a:extLst>
              </a:tr>
            </a:tbl>
          </a:graphicData>
        </a:graphic>
      </p:graphicFrame>
      <p:graphicFrame>
        <p:nvGraphicFramePr>
          <p:cNvPr id="14" name="Θέση περιεχομένου 5">
            <a:extLst>
              <a:ext uri="{FF2B5EF4-FFF2-40B4-BE49-F238E27FC236}">
                <a16:creationId xmlns:a16="http://schemas.microsoft.com/office/drawing/2014/main" id="{690EA3BB-36B8-1B42-0855-8202B242B4DF}"/>
              </a:ext>
            </a:extLst>
          </p:cNvPr>
          <p:cNvGraphicFramePr/>
          <p:nvPr>
            <p:extLst>
              <p:ext uri="{D42A27DB-BD31-4B8C-83A1-F6EECF244321}">
                <p14:modId xmlns:p14="http://schemas.microsoft.com/office/powerpoint/2010/main" val="3178536381"/>
              </p:ext>
            </p:extLst>
          </p:nvPr>
        </p:nvGraphicFramePr>
        <p:xfrm>
          <a:off x="9208268" y="2648207"/>
          <a:ext cx="2043436" cy="1149494"/>
        </p:xfrm>
        <a:graphic>
          <a:graphicData uri="http://schemas.openxmlformats.org/drawingml/2006/table">
            <a:tbl>
              <a:tblPr firstRow="1" bandRow="1">
                <a:tableStyleId>{E929F9F4-4A8F-4326-A1B4-22849713DDAB}</a:tableStyleId>
              </a:tblPr>
              <a:tblGrid>
                <a:gridCol w="1124598">
                  <a:extLst>
                    <a:ext uri="{9D8B030D-6E8A-4147-A177-3AD203B41FA5}">
                      <a16:colId xmlns:a16="http://schemas.microsoft.com/office/drawing/2014/main" val="20000"/>
                    </a:ext>
                  </a:extLst>
                </a:gridCol>
                <a:gridCol w="918838">
                  <a:extLst>
                    <a:ext uri="{9D8B030D-6E8A-4147-A177-3AD203B41FA5}">
                      <a16:colId xmlns:a16="http://schemas.microsoft.com/office/drawing/2014/main" val="20001"/>
                    </a:ext>
                  </a:extLst>
                </a:gridCol>
              </a:tblGrid>
              <a:tr h="574747">
                <a:tc>
                  <a:txBody>
                    <a:bodyPr/>
                    <a:lstStyle/>
                    <a:p>
                      <a:r>
                        <a:rPr lang="en-US" sz="1800" b="0" kern="1200">
                          <a:solidFill>
                            <a:schemeClr val="lt1"/>
                          </a:solidFill>
                          <a:effectLst/>
                        </a:rPr>
                        <a:t>MAD:</a:t>
                      </a:r>
                      <a:endParaRPr lang="el-GR"/>
                    </a:p>
                  </a:txBody>
                  <a:tcPr/>
                </a:tc>
                <a:tc>
                  <a:txBody>
                    <a:bodyPr/>
                    <a:lstStyle/>
                    <a:p>
                      <a:r>
                        <a:rPr lang="en-US" sz="1800" b="0" kern="1200" dirty="0">
                          <a:solidFill>
                            <a:schemeClr val="lt1"/>
                          </a:solidFill>
                          <a:effectLst/>
                        </a:rPr>
                        <a:t>7.48</a:t>
                      </a:r>
                      <a:endParaRPr lang="el-GR" dirty="0"/>
                    </a:p>
                  </a:txBody>
                  <a:tcPr/>
                </a:tc>
                <a:extLst>
                  <a:ext uri="{0D108BD9-81ED-4DB2-BD59-A6C34878D82A}">
                    <a16:rowId xmlns:a16="http://schemas.microsoft.com/office/drawing/2014/main" val="10000"/>
                  </a:ext>
                </a:extLst>
              </a:tr>
              <a:tr h="574747">
                <a:tc>
                  <a:txBody>
                    <a:bodyPr/>
                    <a:lstStyle/>
                    <a:p>
                      <a:r>
                        <a:rPr lang="en-US" sz="1800" b="0" kern="1200" dirty="0">
                          <a:solidFill>
                            <a:schemeClr val="lt1"/>
                          </a:solidFill>
                          <a:effectLst/>
                        </a:rPr>
                        <a:t>MSE:</a:t>
                      </a:r>
                      <a:endParaRPr lang="el-GR" dirty="0"/>
                    </a:p>
                  </a:txBody>
                  <a:tcPr/>
                </a:tc>
                <a:tc>
                  <a:txBody>
                    <a:bodyPr/>
                    <a:lstStyle/>
                    <a:p>
                      <a:r>
                        <a:rPr lang="en-US" sz="1800" b="0" kern="1200" dirty="0">
                          <a:solidFill>
                            <a:schemeClr val="lt1"/>
                          </a:solidFill>
                          <a:effectLst/>
                        </a:rPr>
                        <a:t>86.68</a:t>
                      </a:r>
                      <a:endParaRPr lang="el-GR" dirty="0"/>
                    </a:p>
                  </a:txBody>
                  <a:tcPr/>
                </a:tc>
                <a:extLst>
                  <a:ext uri="{0D108BD9-81ED-4DB2-BD59-A6C34878D82A}">
                    <a16:rowId xmlns:a16="http://schemas.microsoft.com/office/drawing/2014/main" val="10001"/>
                  </a:ext>
                </a:extLst>
              </a:tr>
            </a:tbl>
          </a:graphicData>
        </a:graphic>
      </p:graphicFrame>
      <p:cxnSp>
        <p:nvCxnSpPr>
          <p:cNvPr id="16" name="Straight Arrow Connector 15">
            <a:extLst>
              <a:ext uri="{FF2B5EF4-FFF2-40B4-BE49-F238E27FC236}">
                <a16:creationId xmlns:a16="http://schemas.microsoft.com/office/drawing/2014/main" id="{5C77A91B-238F-2E86-CA38-6637CA441FC4}"/>
              </a:ext>
            </a:extLst>
          </p:cNvPr>
          <p:cNvCxnSpPr>
            <a:cxnSpLocks/>
          </p:cNvCxnSpPr>
          <p:nvPr/>
        </p:nvCxnSpPr>
        <p:spPr>
          <a:xfrm>
            <a:off x="7873354" y="2376241"/>
            <a:ext cx="1235020" cy="59435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9F58756-1C15-B0DF-D079-F4E23AD6729B}"/>
              </a:ext>
            </a:extLst>
          </p:cNvPr>
          <p:cNvCxnSpPr>
            <a:cxnSpLocks/>
          </p:cNvCxnSpPr>
          <p:nvPr/>
        </p:nvCxnSpPr>
        <p:spPr>
          <a:xfrm flipV="1">
            <a:off x="7873354" y="3446182"/>
            <a:ext cx="1235020" cy="57474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86306" y="373894"/>
            <a:ext cx="11353393" cy="970450"/>
          </a:xfrm>
        </p:spPr>
        <p:txBody>
          <a:bodyPr>
            <a:normAutofit fontScale="90000"/>
          </a:bodyPr>
          <a:lstStyle/>
          <a:p>
            <a:r>
              <a:rPr lang="en-US" b="1" i="0" dirty="0">
                <a:solidFill>
                  <a:srgbClr val="CCCCCC"/>
                </a:solidFill>
                <a:effectLst/>
              </a:rPr>
              <a:t>Trend-Adjusted  Exponential </a:t>
            </a:r>
            <a:br>
              <a:rPr lang="en-US" b="1" i="0" dirty="0">
                <a:solidFill>
                  <a:srgbClr val="CCCCCC"/>
                </a:solidFill>
                <a:effectLst/>
              </a:rPr>
            </a:br>
            <a:r>
              <a:rPr lang="en-US" b="1" i="0" dirty="0">
                <a:solidFill>
                  <a:srgbClr val="CCCCCC"/>
                </a:solidFill>
                <a:effectLst/>
              </a:rPr>
              <a:t>Smoothing Forecast in Validation Set</a:t>
            </a:r>
            <a:endParaRPr lang="el-GR" b="1" dirty="0"/>
          </a:p>
        </p:txBody>
      </p:sp>
      <p:graphicFrame>
        <p:nvGraphicFramePr>
          <p:cNvPr id="11" name="Θέση περιεχομένου 5">
            <a:extLst>
              <a:ext uri="{FF2B5EF4-FFF2-40B4-BE49-F238E27FC236}">
                <a16:creationId xmlns:a16="http://schemas.microsoft.com/office/drawing/2014/main" id="{1C4BD152-7EEE-22F6-C4F3-E9E2FB63B92B}"/>
              </a:ext>
            </a:extLst>
          </p:cNvPr>
          <p:cNvGraphicFramePr/>
          <p:nvPr>
            <p:extLst>
              <p:ext uri="{D42A27DB-BD31-4B8C-83A1-F6EECF244321}">
                <p14:modId xmlns:p14="http://schemas.microsoft.com/office/powerpoint/2010/main" val="772021096"/>
              </p:ext>
            </p:extLst>
          </p:nvPr>
        </p:nvGraphicFramePr>
        <p:xfrm>
          <a:off x="2083682" y="5628905"/>
          <a:ext cx="1965804" cy="953684"/>
        </p:xfrm>
        <a:graphic>
          <a:graphicData uri="http://schemas.openxmlformats.org/drawingml/2006/table">
            <a:tbl>
              <a:tblPr firstRow="1" bandRow="1">
                <a:tableStyleId>{E929F9F4-4A8F-4326-A1B4-22849713DDAB}</a:tableStyleId>
              </a:tblPr>
              <a:tblGrid>
                <a:gridCol w="1081874">
                  <a:extLst>
                    <a:ext uri="{9D8B030D-6E8A-4147-A177-3AD203B41FA5}">
                      <a16:colId xmlns:a16="http://schemas.microsoft.com/office/drawing/2014/main" val="20000"/>
                    </a:ext>
                  </a:extLst>
                </a:gridCol>
                <a:gridCol w="883930">
                  <a:extLst>
                    <a:ext uri="{9D8B030D-6E8A-4147-A177-3AD203B41FA5}">
                      <a16:colId xmlns:a16="http://schemas.microsoft.com/office/drawing/2014/main" val="20001"/>
                    </a:ext>
                  </a:extLst>
                </a:gridCol>
              </a:tblGrid>
              <a:tr h="476842">
                <a:tc>
                  <a:txBody>
                    <a:bodyPr/>
                    <a:lstStyle/>
                    <a:p>
                      <a:r>
                        <a:rPr lang="en-US" sz="1800" b="0" kern="1200">
                          <a:solidFill>
                            <a:schemeClr val="lt1"/>
                          </a:solidFill>
                          <a:effectLst/>
                        </a:rPr>
                        <a:t>MAD:</a:t>
                      </a:r>
                      <a:endParaRPr lang="el-GR"/>
                    </a:p>
                  </a:txBody>
                  <a:tcPr/>
                </a:tc>
                <a:tc>
                  <a:txBody>
                    <a:bodyPr/>
                    <a:lstStyle/>
                    <a:p>
                      <a:r>
                        <a:rPr lang="en-US" sz="1800" b="0" kern="1200" dirty="0">
                          <a:solidFill>
                            <a:schemeClr val="lt1"/>
                          </a:solidFill>
                          <a:effectLst/>
                        </a:rPr>
                        <a:t>7.48</a:t>
                      </a:r>
                      <a:endParaRPr lang="el-GR" dirty="0"/>
                    </a:p>
                  </a:txBody>
                  <a:tcPr/>
                </a:tc>
                <a:extLst>
                  <a:ext uri="{0D108BD9-81ED-4DB2-BD59-A6C34878D82A}">
                    <a16:rowId xmlns:a16="http://schemas.microsoft.com/office/drawing/2014/main" val="10000"/>
                  </a:ext>
                </a:extLst>
              </a:tr>
              <a:tr h="476842">
                <a:tc>
                  <a:txBody>
                    <a:bodyPr/>
                    <a:lstStyle/>
                    <a:p>
                      <a:r>
                        <a:rPr lang="en-US" sz="1800" b="0" kern="1200" dirty="0">
                          <a:solidFill>
                            <a:schemeClr val="lt1"/>
                          </a:solidFill>
                          <a:effectLst/>
                        </a:rPr>
                        <a:t>MSE:</a:t>
                      </a:r>
                      <a:endParaRPr lang="el-GR" dirty="0"/>
                    </a:p>
                  </a:txBody>
                  <a:tcPr/>
                </a:tc>
                <a:tc>
                  <a:txBody>
                    <a:bodyPr/>
                    <a:lstStyle/>
                    <a:p>
                      <a:r>
                        <a:rPr lang="en-US" sz="1800" b="0" kern="1200" dirty="0">
                          <a:solidFill>
                            <a:schemeClr val="lt1"/>
                          </a:solidFill>
                          <a:effectLst/>
                        </a:rPr>
                        <a:t>87.81</a:t>
                      </a:r>
                      <a:endParaRPr lang="el-GR" dirty="0"/>
                    </a:p>
                  </a:txBody>
                  <a:tcPr/>
                </a:tc>
                <a:extLst>
                  <a:ext uri="{0D108BD9-81ED-4DB2-BD59-A6C34878D82A}">
                    <a16:rowId xmlns:a16="http://schemas.microsoft.com/office/drawing/2014/main" val="10001"/>
                  </a:ext>
                </a:extLst>
              </a:tr>
            </a:tbl>
          </a:graphicData>
        </a:graphic>
      </p:graphicFrame>
      <p:pic>
        <p:nvPicPr>
          <p:cNvPr id="8" name="Picture 7" descr="A graph with lines and numbers&#10;&#10;Description automatically generated">
            <a:extLst>
              <a:ext uri="{FF2B5EF4-FFF2-40B4-BE49-F238E27FC236}">
                <a16:creationId xmlns:a16="http://schemas.microsoft.com/office/drawing/2014/main" id="{4D8B8739-F307-4D81-4145-7A51FAF31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07" y="1659409"/>
            <a:ext cx="5880707" cy="3761809"/>
          </a:xfrm>
          <a:prstGeom prst="rect">
            <a:avLst/>
          </a:prstGeom>
        </p:spPr>
      </p:pic>
      <p:pic>
        <p:nvPicPr>
          <p:cNvPr id="13" name="Picture 12" descr="A graph of a graph with numbers and lines&#10;&#10;Description automatically generated with medium confidence">
            <a:extLst>
              <a:ext uri="{FF2B5EF4-FFF2-40B4-BE49-F238E27FC236}">
                <a16:creationId xmlns:a16="http://schemas.microsoft.com/office/drawing/2014/main" id="{7E1648DC-FE33-526C-E55F-4712EB95B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087" y="1659408"/>
            <a:ext cx="5880707" cy="3761810"/>
          </a:xfrm>
          <a:prstGeom prst="rect">
            <a:avLst/>
          </a:prstGeom>
        </p:spPr>
      </p:pic>
      <p:graphicFrame>
        <p:nvGraphicFramePr>
          <p:cNvPr id="14" name="Θέση περιεχομένου 5">
            <a:extLst>
              <a:ext uri="{FF2B5EF4-FFF2-40B4-BE49-F238E27FC236}">
                <a16:creationId xmlns:a16="http://schemas.microsoft.com/office/drawing/2014/main" id="{0FC891F7-CD9D-6714-6957-C20FDE2C186F}"/>
              </a:ext>
            </a:extLst>
          </p:cNvPr>
          <p:cNvGraphicFramePr/>
          <p:nvPr>
            <p:extLst>
              <p:ext uri="{D42A27DB-BD31-4B8C-83A1-F6EECF244321}">
                <p14:modId xmlns:p14="http://schemas.microsoft.com/office/powerpoint/2010/main" val="2205507548"/>
              </p:ext>
            </p:extLst>
          </p:nvPr>
        </p:nvGraphicFramePr>
        <p:xfrm>
          <a:off x="8142516" y="5628905"/>
          <a:ext cx="1965804" cy="953684"/>
        </p:xfrm>
        <a:graphic>
          <a:graphicData uri="http://schemas.openxmlformats.org/drawingml/2006/table">
            <a:tbl>
              <a:tblPr firstRow="1" bandRow="1">
                <a:tableStyleId>{E929F9F4-4A8F-4326-A1B4-22849713DDAB}</a:tableStyleId>
              </a:tblPr>
              <a:tblGrid>
                <a:gridCol w="1081874">
                  <a:extLst>
                    <a:ext uri="{9D8B030D-6E8A-4147-A177-3AD203B41FA5}">
                      <a16:colId xmlns:a16="http://schemas.microsoft.com/office/drawing/2014/main" val="20000"/>
                    </a:ext>
                  </a:extLst>
                </a:gridCol>
                <a:gridCol w="883930">
                  <a:extLst>
                    <a:ext uri="{9D8B030D-6E8A-4147-A177-3AD203B41FA5}">
                      <a16:colId xmlns:a16="http://schemas.microsoft.com/office/drawing/2014/main" val="20001"/>
                    </a:ext>
                  </a:extLst>
                </a:gridCol>
              </a:tblGrid>
              <a:tr h="476842">
                <a:tc>
                  <a:txBody>
                    <a:bodyPr/>
                    <a:lstStyle/>
                    <a:p>
                      <a:r>
                        <a:rPr lang="en-US" sz="1800" b="0" kern="1200">
                          <a:solidFill>
                            <a:schemeClr val="lt1"/>
                          </a:solidFill>
                          <a:effectLst/>
                        </a:rPr>
                        <a:t>MAD:</a:t>
                      </a:r>
                      <a:endParaRPr lang="el-GR"/>
                    </a:p>
                  </a:txBody>
                  <a:tcPr/>
                </a:tc>
                <a:tc>
                  <a:txBody>
                    <a:bodyPr/>
                    <a:lstStyle/>
                    <a:p>
                      <a:r>
                        <a:rPr lang="en-US" sz="1800" b="0" kern="1200" dirty="0">
                          <a:solidFill>
                            <a:schemeClr val="lt1"/>
                          </a:solidFill>
                          <a:effectLst/>
                        </a:rPr>
                        <a:t>7.52</a:t>
                      </a:r>
                      <a:endParaRPr lang="el-GR" dirty="0"/>
                    </a:p>
                  </a:txBody>
                  <a:tcPr/>
                </a:tc>
                <a:extLst>
                  <a:ext uri="{0D108BD9-81ED-4DB2-BD59-A6C34878D82A}">
                    <a16:rowId xmlns:a16="http://schemas.microsoft.com/office/drawing/2014/main" val="10000"/>
                  </a:ext>
                </a:extLst>
              </a:tr>
              <a:tr h="476842">
                <a:tc>
                  <a:txBody>
                    <a:bodyPr/>
                    <a:lstStyle/>
                    <a:p>
                      <a:r>
                        <a:rPr lang="en-US" sz="1800" b="0" kern="1200" dirty="0">
                          <a:solidFill>
                            <a:schemeClr val="lt1"/>
                          </a:solidFill>
                          <a:effectLst/>
                        </a:rPr>
                        <a:t>MSE:</a:t>
                      </a:r>
                      <a:endParaRPr lang="el-GR" dirty="0"/>
                    </a:p>
                  </a:txBody>
                  <a:tcPr/>
                </a:tc>
                <a:tc>
                  <a:txBody>
                    <a:bodyPr/>
                    <a:lstStyle/>
                    <a:p>
                      <a:r>
                        <a:rPr lang="en-US" sz="1800" b="0" kern="1200" dirty="0">
                          <a:solidFill>
                            <a:schemeClr val="lt1"/>
                          </a:solidFill>
                          <a:effectLst/>
                        </a:rPr>
                        <a:t>86.68</a:t>
                      </a:r>
                      <a:endParaRPr lang="el-GR"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62159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86306" y="373894"/>
            <a:ext cx="11353393" cy="970450"/>
          </a:xfrm>
        </p:spPr>
        <p:txBody>
          <a:bodyPr>
            <a:normAutofit fontScale="90000"/>
          </a:bodyPr>
          <a:lstStyle/>
          <a:p>
            <a:r>
              <a:rPr lang="en-US" b="1" i="0" dirty="0">
                <a:solidFill>
                  <a:srgbClr val="CCCCCC"/>
                </a:solidFill>
                <a:effectLst/>
              </a:rPr>
              <a:t>Trend-Adjusted  Exponential </a:t>
            </a:r>
            <a:br>
              <a:rPr lang="en-US" b="1" i="0" dirty="0">
                <a:solidFill>
                  <a:srgbClr val="CCCCCC"/>
                </a:solidFill>
                <a:effectLst/>
              </a:rPr>
            </a:br>
            <a:r>
              <a:rPr lang="en-US" b="1" i="0" dirty="0">
                <a:solidFill>
                  <a:srgbClr val="CCCCCC"/>
                </a:solidFill>
                <a:effectLst/>
              </a:rPr>
              <a:t>Smoothing Actual Forecast</a:t>
            </a:r>
            <a:endParaRPr lang="el-GR" b="1" dirty="0"/>
          </a:p>
        </p:txBody>
      </p:sp>
      <p:graphicFrame>
        <p:nvGraphicFramePr>
          <p:cNvPr id="11" name="Θέση περιεχομένου 5">
            <a:extLst>
              <a:ext uri="{FF2B5EF4-FFF2-40B4-BE49-F238E27FC236}">
                <a16:creationId xmlns:a16="http://schemas.microsoft.com/office/drawing/2014/main" id="{1C4BD152-7EEE-22F6-C4F3-E9E2FB63B92B}"/>
              </a:ext>
            </a:extLst>
          </p:cNvPr>
          <p:cNvGraphicFramePr/>
          <p:nvPr>
            <p:extLst>
              <p:ext uri="{D42A27DB-BD31-4B8C-83A1-F6EECF244321}">
                <p14:modId xmlns:p14="http://schemas.microsoft.com/office/powerpoint/2010/main" val="2177827401"/>
              </p:ext>
            </p:extLst>
          </p:nvPr>
        </p:nvGraphicFramePr>
        <p:xfrm>
          <a:off x="2100954" y="5628905"/>
          <a:ext cx="1965804" cy="953684"/>
        </p:xfrm>
        <a:graphic>
          <a:graphicData uri="http://schemas.openxmlformats.org/drawingml/2006/table">
            <a:tbl>
              <a:tblPr firstRow="1" bandRow="1">
                <a:tableStyleId>{E929F9F4-4A8F-4326-A1B4-22849713DDAB}</a:tableStyleId>
              </a:tblPr>
              <a:tblGrid>
                <a:gridCol w="1081874">
                  <a:extLst>
                    <a:ext uri="{9D8B030D-6E8A-4147-A177-3AD203B41FA5}">
                      <a16:colId xmlns:a16="http://schemas.microsoft.com/office/drawing/2014/main" val="20000"/>
                    </a:ext>
                  </a:extLst>
                </a:gridCol>
                <a:gridCol w="883930">
                  <a:extLst>
                    <a:ext uri="{9D8B030D-6E8A-4147-A177-3AD203B41FA5}">
                      <a16:colId xmlns:a16="http://schemas.microsoft.com/office/drawing/2014/main" val="20001"/>
                    </a:ext>
                  </a:extLst>
                </a:gridCol>
              </a:tblGrid>
              <a:tr h="476842">
                <a:tc>
                  <a:txBody>
                    <a:bodyPr/>
                    <a:lstStyle/>
                    <a:p>
                      <a:r>
                        <a:rPr lang="en-US" sz="1800" b="0" kern="1200">
                          <a:solidFill>
                            <a:schemeClr val="lt1"/>
                          </a:solidFill>
                          <a:effectLst/>
                        </a:rPr>
                        <a:t>MAD:</a:t>
                      </a:r>
                      <a:endParaRPr lang="el-GR"/>
                    </a:p>
                  </a:txBody>
                  <a:tcPr/>
                </a:tc>
                <a:tc>
                  <a:txBody>
                    <a:bodyPr/>
                    <a:lstStyle/>
                    <a:p>
                      <a:r>
                        <a:rPr lang="en-US" sz="1800" b="0" kern="1200" dirty="0">
                          <a:solidFill>
                            <a:schemeClr val="lt1"/>
                          </a:solidFill>
                          <a:effectLst/>
                        </a:rPr>
                        <a:t>25.47</a:t>
                      </a:r>
                      <a:endParaRPr lang="el-GR" dirty="0"/>
                    </a:p>
                  </a:txBody>
                  <a:tcPr/>
                </a:tc>
                <a:extLst>
                  <a:ext uri="{0D108BD9-81ED-4DB2-BD59-A6C34878D82A}">
                    <a16:rowId xmlns:a16="http://schemas.microsoft.com/office/drawing/2014/main" val="10000"/>
                  </a:ext>
                </a:extLst>
              </a:tr>
              <a:tr h="476842">
                <a:tc>
                  <a:txBody>
                    <a:bodyPr/>
                    <a:lstStyle/>
                    <a:p>
                      <a:r>
                        <a:rPr lang="en-US" sz="1800" b="0" kern="1200" dirty="0">
                          <a:solidFill>
                            <a:schemeClr val="lt1"/>
                          </a:solidFill>
                          <a:effectLst/>
                        </a:rPr>
                        <a:t>MSE:</a:t>
                      </a:r>
                      <a:endParaRPr lang="el-GR" dirty="0"/>
                    </a:p>
                  </a:txBody>
                  <a:tcPr/>
                </a:tc>
                <a:tc>
                  <a:txBody>
                    <a:bodyPr/>
                    <a:lstStyle/>
                    <a:p>
                      <a:r>
                        <a:rPr lang="en-US" sz="1800" b="0" kern="1200" dirty="0">
                          <a:solidFill>
                            <a:schemeClr val="lt1"/>
                          </a:solidFill>
                          <a:effectLst/>
                        </a:rPr>
                        <a:t>786.85</a:t>
                      </a:r>
                      <a:endParaRPr lang="el-GR" dirty="0"/>
                    </a:p>
                  </a:txBody>
                  <a:tcPr/>
                </a:tc>
                <a:extLst>
                  <a:ext uri="{0D108BD9-81ED-4DB2-BD59-A6C34878D82A}">
                    <a16:rowId xmlns:a16="http://schemas.microsoft.com/office/drawing/2014/main" val="10001"/>
                  </a:ext>
                </a:extLst>
              </a:tr>
            </a:tbl>
          </a:graphicData>
        </a:graphic>
      </p:graphicFrame>
      <p:graphicFrame>
        <p:nvGraphicFramePr>
          <p:cNvPr id="14" name="Θέση περιεχομένου 5">
            <a:extLst>
              <a:ext uri="{FF2B5EF4-FFF2-40B4-BE49-F238E27FC236}">
                <a16:creationId xmlns:a16="http://schemas.microsoft.com/office/drawing/2014/main" id="{0FC891F7-CD9D-6714-6957-C20FDE2C186F}"/>
              </a:ext>
            </a:extLst>
          </p:cNvPr>
          <p:cNvGraphicFramePr/>
          <p:nvPr>
            <p:extLst>
              <p:ext uri="{D42A27DB-BD31-4B8C-83A1-F6EECF244321}">
                <p14:modId xmlns:p14="http://schemas.microsoft.com/office/powerpoint/2010/main" val="4262555817"/>
              </p:ext>
            </p:extLst>
          </p:nvPr>
        </p:nvGraphicFramePr>
        <p:xfrm>
          <a:off x="8025512" y="5628905"/>
          <a:ext cx="2165266" cy="953684"/>
        </p:xfrm>
        <a:graphic>
          <a:graphicData uri="http://schemas.openxmlformats.org/drawingml/2006/table">
            <a:tbl>
              <a:tblPr firstRow="1" bandRow="1">
                <a:tableStyleId>{E929F9F4-4A8F-4326-A1B4-22849713DDAB}</a:tableStyleId>
              </a:tblPr>
              <a:tblGrid>
                <a:gridCol w="1191647">
                  <a:extLst>
                    <a:ext uri="{9D8B030D-6E8A-4147-A177-3AD203B41FA5}">
                      <a16:colId xmlns:a16="http://schemas.microsoft.com/office/drawing/2014/main" val="20000"/>
                    </a:ext>
                  </a:extLst>
                </a:gridCol>
                <a:gridCol w="973619">
                  <a:extLst>
                    <a:ext uri="{9D8B030D-6E8A-4147-A177-3AD203B41FA5}">
                      <a16:colId xmlns:a16="http://schemas.microsoft.com/office/drawing/2014/main" val="20001"/>
                    </a:ext>
                  </a:extLst>
                </a:gridCol>
              </a:tblGrid>
              <a:tr h="476842">
                <a:tc>
                  <a:txBody>
                    <a:bodyPr/>
                    <a:lstStyle/>
                    <a:p>
                      <a:r>
                        <a:rPr lang="en-US" sz="1800" b="0" kern="1200">
                          <a:solidFill>
                            <a:schemeClr val="lt1"/>
                          </a:solidFill>
                          <a:effectLst/>
                        </a:rPr>
                        <a:t>MAD:</a:t>
                      </a:r>
                      <a:endParaRPr lang="el-GR"/>
                    </a:p>
                  </a:txBody>
                  <a:tcPr/>
                </a:tc>
                <a:tc>
                  <a:txBody>
                    <a:bodyPr/>
                    <a:lstStyle/>
                    <a:p>
                      <a:r>
                        <a:rPr lang="en-US" sz="1800" b="0" kern="1200" dirty="0">
                          <a:solidFill>
                            <a:schemeClr val="lt1"/>
                          </a:solidFill>
                          <a:effectLst/>
                        </a:rPr>
                        <a:t>27.10</a:t>
                      </a:r>
                      <a:endParaRPr lang="el-GR" dirty="0"/>
                    </a:p>
                  </a:txBody>
                  <a:tcPr/>
                </a:tc>
                <a:extLst>
                  <a:ext uri="{0D108BD9-81ED-4DB2-BD59-A6C34878D82A}">
                    <a16:rowId xmlns:a16="http://schemas.microsoft.com/office/drawing/2014/main" val="10000"/>
                  </a:ext>
                </a:extLst>
              </a:tr>
              <a:tr h="476842">
                <a:tc>
                  <a:txBody>
                    <a:bodyPr/>
                    <a:lstStyle/>
                    <a:p>
                      <a:r>
                        <a:rPr lang="en-US" sz="1800" b="0" kern="1200" dirty="0">
                          <a:solidFill>
                            <a:schemeClr val="lt1"/>
                          </a:solidFill>
                          <a:effectLst/>
                        </a:rPr>
                        <a:t>MSE:</a:t>
                      </a:r>
                      <a:endParaRPr lang="el-GR" dirty="0"/>
                    </a:p>
                  </a:txBody>
                  <a:tcPr/>
                </a:tc>
                <a:tc>
                  <a:txBody>
                    <a:bodyPr/>
                    <a:lstStyle/>
                    <a:p>
                      <a:r>
                        <a:rPr lang="en-US" sz="1800" b="0" kern="1200" dirty="0">
                          <a:solidFill>
                            <a:schemeClr val="lt1"/>
                          </a:solidFill>
                          <a:effectLst/>
                        </a:rPr>
                        <a:t>1280.73</a:t>
                      </a:r>
                      <a:endParaRPr lang="el-GR" dirty="0"/>
                    </a:p>
                  </a:txBody>
                  <a:tcPr/>
                </a:tc>
                <a:extLst>
                  <a:ext uri="{0D108BD9-81ED-4DB2-BD59-A6C34878D82A}">
                    <a16:rowId xmlns:a16="http://schemas.microsoft.com/office/drawing/2014/main" val="10001"/>
                  </a:ext>
                </a:extLst>
              </a:tr>
            </a:tbl>
          </a:graphicData>
        </a:graphic>
      </p:graphicFrame>
      <p:pic>
        <p:nvPicPr>
          <p:cNvPr id="4" name="Picture 3" descr="A graph with a line and a line&#10;&#10;Description automatically generated">
            <a:extLst>
              <a:ext uri="{FF2B5EF4-FFF2-40B4-BE49-F238E27FC236}">
                <a16:creationId xmlns:a16="http://schemas.microsoft.com/office/drawing/2014/main" id="{1794E1EE-DF06-8416-4348-595EF3510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46" y="1707262"/>
            <a:ext cx="5925420" cy="3793196"/>
          </a:xfrm>
          <a:prstGeom prst="rect">
            <a:avLst/>
          </a:prstGeom>
        </p:spPr>
      </p:pic>
      <p:pic>
        <p:nvPicPr>
          <p:cNvPr id="6" name="Picture 5" descr="A graph showing the growth of the trend&#10;&#10;Description automatically generated with medium confidence">
            <a:extLst>
              <a:ext uri="{FF2B5EF4-FFF2-40B4-BE49-F238E27FC236}">
                <a16:creationId xmlns:a16="http://schemas.microsoft.com/office/drawing/2014/main" id="{42C129D9-E457-F35B-F1B4-A0127AAEE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5436" y="1709506"/>
            <a:ext cx="5925419" cy="3790411"/>
          </a:xfrm>
          <a:prstGeom prst="rect">
            <a:avLst/>
          </a:prstGeom>
        </p:spPr>
      </p:pic>
    </p:spTree>
    <p:extLst>
      <p:ext uri="{BB962C8B-B14F-4D97-AF65-F5344CB8AC3E}">
        <p14:creationId xmlns:p14="http://schemas.microsoft.com/office/powerpoint/2010/main" val="352522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890045" y="375062"/>
            <a:ext cx="10783400" cy="970450"/>
          </a:xfrm>
        </p:spPr>
        <p:txBody>
          <a:bodyPr>
            <a:normAutofit fontScale="90000"/>
          </a:bodyPr>
          <a:lstStyle/>
          <a:p>
            <a:r>
              <a:rPr lang="en-US" b="1" i="0" dirty="0">
                <a:solidFill>
                  <a:srgbClr val="CCCCCC"/>
                </a:solidFill>
                <a:effectLst/>
              </a:rPr>
              <a:t>Seasonality-Adjusted  Exponential </a:t>
            </a:r>
            <a:br>
              <a:rPr lang="en-US" b="1" i="0" dirty="0">
                <a:solidFill>
                  <a:srgbClr val="CCCCCC"/>
                </a:solidFill>
                <a:effectLst/>
              </a:rPr>
            </a:br>
            <a:r>
              <a:rPr lang="en-US" b="1" i="0" dirty="0">
                <a:solidFill>
                  <a:srgbClr val="CCCCCC"/>
                </a:solidFill>
                <a:effectLst/>
              </a:rPr>
              <a:t>Smoothing Forecast</a:t>
            </a:r>
            <a:endParaRPr lang="el-GR" b="1" dirty="0"/>
          </a:p>
        </p:txBody>
      </p:sp>
      <p:sp>
        <p:nvSpPr>
          <p:cNvPr id="4" name="Θέση περιεχομένου 2">
            <a:extLst>
              <a:ext uri="{FF2B5EF4-FFF2-40B4-BE49-F238E27FC236}">
                <a16:creationId xmlns:a16="http://schemas.microsoft.com/office/drawing/2014/main" id="{97833E83-D91E-7467-10A8-C928D961523C}"/>
              </a:ext>
            </a:extLst>
          </p:cNvPr>
          <p:cNvSpPr txBox="1">
            <a:spLocks/>
          </p:cNvSpPr>
          <p:nvPr/>
        </p:nvSpPr>
        <p:spPr>
          <a:xfrm>
            <a:off x="400042" y="1732449"/>
            <a:ext cx="4753849" cy="441591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0" i="0" dirty="0">
                <a:solidFill>
                  <a:schemeClr val="tx1"/>
                </a:solidFill>
                <a:effectLst/>
              </a:rPr>
              <a:t>This method aims to provide a more comprehensive forecasting approach, considering in combination with the trend factor and the seasonality aspect</a:t>
            </a:r>
            <a:endParaRPr lang="en-US" dirty="0"/>
          </a:p>
          <a:p>
            <a:r>
              <a:rPr lang="en-US" dirty="0"/>
              <a:t>Used loops from 0.01 to 1 with step 0.01 in python, to identify the best combinations of alpha, beta and gamma at the same time, that will result in the best minimum metrics in terms of MAD &amp; MSE</a:t>
            </a:r>
          </a:p>
        </p:txBody>
      </p:sp>
      <p:graphicFrame>
        <p:nvGraphicFramePr>
          <p:cNvPr id="10" name="Θέση περιεχομένου 5">
            <a:extLst>
              <a:ext uri="{FF2B5EF4-FFF2-40B4-BE49-F238E27FC236}">
                <a16:creationId xmlns:a16="http://schemas.microsoft.com/office/drawing/2014/main" id="{24033C74-20DC-4FD3-FF76-6026B291131D}"/>
              </a:ext>
            </a:extLst>
          </p:cNvPr>
          <p:cNvGraphicFramePr/>
          <p:nvPr>
            <p:extLst>
              <p:ext uri="{D42A27DB-BD31-4B8C-83A1-F6EECF244321}">
                <p14:modId xmlns:p14="http://schemas.microsoft.com/office/powerpoint/2010/main" val="3543297834"/>
              </p:ext>
            </p:extLst>
          </p:nvPr>
        </p:nvGraphicFramePr>
        <p:xfrm>
          <a:off x="5730024" y="1533726"/>
          <a:ext cx="2043436" cy="1878093"/>
        </p:xfrm>
        <a:graphic>
          <a:graphicData uri="http://schemas.openxmlformats.org/drawingml/2006/table">
            <a:tbl>
              <a:tblPr firstRow="1" bandRow="1">
                <a:tableStyleId>{E929F9F4-4A8F-4326-A1B4-22849713DDAB}</a:tableStyleId>
              </a:tblPr>
              <a:tblGrid>
                <a:gridCol w="1124598">
                  <a:extLst>
                    <a:ext uri="{9D8B030D-6E8A-4147-A177-3AD203B41FA5}">
                      <a16:colId xmlns:a16="http://schemas.microsoft.com/office/drawing/2014/main" val="20000"/>
                    </a:ext>
                  </a:extLst>
                </a:gridCol>
                <a:gridCol w="918838">
                  <a:extLst>
                    <a:ext uri="{9D8B030D-6E8A-4147-A177-3AD203B41FA5}">
                      <a16:colId xmlns:a16="http://schemas.microsoft.com/office/drawing/2014/main" val="20001"/>
                    </a:ext>
                  </a:extLst>
                </a:gridCol>
              </a:tblGrid>
              <a:tr h="626031">
                <a:tc>
                  <a:txBody>
                    <a:bodyPr/>
                    <a:lstStyle/>
                    <a:p>
                      <a:r>
                        <a:rPr lang="en-US" sz="1800" b="0" kern="1200" dirty="0">
                          <a:solidFill>
                            <a:schemeClr val="lt1"/>
                          </a:solidFill>
                          <a:effectLst/>
                        </a:rPr>
                        <a:t>alpha</a:t>
                      </a:r>
                      <a:endParaRPr lang="el-GR" dirty="0"/>
                    </a:p>
                  </a:txBody>
                  <a:tcPr/>
                </a:tc>
                <a:tc>
                  <a:txBody>
                    <a:bodyPr/>
                    <a:lstStyle/>
                    <a:p>
                      <a:r>
                        <a:rPr lang="el-GR" b="0" dirty="0"/>
                        <a:t>0</a:t>
                      </a:r>
                      <a:r>
                        <a:rPr lang="en-US" b="0" dirty="0"/>
                        <a:t>.02</a:t>
                      </a:r>
                      <a:endParaRPr lang="el-GR" b="0" dirty="0"/>
                    </a:p>
                  </a:txBody>
                  <a:tcPr/>
                </a:tc>
                <a:extLst>
                  <a:ext uri="{0D108BD9-81ED-4DB2-BD59-A6C34878D82A}">
                    <a16:rowId xmlns:a16="http://schemas.microsoft.com/office/drawing/2014/main" val="10000"/>
                  </a:ext>
                </a:extLst>
              </a:tr>
              <a:tr h="626031">
                <a:tc>
                  <a:txBody>
                    <a:bodyPr/>
                    <a:lstStyle/>
                    <a:p>
                      <a:r>
                        <a:rPr lang="en-US" sz="1800" b="0" kern="1200" dirty="0">
                          <a:solidFill>
                            <a:schemeClr val="lt1"/>
                          </a:solidFill>
                          <a:effectLst/>
                        </a:rPr>
                        <a:t>beta</a:t>
                      </a:r>
                      <a:endParaRPr lang="el-GR" dirty="0"/>
                    </a:p>
                  </a:txBody>
                  <a:tcPr/>
                </a:tc>
                <a:tc>
                  <a:txBody>
                    <a:bodyPr/>
                    <a:lstStyle/>
                    <a:p>
                      <a:r>
                        <a:rPr lang="en-US" dirty="0"/>
                        <a:t>0.32</a:t>
                      </a:r>
                      <a:endParaRPr lang="el-GR" dirty="0"/>
                    </a:p>
                  </a:txBody>
                  <a:tcPr/>
                </a:tc>
                <a:extLst>
                  <a:ext uri="{0D108BD9-81ED-4DB2-BD59-A6C34878D82A}">
                    <a16:rowId xmlns:a16="http://schemas.microsoft.com/office/drawing/2014/main" val="10001"/>
                  </a:ext>
                </a:extLst>
              </a:tr>
              <a:tr h="626031">
                <a:tc>
                  <a:txBody>
                    <a:bodyPr/>
                    <a:lstStyle/>
                    <a:p>
                      <a:r>
                        <a:rPr lang="en-US" dirty="0"/>
                        <a:t>gamma</a:t>
                      </a:r>
                      <a:endParaRPr lang="el-GR" dirty="0"/>
                    </a:p>
                  </a:txBody>
                  <a:tcPr/>
                </a:tc>
                <a:tc>
                  <a:txBody>
                    <a:bodyPr/>
                    <a:lstStyle/>
                    <a:p>
                      <a:r>
                        <a:rPr lang="en-US" dirty="0"/>
                        <a:t>0.01</a:t>
                      </a:r>
                      <a:endParaRPr lang="el-GR" dirty="0"/>
                    </a:p>
                  </a:txBody>
                  <a:tcPr/>
                </a:tc>
                <a:extLst>
                  <a:ext uri="{0D108BD9-81ED-4DB2-BD59-A6C34878D82A}">
                    <a16:rowId xmlns:a16="http://schemas.microsoft.com/office/drawing/2014/main" val="3632661106"/>
                  </a:ext>
                </a:extLst>
              </a:tr>
            </a:tbl>
          </a:graphicData>
        </a:graphic>
      </p:graphicFrame>
      <p:graphicFrame>
        <p:nvGraphicFramePr>
          <p:cNvPr id="12" name="Θέση περιεχομένου 5">
            <a:extLst>
              <a:ext uri="{FF2B5EF4-FFF2-40B4-BE49-F238E27FC236}">
                <a16:creationId xmlns:a16="http://schemas.microsoft.com/office/drawing/2014/main" id="{30A71E55-68D4-42E3-BB44-0287ADA0BAE8}"/>
              </a:ext>
            </a:extLst>
          </p:cNvPr>
          <p:cNvGraphicFramePr/>
          <p:nvPr>
            <p:extLst>
              <p:ext uri="{D42A27DB-BD31-4B8C-83A1-F6EECF244321}">
                <p14:modId xmlns:p14="http://schemas.microsoft.com/office/powerpoint/2010/main" val="1986290017"/>
              </p:ext>
            </p:extLst>
          </p:nvPr>
        </p:nvGraphicFramePr>
        <p:xfrm>
          <a:off x="5730024" y="3488744"/>
          <a:ext cx="2043436" cy="1724241"/>
        </p:xfrm>
        <a:graphic>
          <a:graphicData uri="http://schemas.openxmlformats.org/drawingml/2006/table">
            <a:tbl>
              <a:tblPr firstRow="1" bandRow="1">
                <a:tableStyleId>{E929F9F4-4A8F-4326-A1B4-22849713DDAB}</a:tableStyleId>
              </a:tblPr>
              <a:tblGrid>
                <a:gridCol w="1124598">
                  <a:extLst>
                    <a:ext uri="{9D8B030D-6E8A-4147-A177-3AD203B41FA5}">
                      <a16:colId xmlns:a16="http://schemas.microsoft.com/office/drawing/2014/main" val="20000"/>
                    </a:ext>
                  </a:extLst>
                </a:gridCol>
                <a:gridCol w="918838">
                  <a:extLst>
                    <a:ext uri="{9D8B030D-6E8A-4147-A177-3AD203B41FA5}">
                      <a16:colId xmlns:a16="http://schemas.microsoft.com/office/drawing/2014/main" val="20001"/>
                    </a:ext>
                  </a:extLst>
                </a:gridCol>
              </a:tblGrid>
              <a:tr h="574747">
                <a:tc>
                  <a:txBody>
                    <a:bodyPr/>
                    <a:lstStyle/>
                    <a:p>
                      <a:r>
                        <a:rPr lang="en-US" sz="1800" b="0" kern="1200" dirty="0">
                          <a:solidFill>
                            <a:schemeClr val="lt1"/>
                          </a:solidFill>
                          <a:effectLst/>
                        </a:rPr>
                        <a:t>alpha</a:t>
                      </a:r>
                      <a:endParaRPr lang="el-GR" dirty="0"/>
                    </a:p>
                  </a:txBody>
                  <a:tcPr/>
                </a:tc>
                <a:tc>
                  <a:txBody>
                    <a:bodyPr/>
                    <a:lstStyle/>
                    <a:p>
                      <a:r>
                        <a:rPr lang="en-US" b="0" dirty="0"/>
                        <a:t>0.06</a:t>
                      </a:r>
                      <a:endParaRPr lang="el-GR" b="0" dirty="0"/>
                    </a:p>
                  </a:txBody>
                  <a:tcPr/>
                </a:tc>
                <a:extLst>
                  <a:ext uri="{0D108BD9-81ED-4DB2-BD59-A6C34878D82A}">
                    <a16:rowId xmlns:a16="http://schemas.microsoft.com/office/drawing/2014/main" val="10000"/>
                  </a:ext>
                </a:extLst>
              </a:tr>
              <a:tr h="574747">
                <a:tc>
                  <a:txBody>
                    <a:bodyPr/>
                    <a:lstStyle/>
                    <a:p>
                      <a:r>
                        <a:rPr lang="en-US" sz="1800" b="0" kern="1200" dirty="0">
                          <a:solidFill>
                            <a:schemeClr val="lt1"/>
                          </a:solidFill>
                          <a:effectLst/>
                        </a:rPr>
                        <a:t>beta</a:t>
                      </a:r>
                      <a:endParaRPr lang="el-GR" dirty="0"/>
                    </a:p>
                  </a:txBody>
                  <a:tcPr/>
                </a:tc>
                <a:tc>
                  <a:txBody>
                    <a:bodyPr/>
                    <a:lstStyle/>
                    <a:p>
                      <a:r>
                        <a:rPr lang="en-US" dirty="0"/>
                        <a:t>0.16</a:t>
                      </a:r>
                      <a:endParaRPr lang="el-GR" dirty="0"/>
                    </a:p>
                  </a:txBody>
                  <a:tcPr/>
                </a:tc>
                <a:extLst>
                  <a:ext uri="{0D108BD9-81ED-4DB2-BD59-A6C34878D82A}">
                    <a16:rowId xmlns:a16="http://schemas.microsoft.com/office/drawing/2014/main" val="10001"/>
                  </a:ext>
                </a:extLst>
              </a:tr>
              <a:tr h="574747">
                <a:tc>
                  <a:txBody>
                    <a:bodyPr/>
                    <a:lstStyle/>
                    <a:p>
                      <a:r>
                        <a:rPr lang="en-US" dirty="0"/>
                        <a:t>gamma</a:t>
                      </a:r>
                      <a:endParaRPr lang="el-GR" dirty="0"/>
                    </a:p>
                  </a:txBody>
                  <a:tcPr/>
                </a:tc>
                <a:tc>
                  <a:txBody>
                    <a:bodyPr/>
                    <a:lstStyle/>
                    <a:p>
                      <a:r>
                        <a:rPr lang="en-US" dirty="0"/>
                        <a:t>0.02</a:t>
                      </a:r>
                      <a:endParaRPr lang="el-GR" dirty="0"/>
                    </a:p>
                  </a:txBody>
                  <a:tcPr/>
                </a:tc>
                <a:extLst>
                  <a:ext uri="{0D108BD9-81ED-4DB2-BD59-A6C34878D82A}">
                    <a16:rowId xmlns:a16="http://schemas.microsoft.com/office/drawing/2014/main" val="2495837234"/>
                  </a:ext>
                </a:extLst>
              </a:tr>
            </a:tbl>
          </a:graphicData>
        </a:graphic>
      </p:graphicFrame>
      <p:graphicFrame>
        <p:nvGraphicFramePr>
          <p:cNvPr id="14" name="Θέση περιεχομένου 5">
            <a:extLst>
              <a:ext uri="{FF2B5EF4-FFF2-40B4-BE49-F238E27FC236}">
                <a16:creationId xmlns:a16="http://schemas.microsoft.com/office/drawing/2014/main" id="{690EA3BB-36B8-1B42-0855-8202B242B4DF}"/>
              </a:ext>
            </a:extLst>
          </p:cNvPr>
          <p:cNvGraphicFramePr/>
          <p:nvPr>
            <p:extLst>
              <p:ext uri="{D42A27DB-BD31-4B8C-83A1-F6EECF244321}">
                <p14:modId xmlns:p14="http://schemas.microsoft.com/office/powerpoint/2010/main" val="3921522046"/>
              </p:ext>
            </p:extLst>
          </p:nvPr>
        </p:nvGraphicFramePr>
        <p:xfrm>
          <a:off x="9208268" y="2648207"/>
          <a:ext cx="2043436" cy="1149494"/>
        </p:xfrm>
        <a:graphic>
          <a:graphicData uri="http://schemas.openxmlformats.org/drawingml/2006/table">
            <a:tbl>
              <a:tblPr firstRow="1" bandRow="1">
                <a:tableStyleId>{E929F9F4-4A8F-4326-A1B4-22849713DDAB}</a:tableStyleId>
              </a:tblPr>
              <a:tblGrid>
                <a:gridCol w="1124598">
                  <a:extLst>
                    <a:ext uri="{9D8B030D-6E8A-4147-A177-3AD203B41FA5}">
                      <a16:colId xmlns:a16="http://schemas.microsoft.com/office/drawing/2014/main" val="20000"/>
                    </a:ext>
                  </a:extLst>
                </a:gridCol>
                <a:gridCol w="918838">
                  <a:extLst>
                    <a:ext uri="{9D8B030D-6E8A-4147-A177-3AD203B41FA5}">
                      <a16:colId xmlns:a16="http://schemas.microsoft.com/office/drawing/2014/main" val="20001"/>
                    </a:ext>
                  </a:extLst>
                </a:gridCol>
              </a:tblGrid>
              <a:tr h="574747">
                <a:tc>
                  <a:txBody>
                    <a:bodyPr/>
                    <a:lstStyle/>
                    <a:p>
                      <a:r>
                        <a:rPr lang="en-US" sz="1800" b="0" kern="1200">
                          <a:solidFill>
                            <a:schemeClr val="lt1"/>
                          </a:solidFill>
                          <a:effectLst/>
                        </a:rPr>
                        <a:t>MAD:</a:t>
                      </a:r>
                      <a:endParaRPr lang="el-GR"/>
                    </a:p>
                  </a:txBody>
                  <a:tcPr/>
                </a:tc>
                <a:tc>
                  <a:txBody>
                    <a:bodyPr/>
                    <a:lstStyle/>
                    <a:p>
                      <a:r>
                        <a:rPr lang="en-US" b="0" dirty="0"/>
                        <a:t>7.84</a:t>
                      </a:r>
                      <a:endParaRPr lang="el-GR" b="0" dirty="0"/>
                    </a:p>
                  </a:txBody>
                  <a:tcPr/>
                </a:tc>
                <a:extLst>
                  <a:ext uri="{0D108BD9-81ED-4DB2-BD59-A6C34878D82A}">
                    <a16:rowId xmlns:a16="http://schemas.microsoft.com/office/drawing/2014/main" val="10000"/>
                  </a:ext>
                </a:extLst>
              </a:tr>
              <a:tr h="574747">
                <a:tc>
                  <a:txBody>
                    <a:bodyPr/>
                    <a:lstStyle/>
                    <a:p>
                      <a:r>
                        <a:rPr lang="en-US" sz="1800" b="0" kern="1200" dirty="0">
                          <a:solidFill>
                            <a:schemeClr val="lt1"/>
                          </a:solidFill>
                          <a:effectLst/>
                        </a:rPr>
                        <a:t>MSE:</a:t>
                      </a:r>
                      <a:endParaRPr lang="el-GR" dirty="0"/>
                    </a:p>
                  </a:txBody>
                  <a:tcPr/>
                </a:tc>
                <a:tc>
                  <a:txBody>
                    <a:bodyPr/>
                    <a:lstStyle/>
                    <a:p>
                      <a:r>
                        <a:rPr lang="en-US" dirty="0"/>
                        <a:t>94.82</a:t>
                      </a:r>
                    </a:p>
                  </a:txBody>
                  <a:tcPr/>
                </a:tc>
                <a:extLst>
                  <a:ext uri="{0D108BD9-81ED-4DB2-BD59-A6C34878D82A}">
                    <a16:rowId xmlns:a16="http://schemas.microsoft.com/office/drawing/2014/main" val="10001"/>
                  </a:ext>
                </a:extLst>
              </a:tr>
            </a:tbl>
          </a:graphicData>
        </a:graphic>
      </p:graphicFrame>
      <p:cxnSp>
        <p:nvCxnSpPr>
          <p:cNvPr id="16" name="Straight Arrow Connector 15">
            <a:extLst>
              <a:ext uri="{FF2B5EF4-FFF2-40B4-BE49-F238E27FC236}">
                <a16:creationId xmlns:a16="http://schemas.microsoft.com/office/drawing/2014/main" id="{5C77A91B-238F-2E86-CA38-6637CA441FC4}"/>
              </a:ext>
            </a:extLst>
          </p:cNvPr>
          <p:cNvCxnSpPr>
            <a:cxnSpLocks/>
            <a:stCxn id="10" idx="3"/>
          </p:cNvCxnSpPr>
          <p:nvPr/>
        </p:nvCxnSpPr>
        <p:spPr>
          <a:xfrm>
            <a:off x="7773460" y="2472772"/>
            <a:ext cx="1334914" cy="496059"/>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9F58756-1C15-B0DF-D079-F4E23AD6729B}"/>
              </a:ext>
            </a:extLst>
          </p:cNvPr>
          <p:cNvCxnSpPr>
            <a:cxnSpLocks/>
            <a:stCxn id="12" idx="3"/>
          </p:cNvCxnSpPr>
          <p:nvPr/>
        </p:nvCxnSpPr>
        <p:spPr>
          <a:xfrm flipV="1">
            <a:off x="7773460" y="3488744"/>
            <a:ext cx="1334914" cy="86212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431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a:t>Agenda</a:t>
            </a:r>
            <a:endParaRPr lang="el-GR" b="1" dirty="0"/>
          </a:p>
        </p:txBody>
      </p:sp>
      <p:sp>
        <p:nvSpPr>
          <p:cNvPr id="3" name="Θέση περιεχομένου 2"/>
          <p:cNvSpPr>
            <a:spLocks noGrp="1"/>
          </p:cNvSpPr>
          <p:nvPr>
            <p:ph idx="1"/>
          </p:nvPr>
        </p:nvSpPr>
        <p:spPr/>
        <p:txBody>
          <a:bodyPr>
            <a:normAutofit/>
          </a:bodyPr>
          <a:lstStyle/>
          <a:p>
            <a:r>
              <a:rPr lang="en-US" dirty="0"/>
              <a:t>Dataset Acquisition &amp; Description</a:t>
            </a:r>
          </a:p>
          <a:p>
            <a:r>
              <a:rPr lang="en-US" dirty="0"/>
              <a:t>Data Used &amp; Preprocessing</a:t>
            </a:r>
          </a:p>
          <a:p>
            <a:r>
              <a:rPr lang="en-US" dirty="0"/>
              <a:t>Forecasting Methods</a:t>
            </a:r>
          </a:p>
          <a:p>
            <a:pPr lvl="1"/>
            <a:r>
              <a:rPr lang="en-US" dirty="0"/>
              <a:t>Naïve Approach</a:t>
            </a:r>
          </a:p>
          <a:p>
            <a:pPr lvl="1"/>
            <a:r>
              <a:rPr lang="en-US" dirty="0"/>
              <a:t>Moving Average Approach</a:t>
            </a:r>
          </a:p>
          <a:p>
            <a:pPr lvl="1"/>
            <a:r>
              <a:rPr lang="en-US" dirty="0"/>
              <a:t>Simple Exponential Smoothing</a:t>
            </a:r>
          </a:p>
          <a:p>
            <a:pPr lvl="1"/>
            <a:r>
              <a:rPr lang="en-US" dirty="0"/>
              <a:t>Trend Adjusted Exponential Smoothing</a:t>
            </a:r>
          </a:p>
          <a:p>
            <a:pPr lvl="1"/>
            <a:r>
              <a:rPr lang="en-US" dirty="0"/>
              <a:t>Seasonality Adjusted Exponential Smoothing</a:t>
            </a:r>
          </a:p>
          <a:p>
            <a:r>
              <a:rPr lang="en-US" dirty="0"/>
              <a:t>Adjust Best Forecast method with A/F Ratios</a:t>
            </a:r>
            <a:endParaRPr lang="el-GR" dirty="0"/>
          </a:p>
        </p:txBody>
      </p:sp>
      <p:pic>
        <p:nvPicPr>
          <p:cNvPr id="5" name="Picture 4" descr="A black background with a black square&#10;&#10;Description automatically generated with medium confidence">
            <a:extLst>
              <a:ext uri="{FF2B5EF4-FFF2-40B4-BE49-F238E27FC236}">
                <a16:creationId xmlns:a16="http://schemas.microsoft.com/office/drawing/2014/main" id="{9B3188D9-7B55-1CB8-3778-A6CCD5C84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3968" y="1760029"/>
            <a:ext cx="4003589" cy="400358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86306" y="373894"/>
            <a:ext cx="11353393" cy="970450"/>
          </a:xfrm>
        </p:spPr>
        <p:txBody>
          <a:bodyPr>
            <a:normAutofit fontScale="90000"/>
          </a:bodyPr>
          <a:lstStyle/>
          <a:p>
            <a:r>
              <a:rPr lang="en-US" b="1" i="0" dirty="0">
                <a:solidFill>
                  <a:srgbClr val="CCCCCC"/>
                </a:solidFill>
                <a:effectLst/>
              </a:rPr>
              <a:t>Seasonality-Adjusted  Exponential </a:t>
            </a:r>
            <a:br>
              <a:rPr lang="en-US" b="1" i="0" dirty="0">
                <a:solidFill>
                  <a:srgbClr val="CCCCCC"/>
                </a:solidFill>
                <a:effectLst/>
              </a:rPr>
            </a:br>
            <a:r>
              <a:rPr lang="en-US" b="1" i="0" dirty="0">
                <a:solidFill>
                  <a:srgbClr val="CCCCCC"/>
                </a:solidFill>
                <a:effectLst/>
              </a:rPr>
              <a:t>Smoothing Forecast in Validation Set</a:t>
            </a:r>
            <a:endParaRPr lang="el-GR" b="1" dirty="0"/>
          </a:p>
        </p:txBody>
      </p:sp>
      <p:graphicFrame>
        <p:nvGraphicFramePr>
          <p:cNvPr id="11" name="Θέση περιεχομένου 5">
            <a:extLst>
              <a:ext uri="{FF2B5EF4-FFF2-40B4-BE49-F238E27FC236}">
                <a16:creationId xmlns:a16="http://schemas.microsoft.com/office/drawing/2014/main" id="{1C4BD152-7EEE-22F6-C4F3-E9E2FB63B92B}"/>
              </a:ext>
            </a:extLst>
          </p:cNvPr>
          <p:cNvGraphicFramePr/>
          <p:nvPr>
            <p:extLst>
              <p:ext uri="{D42A27DB-BD31-4B8C-83A1-F6EECF244321}">
                <p14:modId xmlns:p14="http://schemas.microsoft.com/office/powerpoint/2010/main" val="4048085607"/>
              </p:ext>
            </p:extLst>
          </p:nvPr>
        </p:nvGraphicFramePr>
        <p:xfrm>
          <a:off x="2083680" y="5628905"/>
          <a:ext cx="1965804" cy="953684"/>
        </p:xfrm>
        <a:graphic>
          <a:graphicData uri="http://schemas.openxmlformats.org/drawingml/2006/table">
            <a:tbl>
              <a:tblPr firstRow="1" bandRow="1">
                <a:tableStyleId>{E929F9F4-4A8F-4326-A1B4-22849713DDAB}</a:tableStyleId>
              </a:tblPr>
              <a:tblGrid>
                <a:gridCol w="1081874">
                  <a:extLst>
                    <a:ext uri="{9D8B030D-6E8A-4147-A177-3AD203B41FA5}">
                      <a16:colId xmlns:a16="http://schemas.microsoft.com/office/drawing/2014/main" val="20000"/>
                    </a:ext>
                  </a:extLst>
                </a:gridCol>
                <a:gridCol w="883930">
                  <a:extLst>
                    <a:ext uri="{9D8B030D-6E8A-4147-A177-3AD203B41FA5}">
                      <a16:colId xmlns:a16="http://schemas.microsoft.com/office/drawing/2014/main" val="20001"/>
                    </a:ext>
                  </a:extLst>
                </a:gridCol>
              </a:tblGrid>
              <a:tr h="476842">
                <a:tc>
                  <a:txBody>
                    <a:bodyPr/>
                    <a:lstStyle/>
                    <a:p>
                      <a:r>
                        <a:rPr lang="en-US" sz="1800" b="0" kern="1200">
                          <a:solidFill>
                            <a:schemeClr val="lt1"/>
                          </a:solidFill>
                          <a:effectLst/>
                        </a:rPr>
                        <a:t>MAD:</a:t>
                      </a:r>
                      <a:endParaRPr lang="el-GR"/>
                    </a:p>
                  </a:txBody>
                  <a:tcPr/>
                </a:tc>
                <a:tc>
                  <a:txBody>
                    <a:bodyPr/>
                    <a:lstStyle/>
                    <a:p>
                      <a:r>
                        <a:rPr lang="en-US" b="0" dirty="0"/>
                        <a:t>7.84</a:t>
                      </a:r>
                      <a:endParaRPr lang="el-GR" b="0" dirty="0"/>
                    </a:p>
                  </a:txBody>
                  <a:tcPr/>
                </a:tc>
                <a:extLst>
                  <a:ext uri="{0D108BD9-81ED-4DB2-BD59-A6C34878D82A}">
                    <a16:rowId xmlns:a16="http://schemas.microsoft.com/office/drawing/2014/main" val="10000"/>
                  </a:ext>
                </a:extLst>
              </a:tr>
              <a:tr h="476842">
                <a:tc>
                  <a:txBody>
                    <a:bodyPr/>
                    <a:lstStyle/>
                    <a:p>
                      <a:r>
                        <a:rPr lang="en-US" sz="1800" b="0" kern="1200" dirty="0">
                          <a:solidFill>
                            <a:schemeClr val="lt1"/>
                          </a:solidFill>
                          <a:effectLst/>
                        </a:rPr>
                        <a:t>MSE:</a:t>
                      </a:r>
                      <a:endParaRPr lang="el-GR" dirty="0"/>
                    </a:p>
                  </a:txBody>
                  <a:tcPr/>
                </a:tc>
                <a:tc>
                  <a:txBody>
                    <a:bodyPr/>
                    <a:lstStyle/>
                    <a:p>
                      <a:r>
                        <a:rPr lang="en-US" dirty="0"/>
                        <a:t>100.35</a:t>
                      </a:r>
                      <a:endParaRPr lang="el-GR" dirty="0"/>
                    </a:p>
                  </a:txBody>
                  <a:tcPr/>
                </a:tc>
                <a:extLst>
                  <a:ext uri="{0D108BD9-81ED-4DB2-BD59-A6C34878D82A}">
                    <a16:rowId xmlns:a16="http://schemas.microsoft.com/office/drawing/2014/main" val="10001"/>
                  </a:ext>
                </a:extLst>
              </a:tr>
            </a:tbl>
          </a:graphicData>
        </a:graphic>
      </p:graphicFrame>
      <p:graphicFrame>
        <p:nvGraphicFramePr>
          <p:cNvPr id="14" name="Θέση περιεχομένου 5">
            <a:extLst>
              <a:ext uri="{FF2B5EF4-FFF2-40B4-BE49-F238E27FC236}">
                <a16:creationId xmlns:a16="http://schemas.microsoft.com/office/drawing/2014/main" id="{0FC891F7-CD9D-6714-6957-C20FDE2C186F}"/>
              </a:ext>
            </a:extLst>
          </p:cNvPr>
          <p:cNvGraphicFramePr/>
          <p:nvPr>
            <p:extLst>
              <p:ext uri="{D42A27DB-BD31-4B8C-83A1-F6EECF244321}">
                <p14:modId xmlns:p14="http://schemas.microsoft.com/office/powerpoint/2010/main" val="2161111973"/>
              </p:ext>
            </p:extLst>
          </p:nvPr>
        </p:nvGraphicFramePr>
        <p:xfrm>
          <a:off x="8154812" y="5628905"/>
          <a:ext cx="1965804" cy="953684"/>
        </p:xfrm>
        <a:graphic>
          <a:graphicData uri="http://schemas.openxmlformats.org/drawingml/2006/table">
            <a:tbl>
              <a:tblPr firstRow="1" bandRow="1">
                <a:tableStyleId>{E929F9F4-4A8F-4326-A1B4-22849713DDAB}</a:tableStyleId>
              </a:tblPr>
              <a:tblGrid>
                <a:gridCol w="1081874">
                  <a:extLst>
                    <a:ext uri="{9D8B030D-6E8A-4147-A177-3AD203B41FA5}">
                      <a16:colId xmlns:a16="http://schemas.microsoft.com/office/drawing/2014/main" val="20000"/>
                    </a:ext>
                  </a:extLst>
                </a:gridCol>
                <a:gridCol w="883930">
                  <a:extLst>
                    <a:ext uri="{9D8B030D-6E8A-4147-A177-3AD203B41FA5}">
                      <a16:colId xmlns:a16="http://schemas.microsoft.com/office/drawing/2014/main" val="20001"/>
                    </a:ext>
                  </a:extLst>
                </a:gridCol>
              </a:tblGrid>
              <a:tr h="476842">
                <a:tc>
                  <a:txBody>
                    <a:bodyPr/>
                    <a:lstStyle/>
                    <a:p>
                      <a:r>
                        <a:rPr lang="en-US" sz="1800" b="0" kern="1200">
                          <a:solidFill>
                            <a:schemeClr val="lt1"/>
                          </a:solidFill>
                          <a:effectLst/>
                        </a:rPr>
                        <a:t>MAD:</a:t>
                      </a:r>
                      <a:endParaRPr lang="el-GR"/>
                    </a:p>
                  </a:txBody>
                  <a:tcPr/>
                </a:tc>
                <a:tc>
                  <a:txBody>
                    <a:bodyPr/>
                    <a:lstStyle/>
                    <a:p>
                      <a:r>
                        <a:rPr lang="en-US" b="0" dirty="0"/>
                        <a:t>7.99</a:t>
                      </a:r>
                      <a:endParaRPr lang="el-GR" b="0" dirty="0"/>
                    </a:p>
                  </a:txBody>
                  <a:tcPr/>
                </a:tc>
                <a:extLst>
                  <a:ext uri="{0D108BD9-81ED-4DB2-BD59-A6C34878D82A}">
                    <a16:rowId xmlns:a16="http://schemas.microsoft.com/office/drawing/2014/main" val="10000"/>
                  </a:ext>
                </a:extLst>
              </a:tr>
              <a:tr h="476842">
                <a:tc>
                  <a:txBody>
                    <a:bodyPr/>
                    <a:lstStyle/>
                    <a:p>
                      <a:r>
                        <a:rPr lang="en-US" sz="1800" b="0" kern="1200" dirty="0">
                          <a:solidFill>
                            <a:schemeClr val="lt1"/>
                          </a:solidFill>
                          <a:effectLst/>
                        </a:rPr>
                        <a:t>MSE:</a:t>
                      </a:r>
                      <a:endParaRPr lang="el-GR" dirty="0"/>
                    </a:p>
                  </a:txBody>
                  <a:tcPr/>
                </a:tc>
                <a:tc>
                  <a:txBody>
                    <a:bodyPr/>
                    <a:lstStyle/>
                    <a:p>
                      <a:r>
                        <a:rPr lang="en-US" dirty="0"/>
                        <a:t>94.82</a:t>
                      </a:r>
                      <a:endParaRPr lang="el-GR" dirty="0"/>
                    </a:p>
                  </a:txBody>
                  <a:tcPr/>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8BA1940-022B-83D0-A0D5-1E349B76EFB4}"/>
              </a:ext>
            </a:extLst>
          </p:cNvPr>
          <p:cNvPicPr>
            <a:picLocks noChangeAspect="1"/>
          </p:cNvPicPr>
          <p:nvPr/>
        </p:nvPicPr>
        <p:blipFill>
          <a:blip r:embed="rId2"/>
          <a:stretch>
            <a:fillRect/>
          </a:stretch>
        </p:blipFill>
        <p:spPr>
          <a:xfrm>
            <a:off x="349858" y="1987826"/>
            <a:ext cx="5439855" cy="3377728"/>
          </a:xfrm>
          <a:prstGeom prst="rect">
            <a:avLst/>
          </a:prstGeom>
        </p:spPr>
      </p:pic>
      <p:pic>
        <p:nvPicPr>
          <p:cNvPr id="8" name="Picture 7">
            <a:extLst>
              <a:ext uri="{FF2B5EF4-FFF2-40B4-BE49-F238E27FC236}">
                <a16:creationId xmlns:a16="http://schemas.microsoft.com/office/drawing/2014/main" id="{586D321B-994F-F7F8-72EC-25D5117793BE}"/>
              </a:ext>
            </a:extLst>
          </p:cNvPr>
          <p:cNvPicPr>
            <a:picLocks noChangeAspect="1"/>
          </p:cNvPicPr>
          <p:nvPr/>
        </p:nvPicPr>
        <p:blipFill>
          <a:blip r:embed="rId3"/>
          <a:stretch>
            <a:fillRect/>
          </a:stretch>
        </p:blipFill>
        <p:spPr>
          <a:xfrm>
            <a:off x="6374261" y="1987826"/>
            <a:ext cx="5465438" cy="3377728"/>
          </a:xfrm>
          <a:prstGeom prst="rect">
            <a:avLst/>
          </a:prstGeom>
        </p:spPr>
      </p:pic>
    </p:spTree>
    <p:extLst>
      <p:ext uri="{BB962C8B-B14F-4D97-AF65-F5344CB8AC3E}">
        <p14:creationId xmlns:p14="http://schemas.microsoft.com/office/powerpoint/2010/main" val="328681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86306" y="373894"/>
            <a:ext cx="11353393" cy="970450"/>
          </a:xfrm>
        </p:spPr>
        <p:txBody>
          <a:bodyPr>
            <a:normAutofit fontScale="90000"/>
          </a:bodyPr>
          <a:lstStyle/>
          <a:p>
            <a:r>
              <a:rPr lang="en-US" b="1" i="0" dirty="0">
                <a:solidFill>
                  <a:srgbClr val="CCCCCC"/>
                </a:solidFill>
                <a:effectLst/>
              </a:rPr>
              <a:t>Seasonality-Adjusted  Exponential </a:t>
            </a:r>
            <a:br>
              <a:rPr lang="en-US" b="1" i="0" dirty="0">
                <a:solidFill>
                  <a:srgbClr val="CCCCCC"/>
                </a:solidFill>
                <a:effectLst/>
              </a:rPr>
            </a:br>
            <a:r>
              <a:rPr lang="en-US" b="1" i="0" dirty="0">
                <a:solidFill>
                  <a:srgbClr val="CCCCCC"/>
                </a:solidFill>
                <a:effectLst/>
              </a:rPr>
              <a:t>Smoothing Actual Forecast</a:t>
            </a:r>
            <a:endParaRPr lang="el-GR" b="1" dirty="0"/>
          </a:p>
        </p:txBody>
      </p:sp>
      <p:graphicFrame>
        <p:nvGraphicFramePr>
          <p:cNvPr id="11" name="Θέση περιεχομένου 5">
            <a:extLst>
              <a:ext uri="{FF2B5EF4-FFF2-40B4-BE49-F238E27FC236}">
                <a16:creationId xmlns:a16="http://schemas.microsoft.com/office/drawing/2014/main" id="{1C4BD152-7EEE-22F6-C4F3-E9E2FB63B92B}"/>
              </a:ext>
            </a:extLst>
          </p:cNvPr>
          <p:cNvGraphicFramePr/>
          <p:nvPr>
            <p:extLst>
              <p:ext uri="{D42A27DB-BD31-4B8C-83A1-F6EECF244321}">
                <p14:modId xmlns:p14="http://schemas.microsoft.com/office/powerpoint/2010/main" val="1421149323"/>
              </p:ext>
            </p:extLst>
          </p:nvPr>
        </p:nvGraphicFramePr>
        <p:xfrm>
          <a:off x="2073014" y="5655102"/>
          <a:ext cx="1965804" cy="953684"/>
        </p:xfrm>
        <a:graphic>
          <a:graphicData uri="http://schemas.openxmlformats.org/drawingml/2006/table">
            <a:tbl>
              <a:tblPr firstRow="1" bandRow="1">
                <a:tableStyleId>{E929F9F4-4A8F-4326-A1B4-22849713DDAB}</a:tableStyleId>
              </a:tblPr>
              <a:tblGrid>
                <a:gridCol w="1081874">
                  <a:extLst>
                    <a:ext uri="{9D8B030D-6E8A-4147-A177-3AD203B41FA5}">
                      <a16:colId xmlns:a16="http://schemas.microsoft.com/office/drawing/2014/main" val="20000"/>
                    </a:ext>
                  </a:extLst>
                </a:gridCol>
                <a:gridCol w="883930">
                  <a:extLst>
                    <a:ext uri="{9D8B030D-6E8A-4147-A177-3AD203B41FA5}">
                      <a16:colId xmlns:a16="http://schemas.microsoft.com/office/drawing/2014/main" val="20001"/>
                    </a:ext>
                  </a:extLst>
                </a:gridCol>
              </a:tblGrid>
              <a:tr h="476842">
                <a:tc>
                  <a:txBody>
                    <a:bodyPr/>
                    <a:lstStyle/>
                    <a:p>
                      <a:r>
                        <a:rPr lang="en-US" sz="1800" b="0" kern="1200">
                          <a:solidFill>
                            <a:schemeClr val="lt1"/>
                          </a:solidFill>
                          <a:effectLst/>
                        </a:rPr>
                        <a:t>MAD:</a:t>
                      </a:r>
                      <a:endParaRPr lang="el-GR"/>
                    </a:p>
                  </a:txBody>
                  <a:tcPr/>
                </a:tc>
                <a:tc>
                  <a:txBody>
                    <a:bodyPr/>
                    <a:lstStyle/>
                    <a:p>
                      <a:r>
                        <a:rPr lang="en-US" b="0" dirty="0"/>
                        <a:t>22.82</a:t>
                      </a:r>
                      <a:endParaRPr lang="el-GR" b="0" dirty="0"/>
                    </a:p>
                  </a:txBody>
                  <a:tcPr/>
                </a:tc>
                <a:extLst>
                  <a:ext uri="{0D108BD9-81ED-4DB2-BD59-A6C34878D82A}">
                    <a16:rowId xmlns:a16="http://schemas.microsoft.com/office/drawing/2014/main" val="10000"/>
                  </a:ext>
                </a:extLst>
              </a:tr>
              <a:tr h="476842">
                <a:tc>
                  <a:txBody>
                    <a:bodyPr/>
                    <a:lstStyle/>
                    <a:p>
                      <a:r>
                        <a:rPr lang="en-US" sz="1800" b="0" kern="1200" dirty="0">
                          <a:solidFill>
                            <a:schemeClr val="lt1"/>
                          </a:solidFill>
                          <a:effectLst/>
                        </a:rPr>
                        <a:t>MSE:</a:t>
                      </a:r>
                      <a:endParaRPr lang="el-GR" dirty="0"/>
                    </a:p>
                  </a:txBody>
                  <a:tcPr/>
                </a:tc>
                <a:tc>
                  <a:txBody>
                    <a:bodyPr/>
                    <a:lstStyle/>
                    <a:p>
                      <a:r>
                        <a:rPr lang="en-US" dirty="0"/>
                        <a:t>654.58</a:t>
                      </a:r>
                      <a:endParaRPr lang="el-GR" dirty="0"/>
                    </a:p>
                  </a:txBody>
                  <a:tcPr/>
                </a:tc>
                <a:extLst>
                  <a:ext uri="{0D108BD9-81ED-4DB2-BD59-A6C34878D82A}">
                    <a16:rowId xmlns:a16="http://schemas.microsoft.com/office/drawing/2014/main" val="10001"/>
                  </a:ext>
                </a:extLst>
              </a:tr>
            </a:tbl>
          </a:graphicData>
        </a:graphic>
      </p:graphicFrame>
      <p:graphicFrame>
        <p:nvGraphicFramePr>
          <p:cNvPr id="14" name="Θέση περιεχομένου 5">
            <a:extLst>
              <a:ext uri="{FF2B5EF4-FFF2-40B4-BE49-F238E27FC236}">
                <a16:creationId xmlns:a16="http://schemas.microsoft.com/office/drawing/2014/main" id="{0FC891F7-CD9D-6714-6957-C20FDE2C186F}"/>
              </a:ext>
            </a:extLst>
          </p:cNvPr>
          <p:cNvGraphicFramePr/>
          <p:nvPr>
            <p:extLst>
              <p:ext uri="{D42A27DB-BD31-4B8C-83A1-F6EECF244321}">
                <p14:modId xmlns:p14="http://schemas.microsoft.com/office/powerpoint/2010/main" val="224107591"/>
              </p:ext>
            </p:extLst>
          </p:nvPr>
        </p:nvGraphicFramePr>
        <p:xfrm>
          <a:off x="8153184" y="5655102"/>
          <a:ext cx="2165266" cy="953684"/>
        </p:xfrm>
        <a:graphic>
          <a:graphicData uri="http://schemas.openxmlformats.org/drawingml/2006/table">
            <a:tbl>
              <a:tblPr firstRow="1" bandRow="1">
                <a:tableStyleId>{E929F9F4-4A8F-4326-A1B4-22849713DDAB}</a:tableStyleId>
              </a:tblPr>
              <a:tblGrid>
                <a:gridCol w="1191647">
                  <a:extLst>
                    <a:ext uri="{9D8B030D-6E8A-4147-A177-3AD203B41FA5}">
                      <a16:colId xmlns:a16="http://schemas.microsoft.com/office/drawing/2014/main" val="20000"/>
                    </a:ext>
                  </a:extLst>
                </a:gridCol>
                <a:gridCol w="973619">
                  <a:extLst>
                    <a:ext uri="{9D8B030D-6E8A-4147-A177-3AD203B41FA5}">
                      <a16:colId xmlns:a16="http://schemas.microsoft.com/office/drawing/2014/main" val="20001"/>
                    </a:ext>
                  </a:extLst>
                </a:gridCol>
              </a:tblGrid>
              <a:tr h="476842">
                <a:tc>
                  <a:txBody>
                    <a:bodyPr/>
                    <a:lstStyle/>
                    <a:p>
                      <a:r>
                        <a:rPr lang="en-US" sz="1800" b="0" kern="1200">
                          <a:solidFill>
                            <a:schemeClr val="lt1"/>
                          </a:solidFill>
                          <a:effectLst/>
                        </a:rPr>
                        <a:t>MAD:</a:t>
                      </a:r>
                      <a:endParaRPr lang="el-GR"/>
                    </a:p>
                  </a:txBody>
                  <a:tcPr/>
                </a:tc>
                <a:tc>
                  <a:txBody>
                    <a:bodyPr/>
                    <a:lstStyle/>
                    <a:p>
                      <a:r>
                        <a:rPr lang="en-US" b="0" dirty="0"/>
                        <a:t>29.16</a:t>
                      </a:r>
                      <a:endParaRPr lang="el-GR" b="0" dirty="0"/>
                    </a:p>
                  </a:txBody>
                  <a:tcPr/>
                </a:tc>
                <a:extLst>
                  <a:ext uri="{0D108BD9-81ED-4DB2-BD59-A6C34878D82A}">
                    <a16:rowId xmlns:a16="http://schemas.microsoft.com/office/drawing/2014/main" val="10000"/>
                  </a:ext>
                </a:extLst>
              </a:tr>
              <a:tr h="476842">
                <a:tc>
                  <a:txBody>
                    <a:bodyPr/>
                    <a:lstStyle/>
                    <a:p>
                      <a:r>
                        <a:rPr lang="en-US" sz="1800" b="0" kern="1200" dirty="0">
                          <a:solidFill>
                            <a:schemeClr val="lt1"/>
                          </a:solidFill>
                          <a:effectLst/>
                        </a:rPr>
                        <a:t>MSE:</a:t>
                      </a:r>
                      <a:endParaRPr lang="el-GR" dirty="0"/>
                    </a:p>
                  </a:txBody>
                  <a:tcPr/>
                </a:tc>
                <a:tc>
                  <a:txBody>
                    <a:bodyPr/>
                    <a:lstStyle/>
                    <a:p>
                      <a:r>
                        <a:rPr lang="en-US" dirty="0"/>
                        <a:t>1052.66</a:t>
                      </a:r>
                      <a:endParaRPr lang="el-GR" dirty="0"/>
                    </a:p>
                  </a:txBody>
                  <a:tcPr/>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CB70325B-CDBF-409B-F58A-C8770D93797C}"/>
              </a:ext>
            </a:extLst>
          </p:cNvPr>
          <p:cNvPicPr>
            <a:picLocks noChangeAspect="1"/>
          </p:cNvPicPr>
          <p:nvPr/>
        </p:nvPicPr>
        <p:blipFill>
          <a:blip r:embed="rId2"/>
          <a:stretch>
            <a:fillRect/>
          </a:stretch>
        </p:blipFill>
        <p:spPr>
          <a:xfrm>
            <a:off x="562726" y="1995183"/>
            <a:ext cx="5405612" cy="3251767"/>
          </a:xfrm>
          <a:prstGeom prst="rect">
            <a:avLst/>
          </a:prstGeom>
        </p:spPr>
      </p:pic>
      <p:pic>
        <p:nvPicPr>
          <p:cNvPr id="7" name="Picture 6">
            <a:extLst>
              <a:ext uri="{FF2B5EF4-FFF2-40B4-BE49-F238E27FC236}">
                <a16:creationId xmlns:a16="http://schemas.microsoft.com/office/drawing/2014/main" id="{4C1F4276-8DF3-AE07-DB60-68983D9AE5A5}"/>
              </a:ext>
            </a:extLst>
          </p:cNvPr>
          <p:cNvPicPr>
            <a:picLocks noChangeAspect="1"/>
          </p:cNvPicPr>
          <p:nvPr/>
        </p:nvPicPr>
        <p:blipFill>
          <a:blip r:embed="rId3"/>
          <a:stretch>
            <a:fillRect/>
          </a:stretch>
        </p:blipFill>
        <p:spPr>
          <a:xfrm>
            <a:off x="6467459" y="1995182"/>
            <a:ext cx="5161815" cy="3251768"/>
          </a:xfrm>
          <a:prstGeom prst="rect">
            <a:avLst/>
          </a:prstGeom>
        </p:spPr>
      </p:pic>
    </p:spTree>
    <p:extLst>
      <p:ext uri="{BB962C8B-B14F-4D97-AF65-F5344CB8AC3E}">
        <p14:creationId xmlns:p14="http://schemas.microsoft.com/office/powerpoint/2010/main" val="239002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86306" y="373894"/>
            <a:ext cx="11353393" cy="970450"/>
          </a:xfrm>
        </p:spPr>
        <p:txBody>
          <a:bodyPr>
            <a:normAutofit/>
          </a:bodyPr>
          <a:lstStyle/>
          <a:p>
            <a:r>
              <a:rPr lang="en-US" b="1" i="0" dirty="0">
                <a:solidFill>
                  <a:srgbClr val="CCCCCC"/>
                </a:solidFill>
                <a:effectLst/>
              </a:rPr>
              <a:t>A/F Ratios on Naïve Forecast</a:t>
            </a:r>
            <a:endParaRPr lang="el-GR" b="1" dirty="0"/>
          </a:p>
        </p:txBody>
      </p:sp>
      <p:sp>
        <p:nvSpPr>
          <p:cNvPr id="7" name="Θέση περιεχομένου 2">
            <a:extLst>
              <a:ext uri="{FF2B5EF4-FFF2-40B4-BE49-F238E27FC236}">
                <a16:creationId xmlns:a16="http://schemas.microsoft.com/office/drawing/2014/main" id="{5CD4B609-944C-7ADA-F975-6F5DC9B6AC78}"/>
              </a:ext>
            </a:extLst>
          </p:cNvPr>
          <p:cNvSpPr txBox="1">
            <a:spLocks/>
          </p:cNvSpPr>
          <p:nvPr/>
        </p:nvSpPr>
        <p:spPr>
          <a:xfrm>
            <a:off x="400042" y="1732449"/>
            <a:ext cx="4753849" cy="4415916"/>
          </a:xfrm>
          <a:prstGeom prst="rect">
            <a:avLst/>
          </a:prstGeom>
          <a:effectLst>
            <a:outerShdw blurRad="25400" dir="17880000">
              <a:srgbClr val="000000">
                <a:alpha val="46000"/>
              </a:srgbClr>
            </a:outerShdw>
          </a:effectLst>
        </p:spPr>
        <p:txBody>
          <a:bodyPr vert="horz" lIns="91440" tIns="45720" rIns="91440" bIns="45720" rtlCol="0" anchor="t">
            <a:normAutofit fontScale="77500" lnSpcReduction="20000"/>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0" i="0" dirty="0">
                <a:solidFill>
                  <a:schemeClr val="tx1"/>
                </a:solidFill>
                <a:effectLst/>
              </a:rPr>
              <a:t>We converted the Apple stock data into monthly intervals instead of weekly</a:t>
            </a:r>
          </a:p>
          <a:p>
            <a:r>
              <a:rPr lang="en-US" dirty="0">
                <a:solidFill>
                  <a:schemeClr val="tx1"/>
                </a:solidFill>
                <a:effectLst/>
              </a:rPr>
              <a:t>We obtained for the same time period (2017-2022) stock data from 10 different companies</a:t>
            </a:r>
          </a:p>
          <a:p>
            <a:pPr lvl="1"/>
            <a:r>
              <a:rPr lang="en-US" sz="2000" dirty="0">
                <a:solidFill>
                  <a:schemeClr val="tx1"/>
                </a:solidFill>
                <a:effectLst/>
              </a:rPr>
              <a:t>Microsoft Corporation - MSFT</a:t>
            </a:r>
          </a:p>
          <a:p>
            <a:pPr lvl="1"/>
            <a:r>
              <a:rPr lang="en-US" sz="2000" dirty="0" err="1">
                <a:solidFill>
                  <a:schemeClr val="tx1"/>
                </a:solidFill>
                <a:effectLst/>
              </a:rPr>
              <a:t>Amazon.com</a:t>
            </a:r>
            <a:r>
              <a:rPr lang="en-US" sz="2000" dirty="0">
                <a:solidFill>
                  <a:schemeClr val="tx1"/>
                </a:solidFill>
                <a:effectLst/>
              </a:rPr>
              <a:t>, Inc. - AMZN</a:t>
            </a:r>
          </a:p>
          <a:p>
            <a:pPr lvl="1"/>
            <a:r>
              <a:rPr lang="en-US" sz="2000" dirty="0">
                <a:solidFill>
                  <a:schemeClr val="tx1"/>
                </a:solidFill>
                <a:effectLst/>
              </a:rPr>
              <a:t>Google (Alphabet Inc.) - GOOGL</a:t>
            </a:r>
          </a:p>
          <a:p>
            <a:pPr lvl="1"/>
            <a:r>
              <a:rPr lang="en-US" sz="2000" dirty="0">
                <a:solidFill>
                  <a:schemeClr val="tx1"/>
                </a:solidFill>
                <a:effectLst/>
              </a:rPr>
              <a:t>Facebook (Meta Platforms, Inc.) - META</a:t>
            </a:r>
          </a:p>
          <a:p>
            <a:pPr lvl="1"/>
            <a:r>
              <a:rPr lang="en-US" sz="2000" dirty="0">
                <a:solidFill>
                  <a:schemeClr val="tx1"/>
                </a:solidFill>
                <a:effectLst/>
              </a:rPr>
              <a:t>Tesla, Inc. - TSLA</a:t>
            </a:r>
          </a:p>
          <a:p>
            <a:pPr lvl="1"/>
            <a:r>
              <a:rPr lang="en-US" sz="2000" dirty="0">
                <a:solidFill>
                  <a:schemeClr val="tx1"/>
                </a:solidFill>
                <a:effectLst/>
              </a:rPr>
              <a:t>Berkshire Hathaway Inc. - BRK-B</a:t>
            </a:r>
          </a:p>
          <a:p>
            <a:pPr lvl="1"/>
            <a:r>
              <a:rPr lang="en-US" sz="2000" dirty="0">
                <a:solidFill>
                  <a:schemeClr val="tx1"/>
                </a:solidFill>
                <a:effectLst/>
              </a:rPr>
              <a:t>Johnson &amp; Johnson - JNJ</a:t>
            </a:r>
          </a:p>
          <a:p>
            <a:pPr lvl="1"/>
            <a:r>
              <a:rPr lang="en-US" sz="2000" dirty="0">
                <a:solidFill>
                  <a:schemeClr val="tx1"/>
                </a:solidFill>
                <a:effectLst/>
              </a:rPr>
              <a:t>JPMorgan Chase &amp; Co. - JPM</a:t>
            </a:r>
          </a:p>
          <a:p>
            <a:pPr lvl="1"/>
            <a:r>
              <a:rPr lang="en-US" sz="2000" dirty="0">
                <a:solidFill>
                  <a:schemeClr val="tx1"/>
                </a:solidFill>
                <a:effectLst/>
              </a:rPr>
              <a:t>Visa Inc. - V</a:t>
            </a:r>
          </a:p>
          <a:p>
            <a:pPr lvl="1"/>
            <a:r>
              <a:rPr lang="en-US" sz="2000" dirty="0">
                <a:solidFill>
                  <a:schemeClr val="tx1"/>
                </a:solidFill>
                <a:effectLst/>
              </a:rPr>
              <a:t>Coca-Cola - KO</a:t>
            </a:r>
          </a:p>
          <a:p>
            <a:pPr marL="450215" lvl="1" indent="0">
              <a:buNone/>
            </a:pPr>
            <a:endParaRPr lang="en-US" dirty="0"/>
          </a:p>
        </p:txBody>
      </p:sp>
      <p:sp>
        <p:nvSpPr>
          <p:cNvPr id="8" name="Θέση περιεχομένου 2">
            <a:extLst>
              <a:ext uri="{FF2B5EF4-FFF2-40B4-BE49-F238E27FC236}">
                <a16:creationId xmlns:a16="http://schemas.microsoft.com/office/drawing/2014/main" id="{A55E3960-B6A4-7FEA-F8CF-925E493CD9CF}"/>
              </a:ext>
            </a:extLst>
          </p:cNvPr>
          <p:cNvSpPr txBox="1">
            <a:spLocks/>
          </p:cNvSpPr>
          <p:nvPr/>
        </p:nvSpPr>
        <p:spPr>
          <a:xfrm>
            <a:off x="6537606" y="1732449"/>
            <a:ext cx="4753849" cy="441591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olidFill>
                  <a:schemeClr val="tx1"/>
                </a:solidFill>
                <a:effectLst/>
              </a:rPr>
              <a:t>In order to calculate the A/F Ratio of each company, we consider our forecast the second to last day of the 4</a:t>
            </a:r>
            <a:r>
              <a:rPr lang="en-US" baseline="30000" dirty="0">
                <a:solidFill>
                  <a:schemeClr val="tx1"/>
                </a:solidFill>
                <a:effectLst/>
              </a:rPr>
              <a:t>th</a:t>
            </a:r>
            <a:r>
              <a:rPr lang="en-US" dirty="0">
                <a:solidFill>
                  <a:schemeClr val="tx1"/>
                </a:solidFill>
                <a:effectLst/>
              </a:rPr>
              <a:t>  year and our actual Adj Closed Price was the last day of the 4</a:t>
            </a:r>
            <a:r>
              <a:rPr lang="en-US" baseline="30000" dirty="0">
                <a:solidFill>
                  <a:schemeClr val="tx1"/>
                </a:solidFill>
                <a:effectLst/>
              </a:rPr>
              <a:t>th</a:t>
            </a:r>
            <a:r>
              <a:rPr lang="en-US" dirty="0">
                <a:solidFill>
                  <a:schemeClr val="tx1"/>
                </a:solidFill>
                <a:effectLst/>
              </a:rPr>
              <a:t> year</a:t>
            </a:r>
          </a:p>
          <a:p>
            <a:r>
              <a:rPr lang="en-US" b="0" i="0" dirty="0">
                <a:solidFill>
                  <a:schemeClr val="tx1"/>
                </a:solidFill>
                <a:effectLst/>
              </a:rPr>
              <a:t>Computed the mean of all the A/F </a:t>
            </a:r>
            <a:r>
              <a:rPr lang="en-US" dirty="0">
                <a:solidFill>
                  <a:schemeClr val="tx1"/>
                </a:solidFill>
                <a:effectLst/>
              </a:rPr>
              <a:t>Ratios of the 10 companies</a:t>
            </a:r>
          </a:p>
          <a:p>
            <a:r>
              <a:rPr lang="en-US" b="0" i="0" dirty="0">
                <a:solidFill>
                  <a:schemeClr val="tx1"/>
                </a:solidFill>
                <a:effectLst/>
              </a:rPr>
              <a:t>Naïve Forecast for the 5</a:t>
            </a:r>
            <a:r>
              <a:rPr lang="en-US" b="0" i="0" baseline="30000" dirty="0">
                <a:solidFill>
                  <a:schemeClr val="tx1"/>
                </a:solidFill>
                <a:effectLst/>
              </a:rPr>
              <a:t>th</a:t>
            </a:r>
            <a:r>
              <a:rPr lang="en-US" b="0" i="0" dirty="0">
                <a:solidFill>
                  <a:schemeClr val="tx1"/>
                </a:solidFill>
                <a:effectLst/>
              </a:rPr>
              <a:t> year for </a:t>
            </a:r>
            <a:r>
              <a:rPr lang="en-US" dirty="0">
                <a:solidFill>
                  <a:schemeClr val="tx1"/>
                </a:solidFill>
                <a:effectLst/>
              </a:rPr>
              <a:t>Apple</a:t>
            </a:r>
          </a:p>
          <a:p>
            <a:r>
              <a:rPr lang="en-US" dirty="0">
                <a:solidFill>
                  <a:schemeClr val="tx1"/>
                </a:solidFill>
                <a:effectLst/>
              </a:rPr>
              <a:t>Multiply the mean in the Naïve Forecast for Apple (A/F Adjustment)</a:t>
            </a:r>
            <a:endParaRPr lang="en-US" b="0" i="0" dirty="0">
              <a:solidFill>
                <a:schemeClr val="tx1"/>
              </a:solidFill>
              <a:effectLst/>
            </a:endParaRPr>
          </a:p>
        </p:txBody>
      </p:sp>
    </p:spTree>
    <p:extLst>
      <p:ext uri="{BB962C8B-B14F-4D97-AF65-F5344CB8AC3E}">
        <p14:creationId xmlns:p14="http://schemas.microsoft.com/office/powerpoint/2010/main" val="1817440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86306" y="373894"/>
            <a:ext cx="11353393" cy="970450"/>
          </a:xfrm>
        </p:spPr>
        <p:txBody>
          <a:bodyPr>
            <a:normAutofit/>
          </a:bodyPr>
          <a:lstStyle/>
          <a:p>
            <a:r>
              <a:rPr lang="en-US" b="1" i="0" dirty="0">
                <a:solidFill>
                  <a:srgbClr val="CCCCCC"/>
                </a:solidFill>
                <a:effectLst/>
              </a:rPr>
              <a:t>A/F Ratios on Naïve Forecast</a:t>
            </a:r>
            <a:endParaRPr lang="el-GR" b="1" dirty="0"/>
          </a:p>
        </p:txBody>
      </p:sp>
      <p:graphicFrame>
        <p:nvGraphicFramePr>
          <p:cNvPr id="11" name="Θέση περιεχομένου 5">
            <a:extLst>
              <a:ext uri="{FF2B5EF4-FFF2-40B4-BE49-F238E27FC236}">
                <a16:creationId xmlns:a16="http://schemas.microsoft.com/office/drawing/2014/main" id="{1C4BD152-7EEE-22F6-C4F3-E9E2FB63B92B}"/>
              </a:ext>
            </a:extLst>
          </p:cNvPr>
          <p:cNvGraphicFramePr/>
          <p:nvPr>
            <p:extLst>
              <p:ext uri="{D42A27DB-BD31-4B8C-83A1-F6EECF244321}">
                <p14:modId xmlns:p14="http://schemas.microsoft.com/office/powerpoint/2010/main" val="3143984241"/>
              </p:ext>
            </p:extLst>
          </p:nvPr>
        </p:nvGraphicFramePr>
        <p:xfrm>
          <a:off x="2100954" y="5628905"/>
          <a:ext cx="1965804" cy="953684"/>
        </p:xfrm>
        <a:graphic>
          <a:graphicData uri="http://schemas.openxmlformats.org/drawingml/2006/table">
            <a:tbl>
              <a:tblPr firstRow="1" bandRow="1">
                <a:tableStyleId>{E929F9F4-4A8F-4326-A1B4-22849713DDAB}</a:tableStyleId>
              </a:tblPr>
              <a:tblGrid>
                <a:gridCol w="1081874">
                  <a:extLst>
                    <a:ext uri="{9D8B030D-6E8A-4147-A177-3AD203B41FA5}">
                      <a16:colId xmlns:a16="http://schemas.microsoft.com/office/drawing/2014/main" val="20000"/>
                    </a:ext>
                  </a:extLst>
                </a:gridCol>
                <a:gridCol w="883930">
                  <a:extLst>
                    <a:ext uri="{9D8B030D-6E8A-4147-A177-3AD203B41FA5}">
                      <a16:colId xmlns:a16="http://schemas.microsoft.com/office/drawing/2014/main" val="20001"/>
                    </a:ext>
                  </a:extLst>
                </a:gridCol>
              </a:tblGrid>
              <a:tr h="476842">
                <a:tc>
                  <a:txBody>
                    <a:bodyPr/>
                    <a:lstStyle/>
                    <a:p>
                      <a:r>
                        <a:rPr lang="en-US" sz="1800" b="0" kern="1200" dirty="0">
                          <a:solidFill>
                            <a:schemeClr val="lt1"/>
                          </a:solidFill>
                          <a:effectLst/>
                        </a:rPr>
                        <a:t>MAD:</a:t>
                      </a:r>
                      <a:endParaRPr lang="el-GR" dirty="0"/>
                    </a:p>
                  </a:txBody>
                  <a:tcPr/>
                </a:tc>
                <a:tc>
                  <a:txBody>
                    <a:bodyPr/>
                    <a:lstStyle/>
                    <a:p>
                      <a:r>
                        <a:rPr lang="en-US" b="0" dirty="0"/>
                        <a:t>14.48</a:t>
                      </a:r>
                      <a:endParaRPr lang="el-GR" b="0" dirty="0"/>
                    </a:p>
                  </a:txBody>
                  <a:tcPr/>
                </a:tc>
                <a:extLst>
                  <a:ext uri="{0D108BD9-81ED-4DB2-BD59-A6C34878D82A}">
                    <a16:rowId xmlns:a16="http://schemas.microsoft.com/office/drawing/2014/main" val="10000"/>
                  </a:ext>
                </a:extLst>
              </a:tr>
              <a:tr h="476842">
                <a:tc>
                  <a:txBody>
                    <a:bodyPr/>
                    <a:lstStyle/>
                    <a:p>
                      <a:r>
                        <a:rPr lang="en-US" sz="1800" b="0" kern="1200" dirty="0">
                          <a:solidFill>
                            <a:schemeClr val="lt1"/>
                          </a:solidFill>
                          <a:effectLst/>
                        </a:rPr>
                        <a:t>MSE:</a:t>
                      </a:r>
                      <a:endParaRPr lang="el-GR" dirty="0"/>
                    </a:p>
                  </a:txBody>
                  <a:tcPr/>
                </a:tc>
                <a:tc>
                  <a:txBody>
                    <a:bodyPr/>
                    <a:lstStyle/>
                    <a:p>
                      <a:r>
                        <a:rPr lang="en-US" dirty="0"/>
                        <a:t>370.71</a:t>
                      </a:r>
                      <a:endParaRPr lang="el-GR" dirty="0"/>
                    </a:p>
                  </a:txBody>
                  <a:tcPr/>
                </a:tc>
                <a:extLst>
                  <a:ext uri="{0D108BD9-81ED-4DB2-BD59-A6C34878D82A}">
                    <a16:rowId xmlns:a16="http://schemas.microsoft.com/office/drawing/2014/main" val="10001"/>
                  </a:ext>
                </a:extLst>
              </a:tr>
            </a:tbl>
          </a:graphicData>
        </a:graphic>
      </p:graphicFrame>
      <p:graphicFrame>
        <p:nvGraphicFramePr>
          <p:cNvPr id="14" name="Θέση περιεχομένου 5">
            <a:extLst>
              <a:ext uri="{FF2B5EF4-FFF2-40B4-BE49-F238E27FC236}">
                <a16:creationId xmlns:a16="http://schemas.microsoft.com/office/drawing/2014/main" id="{0FC891F7-CD9D-6714-6957-C20FDE2C186F}"/>
              </a:ext>
            </a:extLst>
          </p:cNvPr>
          <p:cNvGraphicFramePr/>
          <p:nvPr>
            <p:extLst>
              <p:ext uri="{D42A27DB-BD31-4B8C-83A1-F6EECF244321}">
                <p14:modId xmlns:p14="http://schemas.microsoft.com/office/powerpoint/2010/main" val="3467203050"/>
              </p:ext>
            </p:extLst>
          </p:nvPr>
        </p:nvGraphicFramePr>
        <p:xfrm>
          <a:off x="8125244" y="5632564"/>
          <a:ext cx="2165266" cy="953684"/>
        </p:xfrm>
        <a:graphic>
          <a:graphicData uri="http://schemas.openxmlformats.org/drawingml/2006/table">
            <a:tbl>
              <a:tblPr firstRow="1" bandRow="1">
                <a:tableStyleId>{E929F9F4-4A8F-4326-A1B4-22849713DDAB}</a:tableStyleId>
              </a:tblPr>
              <a:tblGrid>
                <a:gridCol w="1191647">
                  <a:extLst>
                    <a:ext uri="{9D8B030D-6E8A-4147-A177-3AD203B41FA5}">
                      <a16:colId xmlns:a16="http://schemas.microsoft.com/office/drawing/2014/main" val="20000"/>
                    </a:ext>
                  </a:extLst>
                </a:gridCol>
                <a:gridCol w="973619">
                  <a:extLst>
                    <a:ext uri="{9D8B030D-6E8A-4147-A177-3AD203B41FA5}">
                      <a16:colId xmlns:a16="http://schemas.microsoft.com/office/drawing/2014/main" val="20001"/>
                    </a:ext>
                  </a:extLst>
                </a:gridCol>
              </a:tblGrid>
              <a:tr h="476842">
                <a:tc>
                  <a:txBody>
                    <a:bodyPr/>
                    <a:lstStyle/>
                    <a:p>
                      <a:r>
                        <a:rPr lang="en-US" sz="1800" b="0" kern="1200">
                          <a:solidFill>
                            <a:schemeClr val="lt1"/>
                          </a:solidFill>
                          <a:effectLst/>
                        </a:rPr>
                        <a:t>MAD:</a:t>
                      </a:r>
                      <a:endParaRPr lang="el-GR"/>
                    </a:p>
                  </a:txBody>
                  <a:tcPr/>
                </a:tc>
                <a:tc>
                  <a:txBody>
                    <a:bodyPr/>
                    <a:lstStyle/>
                    <a:p>
                      <a:r>
                        <a:rPr lang="en-US" dirty="0"/>
                        <a:t>13.70</a:t>
                      </a:r>
                      <a:endParaRPr lang="el-GR" dirty="0"/>
                    </a:p>
                  </a:txBody>
                  <a:tcPr/>
                </a:tc>
                <a:extLst>
                  <a:ext uri="{0D108BD9-81ED-4DB2-BD59-A6C34878D82A}">
                    <a16:rowId xmlns:a16="http://schemas.microsoft.com/office/drawing/2014/main" val="10000"/>
                  </a:ext>
                </a:extLst>
              </a:tr>
              <a:tr h="476842">
                <a:tc>
                  <a:txBody>
                    <a:bodyPr/>
                    <a:lstStyle/>
                    <a:p>
                      <a:r>
                        <a:rPr lang="en-US" sz="1800" b="0" kern="1200" dirty="0">
                          <a:solidFill>
                            <a:schemeClr val="lt1"/>
                          </a:solidFill>
                          <a:effectLst/>
                        </a:rPr>
                        <a:t>MSE:</a:t>
                      </a:r>
                      <a:endParaRPr lang="el-GR" dirty="0"/>
                    </a:p>
                  </a:txBody>
                  <a:tcPr/>
                </a:tc>
                <a:tc>
                  <a:txBody>
                    <a:bodyPr/>
                    <a:lstStyle/>
                    <a:p>
                      <a:r>
                        <a:rPr lang="en-US" dirty="0"/>
                        <a:t>290.30</a:t>
                      </a:r>
                      <a:endParaRPr lang="el-GR" dirty="0"/>
                    </a:p>
                  </a:txBody>
                  <a:tcPr/>
                </a:tc>
                <a:extLst>
                  <a:ext uri="{0D108BD9-81ED-4DB2-BD59-A6C34878D82A}">
                    <a16:rowId xmlns:a16="http://schemas.microsoft.com/office/drawing/2014/main" val="10001"/>
                  </a:ext>
                </a:extLst>
              </a:tr>
            </a:tbl>
          </a:graphicData>
        </a:graphic>
      </p:graphicFrame>
      <p:sp>
        <p:nvSpPr>
          <p:cNvPr id="8" name="Θέση περιεχομένου 2">
            <a:extLst>
              <a:ext uri="{FF2B5EF4-FFF2-40B4-BE49-F238E27FC236}">
                <a16:creationId xmlns:a16="http://schemas.microsoft.com/office/drawing/2014/main" id="{553EF3BC-FAF3-5A9E-480D-9D4B5F6F4FDC}"/>
              </a:ext>
            </a:extLst>
          </p:cNvPr>
          <p:cNvSpPr>
            <a:spLocks noGrp="1"/>
          </p:cNvSpPr>
          <p:nvPr>
            <p:ph idx="1"/>
          </p:nvPr>
        </p:nvSpPr>
        <p:spPr>
          <a:xfrm>
            <a:off x="6772252" y="5270833"/>
            <a:ext cx="4671785" cy="716144"/>
          </a:xfrm>
        </p:spPr>
        <p:txBody>
          <a:bodyPr>
            <a:normAutofit/>
          </a:bodyPr>
          <a:lstStyle/>
          <a:p>
            <a:r>
              <a:rPr lang="en-US" dirty="0"/>
              <a:t>Naïve Forecast with A/F Adjustment</a:t>
            </a:r>
          </a:p>
        </p:txBody>
      </p:sp>
      <p:sp>
        <p:nvSpPr>
          <p:cNvPr id="9" name="Θέση περιεχομένου 2">
            <a:extLst>
              <a:ext uri="{FF2B5EF4-FFF2-40B4-BE49-F238E27FC236}">
                <a16:creationId xmlns:a16="http://schemas.microsoft.com/office/drawing/2014/main" id="{7E3B8768-2344-FF85-F691-5950C9311F1E}"/>
              </a:ext>
            </a:extLst>
          </p:cNvPr>
          <p:cNvSpPr txBox="1">
            <a:spLocks/>
          </p:cNvSpPr>
          <p:nvPr/>
        </p:nvSpPr>
        <p:spPr>
          <a:xfrm>
            <a:off x="1506290" y="5272646"/>
            <a:ext cx="3119818" cy="71614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Simple Naïve Forecast</a:t>
            </a:r>
          </a:p>
        </p:txBody>
      </p:sp>
      <p:pic>
        <p:nvPicPr>
          <p:cNvPr id="5" name="Picture 4">
            <a:extLst>
              <a:ext uri="{FF2B5EF4-FFF2-40B4-BE49-F238E27FC236}">
                <a16:creationId xmlns:a16="http://schemas.microsoft.com/office/drawing/2014/main" id="{C8B56E21-9E59-2AED-261B-7BF1B768CC8B}"/>
              </a:ext>
            </a:extLst>
          </p:cNvPr>
          <p:cNvPicPr>
            <a:picLocks noChangeAspect="1"/>
          </p:cNvPicPr>
          <p:nvPr/>
        </p:nvPicPr>
        <p:blipFill>
          <a:blip r:embed="rId2"/>
          <a:stretch>
            <a:fillRect/>
          </a:stretch>
        </p:blipFill>
        <p:spPr>
          <a:xfrm>
            <a:off x="154995" y="1514750"/>
            <a:ext cx="5857721" cy="3585676"/>
          </a:xfrm>
          <a:prstGeom prst="rect">
            <a:avLst/>
          </a:prstGeom>
        </p:spPr>
      </p:pic>
      <p:pic>
        <p:nvPicPr>
          <p:cNvPr id="10" name="Picture 9">
            <a:extLst>
              <a:ext uri="{FF2B5EF4-FFF2-40B4-BE49-F238E27FC236}">
                <a16:creationId xmlns:a16="http://schemas.microsoft.com/office/drawing/2014/main" id="{79D4C9A9-E814-C7E7-E95E-747320D66369}"/>
              </a:ext>
            </a:extLst>
          </p:cNvPr>
          <p:cNvPicPr>
            <a:picLocks noChangeAspect="1"/>
          </p:cNvPicPr>
          <p:nvPr/>
        </p:nvPicPr>
        <p:blipFill>
          <a:blip r:embed="rId3"/>
          <a:stretch>
            <a:fillRect/>
          </a:stretch>
        </p:blipFill>
        <p:spPr>
          <a:xfrm>
            <a:off x="6279016" y="1514750"/>
            <a:ext cx="5857721" cy="3608834"/>
          </a:xfrm>
          <a:prstGeom prst="rect">
            <a:avLst/>
          </a:prstGeom>
        </p:spPr>
      </p:pic>
    </p:spTree>
    <p:extLst>
      <p:ext uri="{BB962C8B-B14F-4D97-AF65-F5344CB8AC3E}">
        <p14:creationId xmlns:p14="http://schemas.microsoft.com/office/powerpoint/2010/main" val="4168958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486306" y="373894"/>
            <a:ext cx="11353393" cy="970450"/>
          </a:xfrm>
        </p:spPr>
        <p:txBody>
          <a:bodyPr>
            <a:normAutofit/>
          </a:bodyPr>
          <a:lstStyle/>
          <a:p>
            <a:r>
              <a:rPr lang="en-US" b="1" i="0" dirty="0">
                <a:solidFill>
                  <a:srgbClr val="CCCCCC"/>
                </a:solidFill>
                <a:effectLst/>
              </a:rPr>
              <a:t>Comparison of Naïve &amp; Naïve A/F Adjusted</a:t>
            </a:r>
            <a:endParaRPr lang="el-GR" b="1" dirty="0"/>
          </a:p>
        </p:txBody>
      </p:sp>
      <p:pic>
        <p:nvPicPr>
          <p:cNvPr id="4" name="Picture 3" descr="A graph with a line&#10;&#10;Description automatically generated">
            <a:extLst>
              <a:ext uri="{FF2B5EF4-FFF2-40B4-BE49-F238E27FC236}">
                <a16:creationId xmlns:a16="http://schemas.microsoft.com/office/drawing/2014/main" id="{87BF7A27-C057-2CBA-DCA5-76B8D074A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884" y="1344344"/>
            <a:ext cx="8308236" cy="5202051"/>
          </a:xfrm>
          <a:prstGeom prst="rect">
            <a:avLst/>
          </a:prstGeom>
        </p:spPr>
      </p:pic>
    </p:spTree>
    <p:extLst>
      <p:ext uri="{BB962C8B-B14F-4D97-AF65-F5344CB8AC3E}">
        <p14:creationId xmlns:p14="http://schemas.microsoft.com/office/powerpoint/2010/main" val="1330894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p:cNvSpPr>
            <a:spLocks noGrp="1"/>
          </p:cNvSpPr>
          <p:nvPr>
            <p:ph type="title"/>
          </p:nvPr>
        </p:nvSpPr>
        <p:spPr>
          <a:xfrm>
            <a:off x="890338" y="640080"/>
            <a:ext cx="3734014" cy="3566160"/>
          </a:xfrm>
        </p:spPr>
        <p:txBody>
          <a:bodyPr vert="horz" lIns="91440" tIns="45720" rIns="91440" bIns="45720" rtlCol="0" anchor="b">
            <a:normAutofit/>
          </a:bodyPr>
          <a:lstStyle/>
          <a:p>
            <a:pPr algn="l" defTabSz="914400">
              <a:lnSpc>
                <a:spcPct val="90000"/>
              </a:lnSpc>
            </a:pPr>
            <a:r>
              <a:rPr lang="en-US" sz="5000" b="1">
                <a:solidFill>
                  <a:schemeClr val="tx1"/>
                </a:solidFill>
                <a:cs typeface="+mj-cs"/>
              </a:rPr>
              <a:t>Thank you and we </a:t>
            </a:r>
            <a:br>
              <a:rPr lang="en-US" sz="5000" b="1">
                <a:solidFill>
                  <a:schemeClr val="tx1"/>
                </a:solidFill>
                <a:cs typeface="+mj-cs"/>
              </a:rPr>
            </a:br>
            <a:r>
              <a:rPr lang="en-US" sz="5000" b="1">
                <a:solidFill>
                  <a:schemeClr val="tx1"/>
                </a:solidFill>
                <a:cs typeface="+mj-cs"/>
              </a:rPr>
              <a:t>wish you Happy Holidays!</a:t>
            </a:r>
          </a:p>
        </p:txBody>
      </p:sp>
      <p:sp>
        <p:nvSpPr>
          <p:cNvPr id="1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ed and white santa hat&#10;&#10;Description automatically generated">
            <a:extLst>
              <a:ext uri="{FF2B5EF4-FFF2-40B4-BE49-F238E27FC236}">
                <a16:creationId xmlns:a16="http://schemas.microsoft.com/office/drawing/2014/main" id="{3A090DFE-6BC8-570D-90D5-FAF55F02B85B}"/>
              </a:ext>
            </a:extLst>
          </p:cNvPr>
          <p:cNvPicPr>
            <a:picLocks noChangeAspect="1"/>
          </p:cNvPicPr>
          <p:nvPr/>
        </p:nvPicPr>
        <p:blipFill rotWithShape="1">
          <a:blip r:embed="rId2">
            <a:extLst>
              <a:ext uri="{28A0092B-C50C-407E-A947-70E740481C1C}">
                <a14:useLocalDpi xmlns:a14="http://schemas.microsoft.com/office/drawing/2010/main" val="0"/>
              </a:ext>
            </a:extLst>
          </a:blip>
          <a:srcRect r="-1" b="301"/>
          <a:stretch/>
        </p:blipFill>
        <p:spPr>
          <a:xfrm rot="959405">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4331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913795" y="102637"/>
            <a:ext cx="10353762" cy="964163"/>
          </a:xfrm>
        </p:spPr>
        <p:txBody>
          <a:bodyPr/>
          <a:lstStyle/>
          <a:p>
            <a:r>
              <a:rPr lang="en-US" b="1" dirty="0"/>
              <a:t>Dataset Acquisition Description</a:t>
            </a:r>
            <a:endParaRPr lang="el-GR" b="1" dirty="0"/>
          </a:p>
        </p:txBody>
      </p:sp>
      <p:sp>
        <p:nvSpPr>
          <p:cNvPr id="3" name="Θέση περιεχομένου 2"/>
          <p:cNvSpPr>
            <a:spLocks noGrp="1"/>
          </p:cNvSpPr>
          <p:nvPr>
            <p:ph idx="1"/>
          </p:nvPr>
        </p:nvSpPr>
        <p:spPr>
          <a:xfrm>
            <a:off x="913794" y="1287623"/>
            <a:ext cx="10432229" cy="5131837"/>
          </a:xfrm>
        </p:spPr>
        <p:txBody>
          <a:bodyPr>
            <a:normAutofit/>
          </a:bodyPr>
          <a:lstStyle/>
          <a:p>
            <a:pPr>
              <a:buFont typeface="Wingdings" panose="05000000000000000000" pitchFamily="2" charset="2"/>
              <a:buChar char="v"/>
            </a:pPr>
            <a:r>
              <a:rPr lang="en-US" dirty="0"/>
              <a:t>Historical stock price data for Apple Inc. (ticker symbol </a:t>
            </a:r>
            <a:r>
              <a:rPr lang="en-US" dirty="0">
                <a:sym typeface="Wingdings" pitchFamily="2" charset="2"/>
              </a:rPr>
              <a:t> </a:t>
            </a:r>
            <a:r>
              <a:rPr lang="en-US" dirty="0"/>
              <a:t>'AAPL’ )</a:t>
            </a:r>
          </a:p>
          <a:p>
            <a:pPr>
              <a:buFont typeface="Wingdings" panose="05000000000000000000" pitchFamily="2" charset="2"/>
              <a:buChar char="v"/>
            </a:pPr>
            <a:r>
              <a:rPr lang="en-US" dirty="0"/>
              <a:t>Source: Yahoo Finance </a:t>
            </a:r>
            <a:r>
              <a:rPr lang="en-US" b="1" dirty="0"/>
              <a:t>Python</a:t>
            </a:r>
            <a:r>
              <a:rPr lang="en-US" dirty="0"/>
              <a:t> Library</a:t>
            </a:r>
          </a:p>
          <a:p>
            <a:pPr>
              <a:buFont typeface="Wingdings" panose="05000000000000000000" pitchFamily="2" charset="2"/>
              <a:buChar char="v"/>
            </a:pPr>
            <a:r>
              <a:rPr lang="en-US" dirty="0"/>
              <a:t>Total time period of 5 years: 01-01-2017 and 31-12-2021 </a:t>
            </a:r>
          </a:p>
          <a:p>
            <a:pPr>
              <a:buFont typeface="Wingdings" panose="05000000000000000000" pitchFamily="2" charset="2"/>
              <a:buChar char="v"/>
            </a:pPr>
            <a:r>
              <a:rPr lang="en-US" dirty="0"/>
              <a:t>Data format was on daily basis</a:t>
            </a:r>
          </a:p>
          <a:p>
            <a:pPr>
              <a:buFont typeface="Wingdings" panose="05000000000000000000" pitchFamily="2" charset="2"/>
              <a:buChar char="v"/>
            </a:pPr>
            <a:r>
              <a:rPr lang="en-US" dirty="0"/>
              <a:t>Dataset is separated into 6 columns:</a:t>
            </a:r>
          </a:p>
          <a:p>
            <a:pPr lvl="1">
              <a:buFont typeface="Wingdings" panose="05000000000000000000" pitchFamily="2" charset="2"/>
              <a:buChar char="v"/>
            </a:pPr>
            <a:r>
              <a:rPr lang="en-US" b="1" dirty="0">
                <a:effectLst/>
              </a:rPr>
              <a:t>Date: </a:t>
            </a:r>
            <a:r>
              <a:rPr lang="en-US" dirty="0">
                <a:effectLst/>
              </a:rPr>
              <a:t>Day for which the stock price data was recorded</a:t>
            </a:r>
          </a:p>
          <a:p>
            <a:pPr lvl="1">
              <a:buFont typeface="Wingdings" panose="05000000000000000000" pitchFamily="2" charset="2"/>
              <a:buChar char="v"/>
            </a:pPr>
            <a:r>
              <a:rPr lang="en-US" dirty="0">
                <a:effectLst/>
              </a:rPr>
              <a:t>Open: Opening price of the stock on that day</a:t>
            </a:r>
          </a:p>
          <a:p>
            <a:pPr lvl="1">
              <a:buFont typeface="Wingdings" panose="05000000000000000000" pitchFamily="2" charset="2"/>
              <a:buChar char="v"/>
            </a:pPr>
            <a:r>
              <a:rPr lang="en-US" dirty="0">
                <a:effectLst/>
              </a:rPr>
              <a:t>High: Highest price at which the stock traded during the day</a:t>
            </a:r>
          </a:p>
          <a:p>
            <a:pPr lvl="1">
              <a:buFont typeface="Wingdings" panose="05000000000000000000" pitchFamily="2" charset="2"/>
              <a:buChar char="v"/>
            </a:pPr>
            <a:r>
              <a:rPr lang="en-US" dirty="0">
                <a:effectLst/>
              </a:rPr>
              <a:t>Low: Lowest price at which the stock traded during the day</a:t>
            </a:r>
          </a:p>
          <a:p>
            <a:pPr lvl="1">
              <a:buFont typeface="Wingdings" panose="05000000000000000000" pitchFamily="2" charset="2"/>
              <a:buChar char="v"/>
            </a:pPr>
            <a:r>
              <a:rPr lang="en-US" dirty="0">
                <a:effectLst/>
              </a:rPr>
              <a:t>Close: Closing price of the stock on that day</a:t>
            </a:r>
          </a:p>
          <a:p>
            <a:pPr lvl="1">
              <a:buFont typeface="Wingdings" panose="05000000000000000000" pitchFamily="2" charset="2"/>
              <a:buChar char="v"/>
            </a:pPr>
            <a:r>
              <a:rPr lang="en-US" b="1" dirty="0">
                <a:effectLst/>
              </a:rPr>
              <a:t>Adj Close:</a:t>
            </a:r>
            <a:r>
              <a:rPr lang="en-US" dirty="0">
                <a:effectLst/>
              </a:rPr>
              <a:t> The adjusted closing price of the stock. </a:t>
            </a:r>
          </a:p>
          <a:p>
            <a:pPr lvl="1">
              <a:buFont typeface="Wingdings" panose="05000000000000000000" pitchFamily="2" charset="2"/>
              <a:buChar char="v"/>
            </a:pPr>
            <a:r>
              <a:rPr lang="en-US" dirty="0">
                <a:effectLst/>
              </a:rPr>
              <a:t>Volume: Trading volume for that day </a:t>
            </a:r>
            <a:r>
              <a:rPr lang="en-US" dirty="0">
                <a:effectLst/>
                <a:sym typeface="Wingdings" pitchFamily="2" charset="2"/>
              </a:rPr>
              <a:t> </a:t>
            </a:r>
            <a:r>
              <a:rPr lang="en-US" dirty="0">
                <a:effectLst/>
              </a:rPr>
              <a:t>total number of shares of the stock traded</a:t>
            </a:r>
          </a:p>
          <a:p>
            <a:pPr>
              <a:buFont typeface="Wingdings" panose="05000000000000000000" pitchFamily="2" charset="2"/>
              <a:buChar char="v"/>
            </a:pPr>
            <a:endParaRPr lang="el-G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762000" y="703889"/>
            <a:ext cx="5791199" cy="1401183"/>
          </a:xfrm>
        </p:spPr>
        <p:txBody>
          <a:bodyPr anchor="t">
            <a:normAutofit/>
          </a:bodyPr>
          <a:lstStyle/>
          <a:p>
            <a:r>
              <a:rPr lang="en-US" sz="3200" b="1" dirty="0"/>
              <a:t>Data Used &amp; Preprocessing</a:t>
            </a:r>
            <a:endParaRPr lang="el-GR" sz="3200" b="1" dirty="0"/>
          </a:p>
        </p:txBody>
      </p:sp>
      <p:sp>
        <p:nvSpPr>
          <p:cNvPr id="3" name="Θέση περιεχομένου 2"/>
          <p:cNvSpPr>
            <a:spLocks noGrp="1"/>
          </p:cNvSpPr>
          <p:nvPr>
            <p:ph idx="1"/>
          </p:nvPr>
        </p:nvSpPr>
        <p:spPr>
          <a:xfrm>
            <a:off x="762000" y="1738195"/>
            <a:ext cx="6574221" cy="4415916"/>
          </a:xfrm>
        </p:spPr>
        <p:txBody>
          <a:bodyPr>
            <a:normAutofit/>
          </a:bodyPr>
          <a:lstStyle/>
          <a:p>
            <a:r>
              <a:rPr lang="en-US" dirty="0"/>
              <a:t>Used the </a:t>
            </a:r>
            <a:r>
              <a:rPr lang="en-US" b="1" dirty="0"/>
              <a:t>[Date</a:t>
            </a:r>
            <a:r>
              <a:rPr lang="en-US" dirty="0"/>
              <a:t> column</a:t>
            </a:r>
            <a:r>
              <a:rPr lang="en-US" b="1" dirty="0"/>
              <a:t>]</a:t>
            </a:r>
            <a:r>
              <a:rPr lang="en-US" dirty="0"/>
              <a:t> </a:t>
            </a:r>
            <a:r>
              <a:rPr lang="en-US" dirty="0">
                <a:sym typeface="Wingdings" pitchFamily="2" charset="2"/>
              </a:rPr>
              <a:t> we transformed it to weekly basis </a:t>
            </a:r>
            <a:endParaRPr lang="en-US" dirty="0"/>
          </a:p>
          <a:p>
            <a:r>
              <a:rPr lang="en-US" dirty="0"/>
              <a:t> Selected </a:t>
            </a:r>
            <a:r>
              <a:rPr lang="en-US" b="1" dirty="0"/>
              <a:t>[Adj. Close] </a:t>
            </a:r>
            <a:r>
              <a:rPr lang="en-US" dirty="0"/>
              <a:t>column, since this price is adjusted for various factors such as dividends, stock splits, and other corporate actions to provide a more accurate reflection of the stock's value over time</a:t>
            </a:r>
          </a:p>
          <a:p>
            <a:r>
              <a:rPr lang="en-US" dirty="0"/>
              <a:t>Checked both columns for the existence of NA values or for any duplication</a:t>
            </a:r>
          </a:p>
          <a:p>
            <a:r>
              <a:rPr lang="en-US" dirty="0"/>
              <a:t>Used the z-score formula, with threshold of 3 </a:t>
            </a:r>
            <a:r>
              <a:rPr lang="en-US" dirty="0">
                <a:sym typeface="Wingdings" pitchFamily="2" charset="2"/>
              </a:rPr>
              <a:t> comparing each data point absolute z-score with it</a:t>
            </a:r>
            <a:endParaRPr lang="en-US" dirty="0"/>
          </a:p>
        </p:txBody>
      </p:sp>
      <p:pic>
        <p:nvPicPr>
          <p:cNvPr id="5" name="Εικόνα 4" descr="Εικόνα που περιέχει κείμενο, στιγμιότυπο οθόνης, γραμματοσειρά, αριθμός&#10;&#10;Περιγραφή που δημιουργήθηκε αυτόματα"/>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097" y="943903"/>
            <a:ext cx="2658773" cy="4747810"/>
          </a:xfrm>
          <a:prstGeom prst="rect">
            <a:avLst/>
          </a:prstGeom>
        </p:spPr>
      </p:pic>
      <p:sp>
        <p:nvSpPr>
          <p:cNvPr id="4" name="Θέση περιεχομένου 2">
            <a:extLst>
              <a:ext uri="{FF2B5EF4-FFF2-40B4-BE49-F238E27FC236}">
                <a16:creationId xmlns:a16="http://schemas.microsoft.com/office/drawing/2014/main" id="{C495A6E9-B935-71B2-C03C-5BEC8D57D25E}"/>
              </a:ext>
            </a:extLst>
          </p:cNvPr>
          <p:cNvSpPr txBox="1">
            <a:spLocks/>
          </p:cNvSpPr>
          <p:nvPr/>
        </p:nvSpPr>
        <p:spPr>
          <a:xfrm>
            <a:off x="8292318" y="5685486"/>
            <a:ext cx="3542330" cy="72093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830" indent="0">
              <a:buNone/>
            </a:pPr>
            <a:r>
              <a:rPr lang="en-US" dirty="0"/>
              <a:t>Statistics for the </a:t>
            </a:r>
            <a:r>
              <a:rPr lang="en-US" b="1" dirty="0"/>
              <a:t>[Adj. Close]</a:t>
            </a:r>
            <a:endParaRPr lang="el-G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913794" y="189187"/>
            <a:ext cx="10353762" cy="970450"/>
          </a:xfrm>
        </p:spPr>
        <p:txBody>
          <a:bodyPr>
            <a:normAutofit/>
          </a:bodyPr>
          <a:lstStyle/>
          <a:p>
            <a:r>
              <a:rPr lang="en-US" b="1" dirty="0"/>
              <a:t>Adjusted Closing Price of Apple : 2017-2022</a:t>
            </a:r>
            <a:endParaRPr lang="el-GR" b="1" dirty="0"/>
          </a:p>
        </p:txBody>
      </p:sp>
      <p:pic>
        <p:nvPicPr>
          <p:cNvPr id="5" name="Θέση περιεχομένου 4"/>
          <p:cNvPicPr>
            <a:picLocks noGrp="1" noChangeAspect="1"/>
          </p:cNvPicPr>
          <p:nvPr>
            <p:ph idx="1"/>
          </p:nvPr>
        </p:nvPicPr>
        <p:blipFill>
          <a:blip r:embed="rId2"/>
          <a:stretch>
            <a:fillRect/>
          </a:stretch>
        </p:blipFill>
        <p:spPr>
          <a:xfrm>
            <a:off x="2657360" y="1159637"/>
            <a:ext cx="6877279" cy="5456056"/>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2133857" y="186442"/>
            <a:ext cx="7924286" cy="1325289"/>
          </a:xfrm>
        </p:spPr>
        <p:txBody>
          <a:bodyPr>
            <a:normAutofit/>
          </a:bodyPr>
          <a:lstStyle/>
          <a:p>
            <a:pPr algn="l"/>
            <a:r>
              <a:rPr lang="en-US" sz="3600" b="1" dirty="0"/>
              <a:t>Forecasting Methods &amp; Dataset Split</a:t>
            </a:r>
            <a:endParaRPr lang="el-GR" sz="3600" b="1" dirty="0"/>
          </a:p>
        </p:txBody>
      </p:sp>
      <p:sp>
        <p:nvSpPr>
          <p:cNvPr id="3" name="Θέση περιεχομένου 2"/>
          <p:cNvSpPr>
            <a:spLocks noGrp="1"/>
          </p:cNvSpPr>
          <p:nvPr>
            <p:ph idx="1"/>
          </p:nvPr>
        </p:nvSpPr>
        <p:spPr>
          <a:xfrm>
            <a:off x="308759" y="1500325"/>
            <a:ext cx="4572000" cy="5182638"/>
          </a:xfrm>
        </p:spPr>
        <p:txBody>
          <a:bodyPr anchor="ctr">
            <a:normAutofit/>
          </a:bodyPr>
          <a:lstStyle/>
          <a:p>
            <a:r>
              <a:rPr lang="en-US" dirty="0"/>
              <a:t>First Approach: Naive Approach</a:t>
            </a:r>
          </a:p>
          <a:p>
            <a:r>
              <a:rPr lang="en-US" dirty="0"/>
              <a:t>Second Approach: Moving Average</a:t>
            </a:r>
          </a:p>
          <a:p>
            <a:r>
              <a:rPr lang="en-US" dirty="0"/>
              <a:t>Third Approach: Exponential Smoothing</a:t>
            </a:r>
          </a:p>
          <a:p>
            <a:pPr lvl="1"/>
            <a:r>
              <a:rPr lang="en-US" dirty="0"/>
              <a:t>To find the best forecasting model based on our data and its parameters we used metrics such as:</a:t>
            </a:r>
          </a:p>
          <a:p>
            <a:pPr lvl="2"/>
            <a:r>
              <a:rPr lang="en-US" dirty="0"/>
              <a:t>Mean Absolute Deviation</a:t>
            </a:r>
          </a:p>
          <a:p>
            <a:pPr lvl="2"/>
            <a:r>
              <a:rPr lang="en-US" dirty="0"/>
              <a:t>Mean Squared Error</a:t>
            </a:r>
          </a:p>
          <a:p>
            <a:pPr lvl="2"/>
            <a:endParaRPr lang="en-US" dirty="0"/>
          </a:p>
          <a:p>
            <a:pPr marL="810260" lvl="2" indent="0">
              <a:buNone/>
            </a:pPr>
            <a:endParaRPr lang="en-US" dirty="0"/>
          </a:p>
        </p:txBody>
      </p:sp>
      <p:sp>
        <p:nvSpPr>
          <p:cNvPr id="5" name="Θέση περιεχομένου 2">
            <a:extLst>
              <a:ext uri="{FF2B5EF4-FFF2-40B4-BE49-F238E27FC236}">
                <a16:creationId xmlns:a16="http://schemas.microsoft.com/office/drawing/2014/main" id="{E6209A72-2471-77D7-FD14-45EC4412C4FB}"/>
              </a:ext>
            </a:extLst>
          </p:cNvPr>
          <p:cNvSpPr txBox="1">
            <a:spLocks/>
          </p:cNvSpPr>
          <p:nvPr/>
        </p:nvSpPr>
        <p:spPr>
          <a:xfrm>
            <a:off x="6102452" y="1885206"/>
            <a:ext cx="5780789" cy="4123707"/>
          </a:xfrm>
          <a:prstGeom prst="rect">
            <a:avLst/>
          </a:prstGeom>
          <a:effectLst>
            <a:outerShdw blurRad="25400" dir="17880000">
              <a:srgbClr val="000000">
                <a:alpha val="46000"/>
              </a:srgbClr>
            </a:outerShdw>
          </a:effectLst>
        </p:spPr>
        <p:txBody>
          <a:bodyPr vert="horz" lIns="91440" tIns="45720" rIns="91440" bIns="45720" rtlCol="0" anchor="ctr">
            <a:normAutofit fontScale="92500" lnSpcReduction="10000"/>
          </a:bodyPr>
          <a:lst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We split our dataset into train and test</a:t>
            </a:r>
          </a:p>
          <a:p>
            <a:r>
              <a:rPr lang="en-US" dirty="0"/>
              <a:t>Test was used only in the last part </a:t>
            </a:r>
            <a:r>
              <a:rPr lang="en-US" dirty="0">
                <a:sym typeface="Wingdings" pitchFamily="2" charset="2"/>
              </a:rPr>
              <a:t> test how our model performed</a:t>
            </a:r>
          </a:p>
          <a:p>
            <a:r>
              <a:rPr lang="en-US" dirty="0">
                <a:sym typeface="Wingdings" pitchFamily="2" charset="2"/>
              </a:rPr>
              <a:t>To optimize the parameters on the models we split our train dataset into train_train and train_validation</a:t>
            </a:r>
            <a:r>
              <a:rPr lang="en-US" dirty="0"/>
              <a:t> </a:t>
            </a:r>
            <a:br>
              <a:rPr lang="en-US" dirty="0"/>
            </a:br>
            <a:endParaRPr lang="en-US" dirty="0"/>
          </a:p>
          <a:p>
            <a:r>
              <a:rPr lang="en-US" dirty="0"/>
              <a:t>Test is the fifth year</a:t>
            </a:r>
          </a:p>
          <a:p>
            <a:r>
              <a:rPr lang="en-US" dirty="0"/>
              <a:t>Train is 1-4</a:t>
            </a:r>
            <a:r>
              <a:rPr lang="en-US" baseline="30000" dirty="0"/>
              <a:t>th</a:t>
            </a:r>
            <a:r>
              <a:rPr lang="en-US" dirty="0"/>
              <a:t> year</a:t>
            </a:r>
          </a:p>
          <a:p>
            <a:r>
              <a:rPr lang="en-US" dirty="0"/>
              <a:t>train_train is 1-3</a:t>
            </a:r>
            <a:r>
              <a:rPr lang="en-US" baseline="30000" dirty="0"/>
              <a:t>rd</a:t>
            </a:r>
            <a:r>
              <a:rPr lang="en-US" dirty="0"/>
              <a:t> year</a:t>
            </a:r>
          </a:p>
          <a:p>
            <a:r>
              <a:rPr lang="en-US" dirty="0"/>
              <a:t>train_validation is the 4</a:t>
            </a:r>
            <a:r>
              <a:rPr lang="en-US" baseline="30000" dirty="0"/>
              <a:t>th</a:t>
            </a:r>
            <a:r>
              <a:rPr lang="en-US" dirty="0"/>
              <a:t> year</a:t>
            </a:r>
          </a:p>
          <a:p>
            <a:pPr marL="810260" lvl="2" indent="0">
              <a:buFont typeface="Wingdings 2" panose="05020102010507070707" charset="2"/>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913795" y="104776"/>
            <a:ext cx="10353762" cy="1022016"/>
          </a:xfrm>
        </p:spPr>
        <p:txBody>
          <a:bodyPr>
            <a:normAutofit/>
          </a:bodyPr>
          <a:lstStyle/>
          <a:p>
            <a:pPr>
              <a:lnSpc>
                <a:spcPct val="90000"/>
              </a:lnSpc>
            </a:pPr>
            <a:r>
              <a:rPr lang="en-US" sz="3100" b="1" dirty="0">
                <a:ln>
                  <a:solidFill>
                    <a:srgbClr val="404040">
                      <a:alpha val="10000"/>
                    </a:srgbClr>
                  </a:solidFill>
                </a:ln>
              </a:rPr>
              <a:t>Naive Approach in Validation Set</a:t>
            </a:r>
            <a:endParaRPr lang="el-GR" sz="3100" b="1" dirty="0">
              <a:ln>
                <a:solidFill>
                  <a:srgbClr val="404040">
                    <a:alpha val="10000"/>
                  </a:srgbClr>
                </a:solidFill>
              </a:ln>
            </a:endParaRPr>
          </a:p>
        </p:txBody>
      </p:sp>
      <p:graphicFrame>
        <p:nvGraphicFramePr>
          <p:cNvPr id="6" name="Θέση περιεχομένου 5"/>
          <p:cNvGraphicFramePr/>
          <p:nvPr>
            <p:extLst>
              <p:ext uri="{D42A27DB-BD31-4B8C-83A1-F6EECF244321}">
                <p14:modId xmlns:p14="http://schemas.microsoft.com/office/powerpoint/2010/main" val="2236575041"/>
              </p:ext>
            </p:extLst>
          </p:nvPr>
        </p:nvGraphicFramePr>
        <p:xfrm>
          <a:off x="1158011" y="4949850"/>
          <a:ext cx="2043436" cy="1149494"/>
        </p:xfrm>
        <a:graphic>
          <a:graphicData uri="http://schemas.openxmlformats.org/drawingml/2006/table">
            <a:tbl>
              <a:tblPr firstRow="1" bandRow="1">
                <a:tableStyleId>{E929F9F4-4A8F-4326-A1B4-22849713DDAB}</a:tableStyleId>
              </a:tblPr>
              <a:tblGrid>
                <a:gridCol w="1124598">
                  <a:extLst>
                    <a:ext uri="{9D8B030D-6E8A-4147-A177-3AD203B41FA5}">
                      <a16:colId xmlns:a16="http://schemas.microsoft.com/office/drawing/2014/main" val="20000"/>
                    </a:ext>
                  </a:extLst>
                </a:gridCol>
                <a:gridCol w="918838">
                  <a:extLst>
                    <a:ext uri="{9D8B030D-6E8A-4147-A177-3AD203B41FA5}">
                      <a16:colId xmlns:a16="http://schemas.microsoft.com/office/drawing/2014/main" val="20001"/>
                    </a:ext>
                  </a:extLst>
                </a:gridCol>
              </a:tblGrid>
              <a:tr h="574747">
                <a:tc>
                  <a:txBody>
                    <a:bodyPr/>
                    <a:lstStyle/>
                    <a:p>
                      <a:r>
                        <a:rPr lang="en-US" sz="1800" b="0" kern="1200">
                          <a:solidFill>
                            <a:schemeClr val="lt1"/>
                          </a:solidFill>
                          <a:effectLst/>
                        </a:rPr>
                        <a:t>MAD:</a:t>
                      </a:r>
                      <a:endParaRPr lang="el-GR"/>
                    </a:p>
                  </a:txBody>
                  <a:tcPr/>
                </a:tc>
                <a:tc>
                  <a:txBody>
                    <a:bodyPr/>
                    <a:lstStyle/>
                    <a:p>
                      <a:r>
                        <a:rPr lang="en-US" sz="1800" b="0" kern="1200" dirty="0">
                          <a:solidFill>
                            <a:schemeClr val="lt1"/>
                          </a:solidFill>
                          <a:effectLst/>
                        </a:rPr>
                        <a:t>23.93</a:t>
                      </a:r>
                      <a:endParaRPr lang="el-GR" dirty="0"/>
                    </a:p>
                  </a:txBody>
                  <a:tcPr/>
                </a:tc>
                <a:extLst>
                  <a:ext uri="{0D108BD9-81ED-4DB2-BD59-A6C34878D82A}">
                    <a16:rowId xmlns:a16="http://schemas.microsoft.com/office/drawing/2014/main" val="10000"/>
                  </a:ext>
                </a:extLst>
              </a:tr>
              <a:tr h="574747">
                <a:tc>
                  <a:txBody>
                    <a:bodyPr/>
                    <a:lstStyle/>
                    <a:p>
                      <a:r>
                        <a:rPr lang="en-US" sz="1800" b="0" kern="1200" dirty="0">
                          <a:solidFill>
                            <a:schemeClr val="lt1"/>
                          </a:solidFill>
                          <a:effectLst/>
                        </a:rPr>
                        <a:t>MSE:</a:t>
                      </a:r>
                      <a:endParaRPr lang="el-GR" dirty="0"/>
                    </a:p>
                  </a:txBody>
                  <a:tcPr/>
                </a:tc>
                <a:tc>
                  <a:txBody>
                    <a:bodyPr/>
                    <a:lstStyle/>
                    <a:p>
                      <a:r>
                        <a:rPr lang="en-US" sz="1800" b="0" kern="1200" dirty="0">
                          <a:solidFill>
                            <a:schemeClr val="lt1"/>
                          </a:solidFill>
                          <a:effectLst/>
                        </a:rPr>
                        <a:t>927.41</a:t>
                      </a:r>
                      <a:endParaRPr lang="el-GR" dirty="0"/>
                    </a:p>
                  </a:txBody>
                  <a:tcPr/>
                </a:tc>
                <a:extLst>
                  <a:ext uri="{0D108BD9-81ED-4DB2-BD59-A6C34878D82A}">
                    <a16:rowId xmlns:a16="http://schemas.microsoft.com/office/drawing/2014/main" val="10001"/>
                  </a:ext>
                </a:extLst>
              </a:tr>
            </a:tbl>
          </a:graphicData>
        </a:graphic>
      </p:graphicFrame>
      <p:sp>
        <p:nvSpPr>
          <p:cNvPr id="8" name="Θέση περιεχομένου 2">
            <a:extLst>
              <a:ext uri="{FF2B5EF4-FFF2-40B4-BE49-F238E27FC236}">
                <a16:creationId xmlns:a16="http://schemas.microsoft.com/office/drawing/2014/main" id="{CCEF9B4F-4274-2922-D8CF-039E64504D29}"/>
              </a:ext>
            </a:extLst>
          </p:cNvPr>
          <p:cNvSpPr>
            <a:spLocks noGrp="1"/>
          </p:cNvSpPr>
          <p:nvPr>
            <p:ph idx="1"/>
          </p:nvPr>
        </p:nvSpPr>
        <p:spPr>
          <a:xfrm>
            <a:off x="268335" y="1126792"/>
            <a:ext cx="3822789" cy="3474526"/>
          </a:xfrm>
        </p:spPr>
        <p:txBody>
          <a:bodyPr>
            <a:normAutofit lnSpcReduction="10000"/>
          </a:bodyPr>
          <a:lstStyle/>
          <a:p>
            <a:r>
              <a:rPr lang="en-US" dirty="0"/>
              <a:t>Simple time series forecasting approach </a:t>
            </a:r>
          </a:p>
          <a:p>
            <a:r>
              <a:rPr lang="en-US" dirty="0"/>
              <a:t> Assumes the last observation is the best predictor for future observations</a:t>
            </a:r>
          </a:p>
          <a:p>
            <a:r>
              <a:rPr lang="en-US" dirty="0"/>
              <a:t>Keeps the last known value and uses it as the prediction for all future points</a:t>
            </a:r>
          </a:p>
          <a:p>
            <a:r>
              <a:rPr lang="en-US" dirty="0"/>
              <a:t>Used as baseline for the more complex methods</a:t>
            </a:r>
          </a:p>
        </p:txBody>
      </p:sp>
      <p:pic>
        <p:nvPicPr>
          <p:cNvPr id="10" name="Picture 9" descr="A graph showing the number of the number of trains&#10;&#10;Description automatically generated with medium confidence">
            <a:extLst>
              <a:ext uri="{FF2B5EF4-FFF2-40B4-BE49-F238E27FC236}">
                <a16:creationId xmlns:a16="http://schemas.microsoft.com/office/drawing/2014/main" id="{2A15056E-CCC3-62B5-B73D-1AD860751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123" y="1225988"/>
            <a:ext cx="7686944" cy="49373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913795" y="104776"/>
            <a:ext cx="10353762" cy="1022016"/>
          </a:xfrm>
        </p:spPr>
        <p:txBody>
          <a:bodyPr>
            <a:normAutofit/>
          </a:bodyPr>
          <a:lstStyle/>
          <a:p>
            <a:pPr>
              <a:lnSpc>
                <a:spcPct val="90000"/>
              </a:lnSpc>
            </a:pPr>
            <a:r>
              <a:rPr lang="en-US" sz="3100" b="1" dirty="0">
                <a:ln>
                  <a:solidFill>
                    <a:srgbClr val="404040">
                      <a:alpha val="10000"/>
                    </a:srgbClr>
                  </a:solidFill>
                </a:ln>
              </a:rPr>
              <a:t>Naive Approach Actual Forecast</a:t>
            </a:r>
            <a:endParaRPr lang="el-GR" sz="3100" b="1" dirty="0">
              <a:ln>
                <a:solidFill>
                  <a:srgbClr val="404040">
                    <a:alpha val="10000"/>
                  </a:srgbClr>
                </a:solidFill>
              </a:ln>
            </a:endParaRPr>
          </a:p>
        </p:txBody>
      </p:sp>
      <p:graphicFrame>
        <p:nvGraphicFramePr>
          <p:cNvPr id="6" name="Θέση περιεχομένου 5"/>
          <p:cNvGraphicFramePr/>
          <p:nvPr>
            <p:extLst>
              <p:ext uri="{D42A27DB-BD31-4B8C-83A1-F6EECF244321}">
                <p14:modId xmlns:p14="http://schemas.microsoft.com/office/powerpoint/2010/main" val="155388946"/>
              </p:ext>
            </p:extLst>
          </p:nvPr>
        </p:nvGraphicFramePr>
        <p:xfrm>
          <a:off x="1158010" y="2854253"/>
          <a:ext cx="2043436" cy="1149494"/>
        </p:xfrm>
        <a:graphic>
          <a:graphicData uri="http://schemas.openxmlformats.org/drawingml/2006/table">
            <a:tbl>
              <a:tblPr firstRow="1" bandRow="1">
                <a:tableStyleId>{E929F9F4-4A8F-4326-A1B4-22849713DDAB}</a:tableStyleId>
              </a:tblPr>
              <a:tblGrid>
                <a:gridCol w="1124598">
                  <a:extLst>
                    <a:ext uri="{9D8B030D-6E8A-4147-A177-3AD203B41FA5}">
                      <a16:colId xmlns:a16="http://schemas.microsoft.com/office/drawing/2014/main" val="20000"/>
                    </a:ext>
                  </a:extLst>
                </a:gridCol>
                <a:gridCol w="918838">
                  <a:extLst>
                    <a:ext uri="{9D8B030D-6E8A-4147-A177-3AD203B41FA5}">
                      <a16:colId xmlns:a16="http://schemas.microsoft.com/office/drawing/2014/main" val="20001"/>
                    </a:ext>
                  </a:extLst>
                </a:gridCol>
              </a:tblGrid>
              <a:tr h="574747">
                <a:tc>
                  <a:txBody>
                    <a:bodyPr/>
                    <a:lstStyle/>
                    <a:p>
                      <a:r>
                        <a:rPr lang="en-US" sz="1800" b="0" kern="1200">
                          <a:solidFill>
                            <a:schemeClr val="lt1"/>
                          </a:solidFill>
                          <a:effectLst/>
                        </a:rPr>
                        <a:t>MAD:</a:t>
                      </a:r>
                      <a:endParaRPr lang="el-GR"/>
                    </a:p>
                  </a:txBody>
                  <a:tcPr/>
                </a:tc>
                <a:tc>
                  <a:txBody>
                    <a:bodyPr/>
                    <a:lstStyle/>
                    <a:p>
                      <a:r>
                        <a:rPr lang="en-US" sz="1800" b="0" kern="1200" dirty="0">
                          <a:solidFill>
                            <a:schemeClr val="lt1"/>
                          </a:solidFill>
                          <a:effectLst/>
                        </a:rPr>
                        <a:t>13.16</a:t>
                      </a:r>
                      <a:endParaRPr lang="el-GR" dirty="0"/>
                    </a:p>
                  </a:txBody>
                  <a:tcPr/>
                </a:tc>
                <a:extLst>
                  <a:ext uri="{0D108BD9-81ED-4DB2-BD59-A6C34878D82A}">
                    <a16:rowId xmlns:a16="http://schemas.microsoft.com/office/drawing/2014/main" val="10000"/>
                  </a:ext>
                </a:extLst>
              </a:tr>
              <a:tr h="574747">
                <a:tc>
                  <a:txBody>
                    <a:bodyPr/>
                    <a:lstStyle/>
                    <a:p>
                      <a:r>
                        <a:rPr lang="en-US" sz="1800" b="0" kern="1200" dirty="0">
                          <a:solidFill>
                            <a:schemeClr val="lt1"/>
                          </a:solidFill>
                          <a:effectLst/>
                        </a:rPr>
                        <a:t>MSE:</a:t>
                      </a:r>
                      <a:endParaRPr lang="el-GR" dirty="0"/>
                    </a:p>
                  </a:txBody>
                  <a:tcPr/>
                </a:tc>
                <a:tc>
                  <a:txBody>
                    <a:bodyPr/>
                    <a:lstStyle/>
                    <a:p>
                      <a:r>
                        <a:rPr lang="en-US" sz="1800" b="0" kern="1200" dirty="0">
                          <a:solidFill>
                            <a:schemeClr val="lt1"/>
                          </a:solidFill>
                          <a:effectLst/>
                        </a:rPr>
                        <a:t>309.61</a:t>
                      </a:r>
                      <a:endParaRPr lang="el-GR" dirty="0"/>
                    </a:p>
                  </a:txBody>
                  <a:tcPr/>
                </a:tc>
                <a:extLst>
                  <a:ext uri="{0D108BD9-81ED-4DB2-BD59-A6C34878D82A}">
                    <a16:rowId xmlns:a16="http://schemas.microsoft.com/office/drawing/2014/main" val="10001"/>
                  </a:ext>
                </a:extLst>
              </a:tr>
            </a:tbl>
          </a:graphicData>
        </a:graphic>
      </p:graphicFrame>
      <p:sp>
        <p:nvSpPr>
          <p:cNvPr id="8" name="Θέση περιεχομένου 2">
            <a:extLst>
              <a:ext uri="{FF2B5EF4-FFF2-40B4-BE49-F238E27FC236}">
                <a16:creationId xmlns:a16="http://schemas.microsoft.com/office/drawing/2014/main" id="{CCEF9B4F-4274-2922-D8CF-039E64504D29}"/>
              </a:ext>
            </a:extLst>
          </p:cNvPr>
          <p:cNvSpPr>
            <a:spLocks noGrp="1"/>
          </p:cNvSpPr>
          <p:nvPr>
            <p:ph idx="1"/>
          </p:nvPr>
        </p:nvSpPr>
        <p:spPr>
          <a:xfrm>
            <a:off x="520722" y="1625556"/>
            <a:ext cx="3318013" cy="1149494"/>
          </a:xfrm>
        </p:spPr>
        <p:txBody>
          <a:bodyPr>
            <a:normAutofit/>
          </a:bodyPr>
          <a:lstStyle/>
          <a:p>
            <a:r>
              <a:rPr lang="en-US" dirty="0"/>
              <a:t>Actual Forecast for the 5</a:t>
            </a:r>
            <a:r>
              <a:rPr lang="en-US" baseline="30000" dirty="0"/>
              <a:t>th</a:t>
            </a:r>
            <a:r>
              <a:rPr lang="en-US" dirty="0"/>
              <a:t> year of 2021 to 2022</a:t>
            </a:r>
          </a:p>
        </p:txBody>
      </p:sp>
      <p:pic>
        <p:nvPicPr>
          <p:cNvPr id="4" name="Picture 3" descr="A graph showing a line of a graph&#10;&#10;Description automatically generated with medium confidence">
            <a:extLst>
              <a:ext uri="{FF2B5EF4-FFF2-40B4-BE49-F238E27FC236}">
                <a16:creationId xmlns:a16="http://schemas.microsoft.com/office/drawing/2014/main" id="{CB25CAFF-33F2-725B-B212-309359262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124" y="1377843"/>
            <a:ext cx="7772400" cy="4958953"/>
          </a:xfrm>
          <a:prstGeom prst="rect">
            <a:avLst/>
          </a:prstGeom>
        </p:spPr>
      </p:pic>
    </p:spTree>
    <p:extLst>
      <p:ext uri="{BB962C8B-B14F-4D97-AF65-F5344CB8AC3E}">
        <p14:creationId xmlns:p14="http://schemas.microsoft.com/office/powerpoint/2010/main" val="289477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dirty="0">
                <a:solidFill>
                  <a:schemeClr val="tx1"/>
                </a:solidFill>
              </a:rPr>
              <a:t>Moving Average </a:t>
            </a:r>
            <a:endParaRPr lang="el-GR" b="1" dirty="0">
              <a:solidFill>
                <a:schemeClr val="tx1"/>
              </a:solidFill>
            </a:endParaRPr>
          </a:p>
        </p:txBody>
      </p:sp>
      <p:sp>
        <p:nvSpPr>
          <p:cNvPr id="3" name="Θέση περιεχομένου 2"/>
          <p:cNvSpPr>
            <a:spLocks noGrp="1"/>
          </p:cNvSpPr>
          <p:nvPr>
            <p:ph idx="1"/>
          </p:nvPr>
        </p:nvSpPr>
        <p:spPr/>
        <p:txBody>
          <a:bodyPr/>
          <a:lstStyle/>
          <a:p>
            <a:endParaRPr lang="en-US" dirty="0"/>
          </a:p>
          <a:p>
            <a:endParaRPr lang="en-US" dirty="0">
              <a:solidFill>
                <a:schemeClr val="tx1"/>
              </a:solidFill>
            </a:endParaRPr>
          </a:p>
          <a:p>
            <a:r>
              <a:rPr lang="en-US" dirty="0">
                <a:solidFill>
                  <a:schemeClr val="tx1"/>
                </a:solidFill>
              </a:rPr>
              <a:t>With the use of python, we assessed the performance of moving average forecasting with various window sizes (from 2 until 156 window) on the given stock dataset</a:t>
            </a:r>
          </a:p>
          <a:p>
            <a:r>
              <a:rPr lang="en-US" dirty="0">
                <a:solidFill>
                  <a:schemeClr val="tx1"/>
                </a:solidFill>
              </a:rPr>
              <a:t>We visualized and evaluate the accuracy of the different parameters through different evaluation metrics </a:t>
            </a:r>
            <a:r>
              <a:rPr lang="en-US" dirty="0">
                <a:solidFill>
                  <a:schemeClr val="tx1"/>
                </a:solidFill>
                <a:sym typeface="Wingdings" pitchFamily="2" charset="2"/>
              </a:rPr>
              <a:t> </a:t>
            </a:r>
            <a:r>
              <a:rPr lang="en-US" dirty="0">
                <a:solidFill>
                  <a:schemeClr val="tx1"/>
                </a:solidFill>
              </a:rPr>
              <a:t>providing insights on how window size impacts forecasting performance</a:t>
            </a:r>
          </a:p>
          <a:p>
            <a:r>
              <a:rPr lang="en-US" dirty="0">
                <a:solidFill>
                  <a:schemeClr val="tx1"/>
                </a:solidFill>
              </a:rPr>
              <a:t>In this method, when we reached towards the last points of the 3</a:t>
            </a:r>
            <a:r>
              <a:rPr lang="en-US" baseline="30000" dirty="0">
                <a:solidFill>
                  <a:schemeClr val="tx1"/>
                </a:solidFill>
              </a:rPr>
              <a:t>rd</a:t>
            </a:r>
            <a:r>
              <a:rPr lang="en-US" dirty="0">
                <a:solidFill>
                  <a:schemeClr val="tx1"/>
                </a:solidFill>
              </a:rPr>
              <a:t> year (Validation set) and 4</a:t>
            </a:r>
            <a:r>
              <a:rPr lang="en-US" baseline="30000" dirty="0">
                <a:solidFill>
                  <a:schemeClr val="tx1"/>
                </a:solidFill>
              </a:rPr>
              <a:t>th</a:t>
            </a:r>
            <a:r>
              <a:rPr lang="en-US" dirty="0">
                <a:solidFill>
                  <a:schemeClr val="tx1"/>
                </a:solidFill>
              </a:rPr>
              <a:t> year (Actual Forecast) </a:t>
            </a:r>
            <a:r>
              <a:rPr lang="en-US" dirty="0">
                <a:solidFill>
                  <a:schemeClr val="tx1"/>
                </a:solidFill>
                <a:sym typeface="Wingdings" pitchFamily="2" charset="2"/>
              </a:rPr>
              <a:t> in simpler terms when we don’t have actual values, to compute the average we took into account the generated forecast values</a:t>
            </a:r>
            <a:endParaRPr lang="el-GR"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Σχιστόλιθος">
  <a:themeElements>
    <a:clrScheme name="Σχιστόλιθος">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Σχιστόλιθος">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Σχιστόλιθος">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BACB3569498C42BABB5E89346B0D6F" ma:contentTypeVersion="9" ma:contentTypeDescription="Create a new document." ma:contentTypeScope="" ma:versionID="d93967362cb7abca807a2d21fdcb189a">
  <xsd:schema xmlns:xsd="http://www.w3.org/2001/XMLSchema" xmlns:xs="http://www.w3.org/2001/XMLSchema" xmlns:p="http://schemas.microsoft.com/office/2006/metadata/properties" xmlns:ns2="cf3f941c-e557-4a2b-a683-298d859b94b9" xmlns:ns3="18cf6b1b-d112-4f1d-882c-4e79b818de39" targetNamespace="http://schemas.microsoft.com/office/2006/metadata/properties" ma:root="true" ma:fieldsID="6accaa7cf07ff0a6ea3b29ed2366139f" ns2:_="" ns3:_="">
    <xsd:import namespace="cf3f941c-e557-4a2b-a683-298d859b94b9"/>
    <xsd:import namespace="18cf6b1b-d112-4f1d-882c-4e79b818de3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3f941c-e557-4a2b-a683-298d859b94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ebc280ba-8862-4ee1-acde-09643c32447c"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cf6b1b-d112-4f1d-882c-4e79b818de3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54979ef-6da0-4f07-b617-490e3a9c76b0}" ma:internalName="TaxCatchAll" ma:showField="CatchAllData" ma:web="18cf6b1b-d112-4f1d-882c-4e79b818de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978673-8241-4570-B7CC-7F14587DE3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3f941c-e557-4a2b-a683-298d859b94b9"/>
    <ds:schemaRef ds:uri="18cf6b1b-d112-4f1d-882c-4e79b818de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E6EBA4-F0FA-427B-9B44-316413935E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Σχιστόλιθος</Template>
  <TotalTime>1289</TotalTime>
  <Words>1324</Words>
  <Application>Microsoft Office PowerPoint</Application>
  <PresentationFormat>Widescreen</PresentationFormat>
  <Paragraphs>215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Calisto MT</vt:lpstr>
      <vt:lpstr>Wingdings</vt:lpstr>
      <vt:lpstr>Wingdings 2</vt:lpstr>
      <vt:lpstr>Σχιστόλιθος</vt:lpstr>
      <vt:lpstr>ITC6002: Exploring and Analyzing Data Fall Term 2023 Professor: Dr. Constantinos Papadias</vt:lpstr>
      <vt:lpstr>Agenda</vt:lpstr>
      <vt:lpstr>Dataset Acquisition Description</vt:lpstr>
      <vt:lpstr>Data Used &amp; Preprocessing</vt:lpstr>
      <vt:lpstr>Adjusted Closing Price of Apple : 2017-2022</vt:lpstr>
      <vt:lpstr>Forecasting Methods &amp; Dataset Split</vt:lpstr>
      <vt:lpstr>Naive Approach in Validation Set</vt:lpstr>
      <vt:lpstr>Naive Approach Actual Forecast</vt:lpstr>
      <vt:lpstr>Moving Average </vt:lpstr>
      <vt:lpstr>Moving Average Forecast in Validation Set</vt:lpstr>
      <vt:lpstr>Moving Average Actual Forecast</vt:lpstr>
      <vt:lpstr>Simple Exponential Smoothing</vt:lpstr>
      <vt:lpstr>Simple Exponential Smoothing Forecast in Validation Set</vt:lpstr>
      <vt:lpstr>Simple Exponential Smoothing Actual Forecast</vt:lpstr>
      <vt:lpstr>Results of all three methods</vt:lpstr>
      <vt:lpstr>Trend-Adjusted  Exponential Smoothing Forecast</vt:lpstr>
      <vt:lpstr>Trend-Adjusted  Exponential  Smoothing Forecast in Validation Set</vt:lpstr>
      <vt:lpstr>Trend-Adjusted  Exponential  Smoothing Actual Forecast</vt:lpstr>
      <vt:lpstr>Seasonality-Adjusted  Exponential  Smoothing Forecast</vt:lpstr>
      <vt:lpstr>Seasonality-Adjusted  Exponential  Smoothing Forecast in Validation Set</vt:lpstr>
      <vt:lpstr>Seasonality-Adjusted  Exponential  Smoothing Actual Forecast</vt:lpstr>
      <vt:lpstr>A/F Ratios on Naïve Forecast</vt:lpstr>
      <vt:lpstr>A/F Ratios on Naïve Forecast</vt:lpstr>
      <vt:lpstr>Comparison of Naïve &amp; Naïve A/F Adjusted</vt:lpstr>
      <vt:lpstr>Thank you and we  wish you Happy Holidays!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ITC6002: Exploring and Analyzing Data Fall Term 2023 Professor: Dr. Constantinos Papadias </dc:title>
  <dc:creator>Elisavet Kollarou</dc:creator>
  <cp:lastModifiedBy>Panagiotis Kounelis</cp:lastModifiedBy>
  <cp:revision>45</cp:revision>
  <dcterms:created xsi:type="dcterms:W3CDTF">2023-12-11T18:38:00Z</dcterms:created>
  <dcterms:modified xsi:type="dcterms:W3CDTF">2023-12-18T13:15:52Z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31A55D32AAAB40E4A8AEB165F3065F41_12</vt:lpwstr>
  </property>
  <property fmtid="{D5CDD505-2E9C-101B-9397-08002B2CF9AE}" pid="3" name="KSOProductBuildVer">
    <vt:lpwstr>1033-12.2.0.13359</vt:lpwstr>
  </property>
</Properties>
</file>