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6" r:id="rId26"/>
    <p:sldId id="283" r:id="rId27"/>
    <p:sldId id="284" r:id="rId28"/>
    <p:sldId id="285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7" r:id="rId39"/>
    <p:sldId id="296" r:id="rId40"/>
    <p:sldId id="298" r:id="rId41"/>
    <p:sldId id="299" r:id="rId42"/>
    <p:sldId id="302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8" autoAdjust="0"/>
    <p:restoredTop sz="94660"/>
  </p:normalViewPr>
  <p:slideViewPr>
    <p:cSldViewPr snapToGrid="0">
      <p:cViewPr varScale="1">
        <p:scale>
          <a:sx n="84" d="100"/>
          <a:sy n="84" d="100"/>
        </p:scale>
        <p:origin x="4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C9B43-6C86-4105-AE8A-26C6AC82A911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5B555-7100-4285-9AD5-4C99DEA7E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77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5B555-7100-4285-9AD5-4C99DEA7EC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07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E461F-61FE-4D81-8611-0097AAEF7B68}" type="datetime1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29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E650-B1F9-41B7-A814-30DF5D824348}" type="datetime1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8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6AA3-ECFC-423D-9D1F-F2B307D4D685}" type="datetime1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59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46075-E8DF-4742-8C24-79E95A67D237}" type="datetime1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8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2289-7CF1-4619-A455-B0B4017B374E}" type="datetime1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39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DEA8-FDD0-47AB-9B1E-6412E7EC60D7}" type="datetime1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6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D6ED-9C9A-4467-8EC7-039C0829B3DE}" type="datetime1">
              <a:rPr lang="en-US" smtClean="0"/>
              <a:t>5/5/2023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13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C30DE-6A64-4BEE-8EF3-DF084BEA05C1}" type="datetime1">
              <a:rPr lang="en-US" smtClean="0"/>
              <a:t>5/5/2023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CAAF-2F01-498F-89B0-DB7EA8EC2343}" type="datetime1">
              <a:rPr lang="en-US" smtClean="0"/>
              <a:t>5/5/2023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01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F7E6-27E1-42EF-8BDB-5661503F4C2D}" type="datetime1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57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6676-04F5-493E-A02A-6B73A4AE7951}" type="datetime1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79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69F45-234F-4D98-8AAE-7ED1F80960E9}" type="datetime1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9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doc.python.org/2/library/datetime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mpy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py.org/scipylib/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pandas.pydata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scikit-learn.org/stabl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matplotlib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eaborn.pydata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for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1896" y="6419088"/>
            <a:ext cx="4163568" cy="246888"/>
          </a:xfrm>
        </p:spPr>
        <p:txBody>
          <a:bodyPr>
            <a:normAutofit fontScale="92500" lnSpcReduction="20000"/>
          </a:bodyPr>
          <a:lstStyle/>
          <a:p>
            <a:r>
              <a:rPr lang="en-US" sz="1400" dirty="0"/>
              <a:t>Based on tutorial by Katia Oleinik (koleinik@bu.edu)</a:t>
            </a:r>
          </a:p>
        </p:txBody>
      </p:sp>
    </p:spTree>
    <p:extLst>
      <p:ext uri="{BB962C8B-B14F-4D97-AF65-F5344CB8AC3E}">
        <p14:creationId xmlns:p14="http://schemas.microsoft.com/office/powerpoint/2010/main" val="1115155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92576" y="1865480"/>
            <a:ext cx="15408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Python Libraries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23276" y="1865480"/>
            <a:ext cx="8491513" cy="175432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#Import Python Libraries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pandas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mpl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seaborn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sns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2516" y="1773836"/>
            <a:ext cx="10160166" cy="1918741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92516" y="1773836"/>
            <a:ext cx="0" cy="1918741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92516" y="4947793"/>
            <a:ext cx="8539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Shift+Enter</a:t>
            </a:r>
            <a:r>
              <a:rPr lang="en-US" dirty="0"/>
              <a:t> to execute the </a:t>
            </a:r>
            <a:r>
              <a:rPr lang="en-US" i="1" dirty="0" err="1"/>
              <a:t>jupyter</a:t>
            </a:r>
            <a:r>
              <a:rPr lang="en-US" dirty="0"/>
              <a:t> cell</a:t>
            </a:r>
          </a:p>
        </p:txBody>
      </p:sp>
    </p:spTree>
    <p:extLst>
      <p:ext uri="{BB962C8B-B14F-4D97-AF65-F5344CB8AC3E}">
        <p14:creationId xmlns:p14="http://schemas.microsoft.com/office/powerpoint/2010/main" val="1438978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3023" y="186548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 using pandas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48913" y="1865480"/>
            <a:ext cx="10268267" cy="615553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#Read csv file</a:t>
            </a:r>
          </a:p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"http://xyz.com/examples/python/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data_analysis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/Salaries.csv"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9560" y="3538091"/>
            <a:ext cx="114125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 number of pandas commands to read other data formats: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pd.read_excel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('myfile.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xlsx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sheet_name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='Sheet1',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index_col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=None,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na_values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=['NA'])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pd.read_stata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myfile.dta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pd.read_sas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('myfile.sas7bdat')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pd.read_hdf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('myfile.h5','df')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43986" y="2574376"/>
            <a:ext cx="9543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Note: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above command has many optional arguments to fine-tune the data import process.</a:t>
            </a:r>
          </a:p>
        </p:txBody>
      </p:sp>
    </p:spTree>
    <p:extLst>
      <p:ext uri="{BB962C8B-B14F-4D97-AF65-F5344CB8AC3E}">
        <p14:creationId xmlns:p14="http://schemas.microsoft.com/office/powerpoint/2010/main" val="2565270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3023" y="186548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data frames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48913" y="1865480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#List first 5 records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df.head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520" y="2797367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Out[3]: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091" y="2797367"/>
            <a:ext cx="3261643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72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Hands-on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04341" y="2013679"/>
            <a:ext cx="104181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Try to read the first 10, 20, 50 records;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Can you guess how to view the last few records;              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Hint: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659" y="3212891"/>
            <a:ext cx="971733" cy="687049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 rot="-8100000">
            <a:off x="1184980" y="754334"/>
            <a:ext cx="87443" cy="547143"/>
            <a:chOff x="2136098" y="5086662"/>
            <a:chExt cx="87443" cy="547143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2181067" y="5206584"/>
              <a:ext cx="2502" cy="354767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>
              <a:off x="2136098" y="5086662"/>
              <a:ext cx="87443" cy="8783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2178566" y="5581339"/>
              <a:ext cx="2" cy="52466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6271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 data types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0045177"/>
              </p:ext>
            </p:extLst>
          </p:nvPr>
        </p:nvGraphicFramePr>
        <p:xfrm>
          <a:off x="838200" y="1690688"/>
          <a:ext cx="9153729" cy="4432090"/>
        </p:xfrm>
        <a:graphic>
          <a:graphicData uri="http://schemas.openxmlformats.org/drawingml/2006/table">
            <a:tbl>
              <a:tblPr/>
              <a:tblGrid>
                <a:gridCol w="3051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1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51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9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Pandas Type</a:t>
                      </a:r>
                    </a:p>
                  </a:txBody>
                  <a:tcPr marL="53065" marR="53065" marT="53065" marB="5306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Native Python Type</a:t>
                      </a:r>
                    </a:p>
                  </a:txBody>
                  <a:tcPr marL="53065" marR="53065" marT="53065" marB="5306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Description</a:t>
                      </a:r>
                    </a:p>
                  </a:txBody>
                  <a:tcPr marL="53065" marR="53065" marT="53065" marB="5306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1302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object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string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The most general dtype. Will be assigned to your column if column has mixed types (numbers and strings).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509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int64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int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Numeric characters. 64 refers to the memory allocated to hold this character.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0095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float64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float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Numeric characters with decimals. If a column contains numbers and NaNs(see below), pandas will default to float64, in case your missing value has a decimal.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509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datetime64, timedelta[ns]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N/A (but see the </a:t>
                      </a:r>
                      <a:r>
                        <a:rPr lang="en-US" sz="1600" u="none" strike="noStrike" dirty="0" err="1">
                          <a:solidFill>
                            <a:srgbClr val="337AB7"/>
                          </a:solidFill>
                          <a:effectLst/>
                          <a:hlinkClick r:id="rId2"/>
                        </a:rPr>
                        <a:t>datetime</a:t>
                      </a:r>
                      <a:r>
                        <a:rPr lang="en-US" sz="1600" dirty="0">
                          <a:effectLst/>
                        </a:rPr>
                        <a:t> module in Python’s standard library)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Values meant to hold time data. Look into these for time series experiments.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48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3023" y="186548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 data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48913" y="1865480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#Check a particular column type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520" y="2607492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Out[4]: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('int64')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527" y="3386978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[5]: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46417" y="3386978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#Check types for all the columns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df.dtypes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8024" y="4318865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Out[4]: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8913" y="4360681"/>
            <a:ext cx="32278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rank             </a:t>
            </a:r>
          </a:p>
          <a:p>
            <a:r>
              <a:rPr lang="en-US" dirty="0"/>
              <a:t>discipline  </a:t>
            </a:r>
          </a:p>
          <a:p>
            <a:r>
              <a:rPr lang="en-US" dirty="0" err="1"/>
              <a:t>phd</a:t>
            </a:r>
            <a:r>
              <a:rPr lang="en-US" dirty="0"/>
              <a:t> </a:t>
            </a:r>
          </a:p>
          <a:p>
            <a:r>
              <a:rPr lang="en-US" dirty="0"/>
              <a:t>service      </a:t>
            </a:r>
          </a:p>
          <a:p>
            <a:r>
              <a:rPr lang="en-US" dirty="0"/>
              <a:t>sex              </a:t>
            </a:r>
          </a:p>
          <a:p>
            <a:r>
              <a:rPr lang="en-US" dirty="0"/>
              <a:t>salary         </a:t>
            </a:r>
          </a:p>
          <a:p>
            <a:r>
              <a:rPr lang="en-US" dirty="0" err="1"/>
              <a:t>dtype</a:t>
            </a:r>
            <a:r>
              <a:rPr lang="en-US" dirty="0"/>
              <a:t>: object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20380" y="4358185"/>
            <a:ext cx="32278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int64</a:t>
            </a:r>
          </a:p>
          <a:p>
            <a:r>
              <a:rPr lang="en-US" dirty="0"/>
              <a:t>int64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int64</a:t>
            </a:r>
          </a:p>
        </p:txBody>
      </p:sp>
    </p:spTree>
    <p:extLst>
      <p:ext uri="{BB962C8B-B14F-4D97-AF65-F5344CB8AC3E}">
        <p14:creationId xmlns:p14="http://schemas.microsoft.com/office/powerpoint/2010/main" val="2318503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attributes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1690688"/>
            <a:ext cx="7485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objects have </a:t>
            </a:r>
            <a:r>
              <a:rPr lang="en-US" i="1" dirty="0"/>
              <a:t>attributes</a:t>
            </a:r>
            <a:r>
              <a:rPr lang="en-US" dirty="0"/>
              <a:t> and </a:t>
            </a:r>
            <a:r>
              <a:rPr lang="en-US" i="1" dirty="0"/>
              <a:t>methods</a:t>
            </a:r>
            <a:r>
              <a:rPr lang="en-US" dirty="0"/>
              <a:t>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027669"/>
              </p:ext>
            </p:extLst>
          </p:nvPr>
        </p:nvGraphicFramePr>
        <p:xfrm>
          <a:off x="927725" y="2363450"/>
          <a:ext cx="8431134" cy="349270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00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0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96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df.attribute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731">
                <a:tc>
                  <a:txBody>
                    <a:bodyPr/>
                    <a:lstStyle/>
                    <a:p>
                      <a:r>
                        <a:rPr lang="en-US" dirty="0" err="1"/>
                        <a:t>dtypes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the types of the columns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731">
                <a:tc>
                  <a:txBody>
                    <a:bodyPr/>
                    <a:lstStyle/>
                    <a:p>
                      <a:r>
                        <a:rPr lang="en-US" dirty="0"/>
                        <a:t>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the column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705">
                <a:tc>
                  <a:txBody>
                    <a:bodyPr/>
                    <a:lstStyle/>
                    <a:p>
                      <a:r>
                        <a:rPr lang="en-US" dirty="0"/>
                        <a:t>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the row labels</a:t>
                      </a:r>
                      <a:r>
                        <a:rPr lang="en-US" baseline="0" dirty="0"/>
                        <a:t> and column names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698">
                <a:tc>
                  <a:txBody>
                    <a:bodyPr/>
                    <a:lstStyle/>
                    <a:p>
                      <a:r>
                        <a:rPr lang="en-US" dirty="0" err="1"/>
                        <a:t>ndim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dimensions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722"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elements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722">
                <a:tc>
                  <a:txBody>
                    <a:bodyPr/>
                    <a:lstStyle/>
                    <a:p>
                      <a:r>
                        <a:rPr lang="en-US" dirty="0"/>
                        <a:t>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a tuple</a:t>
                      </a:r>
                      <a:r>
                        <a:rPr lang="en-US" baseline="0" dirty="0"/>
                        <a:t> representing the dimensionality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4722"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numpy</a:t>
                      </a:r>
                      <a:r>
                        <a:rPr lang="en-US" baseline="0" dirty="0"/>
                        <a:t> representation of the 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849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Hands-on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04341" y="2013679"/>
            <a:ext cx="104181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Find how many records this data frame has;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How many elements are there?     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What are the column names?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What types of columns we have in this data frame?</a:t>
            </a:r>
          </a:p>
        </p:txBody>
      </p:sp>
      <p:grpSp>
        <p:nvGrpSpPr>
          <p:cNvPr id="24" name="Group 23"/>
          <p:cNvGrpSpPr/>
          <p:nvPr/>
        </p:nvGrpSpPr>
        <p:grpSpPr>
          <a:xfrm rot="-8100000">
            <a:off x="1184980" y="754334"/>
            <a:ext cx="87443" cy="547143"/>
            <a:chOff x="2136098" y="5086662"/>
            <a:chExt cx="87443" cy="547143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2181067" y="5206584"/>
              <a:ext cx="2502" cy="354767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>
              <a:off x="2136098" y="5086662"/>
              <a:ext cx="87443" cy="8783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2178566" y="5581339"/>
              <a:ext cx="2" cy="52466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0485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methods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127113"/>
              </p:ext>
            </p:extLst>
          </p:nvPr>
        </p:nvGraphicFramePr>
        <p:xfrm>
          <a:off x="927725" y="2418414"/>
          <a:ext cx="8431134" cy="416542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564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6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8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df.method</a:t>
                      </a:r>
                      <a:r>
                        <a:rPr lang="en-US" sz="2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/>
                        <a:t>head( [n] ), tail( [n]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first/last</a:t>
                      </a:r>
                      <a:r>
                        <a:rPr lang="en-US" baseline="0" dirty="0"/>
                        <a:t> n rows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/>
                        <a:t>describe()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generate descriptive statistics (for numeric columns only)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003">
                <a:tc>
                  <a:txBody>
                    <a:bodyPr/>
                    <a:lstStyle/>
                    <a:p>
                      <a:r>
                        <a:rPr lang="en-US" dirty="0"/>
                        <a:t>max(), 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max/min</a:t>
                      </a:r>
                      <a:r>
                        <a:rPr lang="en-US" baseline="0" dirty="0"/>
                        <a:t> values for all numeric columns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/>
                        <a:t>mean(), median()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mean/median</a:t>
                      </a:r>
                      <a:r>
                        <a:rPr lang="en-US" baseline="0" dirty="0"/>
                        <a:t> values for all numeric columns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/>
                        <a:t>std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/>
                        <a:t>sample([n])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 random sample of the</a:t>
                      </a:r>
                      <a:r>
                        <a:rPr lang="en-US" baseline="0" dirty="0"/>
                        <a:t> data frame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/>
                        <a:t>dropna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all the records with missing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0" y="1610741"/>
            <a:ext cx="7485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Unlike attributes, python methods have </a:t>
            </a:r>
            <a:r>
              <a:rPr lang="en-US" i="1" dirty="0"/>
              <a:t>parenthesis.</a:t>
            </a:r>
          </a:p>
          <a:p>
            <a:r>
              <a:rPr lang="en-US" dirty="0"/>
              <a:t>All attributes and methods can be listed with a </a:t>
            </a:r>
            <a:r>
              <a:rPr lang="en-US" i="1" dirty="0" err="1"/>
              <a:t>dir</a:t>
            </a:r>
            <a:r>
              <a:rPr lang="en-US" i="1" dirty="0"/>
              <a:t>() </a:t>
            </a:r>
            <a:r>
              <a:rPr lang="en-US" dirty="0"/>
              <a:t>function: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986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Hands-on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04341" y="2013679"/>
            <a:ext cx="1041816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Give the summary for the numeric columns in the dataset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Calculate standard deviation for all numeric columns;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What are the mean values of the first 50 records in the dataset?   </a:t>
            </a:r>
            <a:r>
              <a:rPr lang="en-US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Hint: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use head() method to subset the first 50 records and then calculate the mean</a:t>
            </a:r>
          </a:p>
        </p:txBody>
      </p:sp>
      <p:grpSp>
        <p:nvGrpSpPr>
          <p:cNvPr id="24" name="Group 23"/>
          <p:cNvGrpSpPr/>
          <p:nvPr/>
        </p:nvGrpSpPr>
        <p:grpSpPr>
          <a:xfrm rot="-8100000">
            <a:off x="1184980" y="754334"/>
            <a:ext cx="87443" cy="547143"/>
            <a:chOff x="2136098" y="5086662"/>
            <a:chExt cx="87443" cy="547143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2181067" y="5206584"/>
              <a:ext cx="2502" cy="354767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>
              <a:off x="2136098" y="5086662"/>
              <a:ext cx="87443" cy="8783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2178566" y="5581339"/>
              <a:ext cx="2" cy="52466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5685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1970201" y="1945315"/>
            <a:ext cx="5566841" cy="1325563"/>
          </a:xfrm>
        </p:spPr>
        <p:txBody>
          <a:bodyPr/>
          <a:lstStyle/>
          <a:p>
            <a:r>
              <a:rPr lang="en-US" dirty="0"/>
              <a:t>Tutorial 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</a:t>
            </a:fld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-17720144" y="-6849586"/>
            <a:ext cx="20726400" cy="20726400"/>
          </a:xfrm>
          <a:prstGeom prst="ellipse">
            <a:avLst/>
          </a:prstGeom>
          <a:noFill/>
          <a:ln w="152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196100" y="467916"/>
            <a:ext cx="908462" cy="865295"/>
          </a:xfrm>
          <a:prstGeom prst="ellipse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161546" y="536694"/>
            <a:ext cx="4198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Overview of Python Libraries for Data Scientists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60600" y="1759635"/>
            <a:ext cx="7034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Reading Data; Selecting and Filtering the Data; Data manipulation, sorting, grouping, rearranging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09368" y="3163230"/>
            <a:ext cx="527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Plotting the data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60600" y="4386171"/>
            <a:ext cx="527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Descriptive statistics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49168" y="5696876"/>
            <a:ext cx="527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Inferential statistics</a:t>
            </a:r>
          </a:p>
        </p:txBody>
      </p:sp>
      <p:sp>
        <p:nvSpPr>
          <p:cNvPr id="31" name="Oval 30"/>
          <p:cNvSpPr/>
          <p:nvPr/>
        </p:nvSpPr>
        <p:spPr>
          <a:xfrm>
            <a:off x="2457843" y="1679170"/>
            <a:ext cx="908462" cy="865295"/>
          </a:xfrm>
          <a:prstGeom prst="ellipse">
            <a:avLst/>
          </a:prstGeom>
          <a:solidFill>
            <a:schemeClr val="accent4"/>
          </a:solidFill>
          <a:ln w="222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514906" y="2920904"/>
            <a:ext cx="908462" cy="865295"/>
          </a:xfrm>
          <a:prstGeom prst="ellipse">
            <a:avLst/>
          </a:prstGeom>
          <a:solidFill>
            <a:schemeClr val="accent3"/>
          </a:solidFill>
          <a:ln w="222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514906" y="4162638"/>
            <a:ext cx="908462" cy="865295"/>
          </a:xfrm>
          <a:prstGeom prst="ellipse">
            <a:avLst/>
          </a:prstGeom>
          <a:solidFill>
            <a:schemeClr val="accent6"/>
          </a:solidFill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277819" y="5410468"/>
            <a:ext cx="908462" cy="865295"/>
          </a:xfrm>
          <a:prstGeom prst="ellipse">
            <a:avLst/>
          </a:prstGeom>
          <a:solidFill>
            <a:schemeClr val="accent2"/>
          </a:solidFill>
          <a:ln w="222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11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 column in a 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Method 1:   </a:t>
            </a:r>
            <a:r>
              <a:rPr lang="en-US" dirty="0"/>
              <a:t>Subset the data frame using column name:</a:t>
            </a:r>
          </a:p>
          <a:p>
            <a:pPr marL="0" indent="0">
              <a:buNone/>
            </a:pPr>
            <a:r>
              <a:rPr lang="en-US" dirty="0"/>
              <a:t>                      </a:t>
            </a:r>
            <a:r>
              <a:rPr lang="en-US" dirty="0" err="1"/>
              <a:t>df</a:t>
            </a:r>
            <a:r>
              <a:rPr lang="en-US" dirty="0"/>
              <a:t>['sex']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Method 2</a:t>
            </a:r>
            <a:r>
              <a:rPr lang="en-US" dirty="0"/>
              <a:t>:   Use the column name as an attribute:</a:t>
            </a:r>
          </a:p>
          <a:p>
            <a:pPr marL="0" indent="0">
              <a:buNone/>
            </a:pPr>
            <a:r>
              <a:rPr lang="en-US" dirty="0"/>
              <a:t>                      </a:t>
            </a:r>
            <a:r>
              <a:rPr lang="en-US" dirty="0" err="1"/>
              <a:t>df.sex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Note: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there is an attribute 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rank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for pandas data frames, so to select a column with a name "rank" we should use method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67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Hands-on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04341" y="2013679"/>
            <a:ext cx="1041816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Calculate the basic statistics for the </a:t>
            </a:r>
            <a:r>
              <a:rPr lang="en-US" sz="2400" i="1" dirty="0"/>
              <a:t>salary</a:t>
            </a:r>
            <a:r>
              <a:rPr lang="en-US" sz="2400" dirty="0"/>
              <a:t> column;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Find how many values in the </a:t>
            </a:r>
            <a:r>
              <a:rPr lang="en-US" sz="2400" i="1" dirty="0"/>
              <a:t>salary</a:t>
            </a:r>
            <a:r>
              <a:rPr lang="en-US" sz="2400" dirty="0"/>
              <a:t> column (use </a:t>
            </a:r>
            <a:r>
              <a:rPr lang="en-US" sz="2400" i="1" dirty="0"/>
              <a:t>count</a:t>
            </a:r>
            <a:r>
              <a:rPr lang="en-US" sz="2400" dirty="0"/>
              <a:t> method);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Calculate the average salary;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 rot="-8100000">
            <a:off x="1184980" y="754334"/>
            <a:ext cx="87443" cy="547143"/>
            <a:chOff x="2136098" y="5086662"/>
            <a:chExt cx="87443" cy="547143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2181067" y="5206584"/>
              <a:ext cx="2502" cy="354767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>
              <a:off x="2136098" y="5086662"/>
              <a:ext cx="87443" cy="8783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2178566" y="5581339"/>
              <a:ext cx="2" cy="52466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1018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</a:t>
            </a:r>
            <a:r>
              <a:rPr lang="en-US" i="1" dirty="0" err="1"/>
              <a:t>groupby</a:t>
            </a:r>
            <a:r>
              <a:rPr lang="en-US" dirty="0"/>
              <a:t>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22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1361272"/>
            <a:ext cx="104181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dirty="0"/>
              <a:t>Using "group by" method we can: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Split the data into groups based on some criteria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Calculate statistics (or apply a function) to each group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Similar to </a:t>
            </a:r>
            <a:r>
              <a:rPr lang="en-US" sz="2400" dirty="0" err="1"/>
              <a:t>dplyr</a:t>
            </a:r>
            <a:r>
              <a:rPr lang="en-US" sz="2400" dirty="0"/>
              <a:t>() function in 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2201" y="3562583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18091" y="3562583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#Group data using rank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df_rank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'rank'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5354" y="440335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11244" y="4403350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value for each numeric column per each group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df_rank.mean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244" y="5244117"/>
            <a:ext cx="3185436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17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</a:t>
            </a:r>
            <a:r>
              <a:rPr lang="en-US" i="1" dirty="0" err="1"/>
              <a:t>groupby</a:t>
            </a:r>
            <a:r>
              <a:rPr lang="en-US" dirty="0"/>
              <a:t>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23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2013679"/>
            <a:ext cx="10418164" cy="866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dirty="0"/>
              <a:t>Once </a:t>
            </a:r>
            <a:r>
              <a:rPr lang="en-US" sz="2400" dirty="0" err="1"/>
              <a:t>groupby</a:t>
            </a:r>
            <a:r>
              <a:rPr lang="en-US" sz="2400" dirty="0"/>
              <a:t> object is create we can calculate various statistics for each group: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3244085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3244085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salary for each professor rank: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'rank'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)[[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]].mean()</a:t>
            </a:r>
          </a:p>
        </p:txBody>
      </p:sp>
      <p:sp>
        <p:nvSpPr>
          <p:cNvPr id="3" name="Rectangle 2"/>
          <p:cNvSpPr/>
          <p:nvPr/>
        </p:nvSpPr>
        <p:spPr>
          <a:xfrm>
            <a:off x="1648913" y="5935512"/>
            <a:ext cx="102177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Note: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If single brackets are used to specify the column (e.g. salary), then the output is Pandas Series object. When double brackets are used the output is a Data Frame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913" y="4058122"/>
            <a:ext cx="1928027" cy="14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380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</a:t>
            </a:r>
            <a:r>
              <a:rPr lang="en-US" i="1" dirty="0" err="1"/>
              <a:t>groupby</a:t>
            </a:r>
            <a:r>
              <a:rPr lang="en-US" dirty="0"/>
              <a:t>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2013679"/>
            <a:ext cx="104181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i="1" dirty="0" err="1"/>
              <a:t>groupby</a:t>
            </a:r>
            <a:r>
              <a:rPr lang="en-US" sz="2400" dirty="0"/>
              <a:t> performance notes:</a:t>
            </a:r>
          </a:p>
          <a:p>
            <a:pPr lvl="1"/>
            <a:r>
              <a:rPr lang="en-US" sz="2400" dirty="0"/>
              <a:t>- no grouping/splitting occurs until it's needed. Creating the </a:t>
            </a:r>
            <a:r>
              <a:rPr lang="en-US" sz="2400" i="1" dirty="0" err="1"/>
              <a:t>groupby</a:t>
            </a:r>
            <a:r>
              <a:rPr lang="en-US" sz="2400" dirty="0"/>
              <a:t> object only verifies that you have passed a valid mapping</a:t>
            </a:r>
          </a:p>
          <a:p>
            <a:pPr lvl="1"/>
            <a:r>
              <a:rPr lang="en-US" sz="2400" dirty="0"/>
              <a:t>- by default the group keys are sorted during the </a:t>
            </a:r>
            <a:r>
              <a:rPr lang="en-US" sz="2400" i="1" dirty="0" err="1"/>
              <a:t>groupby</a:t>
            </a:r>
            <a:r>
              <a:rPr lang="en-US" sz="2400" dirty="0"/>
              <a:t> operation. You may want to pass sort=False for potential speedup:</a:t>
            </a:r>
          </a:p>
          <a:p>
            <a:pPr>
              <a:lnSpc>
                <a:spcPct val="250000"/>
              </a:lnSpc>
            </a:pP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03023" y="4867404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4867404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salary for each professor rank: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'rank']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sort=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)[[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]].mean()</a:t>
            </a:r>
          </a:p>
        </p:txBody>
      </p:sp>
    </p:spTree>
    <p:extLst>
      <p:ext uri="{BB962C8B-B14F-4D97-AF65-F5344CB8AC3E}">
        <p14:creationId xmlns:p14="http://schemas.microsoft.com/office/powerpoint/2010/main" val="2525210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Frame: filtering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25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2013679"/>
            <a:ext cx="104181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subset the data we can apply Boolean indexing. This indexing is commonly known as a filter.  For example if we want to subset the rows in which the salary value is greater than $120K: </a:t>
            </a:r>
          </a:p>
          <a:p>
            <a:pPr>
              <a:lnSpc>
                <a:spcPct val="250000"/>
              </a:lnSpc>
            </a:pP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03023" y="3423063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3423063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salary for each professor rank: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df_sub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120000 ]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0731" y="5882251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6621" y="5882251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only those rows that contain female professors: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'sex']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'Female'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11267" y="4296216"/>
            <a:ext cx="104181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Any Boolean operator can be used to subset the data: </a:t>
            </a:r>
          </a:p>
          <a:p>
            <a:r>
              <a:rPr lang="en-US" sz="2400" dirty="0"/>
              <a:t>&gt;   greater;     &gt;= greater or equal;</a:t>
            </a:r>
          </a:p>
          <a:p>
            <a:r>
              <a:rPr lang="en-US" sz="2400" dirty="0"/>
              <a:t>&lt;   less;           &lt;= less or equal;</a:t>
            </a:r>
          </a:p>
          <a:p>
            <a:r>
              <a:rPr lang="en-US" sz="2400" dirty="0"/>
              <a:t>== equal;        != not equal;  </a:t>
            </a:r>
          </a:p>
        </p:txBody>
      </p:sp>
    </p:spTree>
    <p:extLst>
      <p:ext uri="{BB962C8B-B14F-4D97-AF65-F5344CB8AC3E}">
        <p14:creationId xmlns:p14="http://schemas.microsoft.com/office/powerpoint/2010/main" val="270616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Slicing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26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a number of ways to subset the Data Frame: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one or more columns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one or more rows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 subset of rows and columns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/>
            <a:r>
              <a:rPr lang="en-US" sz="2400" dirty="0"/>
              <a:t>Rows and columns can be selected by their position or label </a:t>
            </a:r>
          </a:p>
        </p:txBody>
      </p:sp>
    </p:spTree>
    <p:extLst>
      <p:ext uri="{BB962C8B-B14F-4D97-AF65-F5344CB8AC3E}">
        <p14:creationId xmlns:p14="http://schemas.microsoft.com/office/powerpoint/2010/main" val="39252036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Slicing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27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selecting one column, it is possible to use single set of brackets, but the resulting object will be  a Series (not a </a:t>
            </a:r>
            <a:r>
              <a:rPr lang="en-US" sz="2400" dirty="0" err="1"/>
              <a:t>DataFrame</a:t>
            </a:r>
            <a:r>
              <a:rPr lang="en-US" sz="2400" dirty="0"/>
              <a:t>):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column salary: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4466" y="4078807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we need to select more than one column and/or make the output to be a </a:t>
            </a:r>
            <a:r>
              <a:rPr lang="en-US" sz="2400" dirty="0" err="1"/>
              <a:t>DataFrame</a:t>
            </a:r>
            <a:r>
              <a:rPr lang="en-US" sz="2400" dirty="0"/>
              <a:t>, we should use double brackets: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6400" y="4988881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42290" y="4988881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column salary: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1908692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Selecting rows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28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need to select a range of rows, we can specify the range using ":"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rows by their position: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10:20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4466" y="4078807"/>
            <a:ext cx="10418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Notice that the first row has a position 0, and the last value in the range is omitted:</a:t>
            </a:r>
          </a:p>
          <a:p>
            <a:r>
              <a:rPr lang="en-US" sz="2400" dirty="0"/>
              <a:t>So for 0:10 range the first 10 rows are returned with the positions starting with 0 and ending with 9</a:t>
            </a:r>
          </a:p>
        </p:txBody>
      </p:sp>
    </p:spTree>
    <p:extLst>
      <p:ext uri="{BB962C8B-B14F-4D97-AF65-F5344CB8AC3E}">
        <p14:creationId xmlns:p14="http://schemas.microsoft.com/office/powerpoint/2010/main" val="1110054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method </a:t>
            </a:r>
            <a:r>
              <a:rPr lang="en-US" dirty="0" err="1"/>
              <a:t>loc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29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need to select a range of rows, using their labels we can use method </a:t>
            </a:r>
            <a:r>
              <a:rPr lang="en-US" sz="2400" dirty="0" err="1"/>
              <a:t>loc</a:t>
            </a:r>
            <a:r>
              <a:rPr lang="en-US" sz="2400" dirty="0"/>
              <a:t>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rows by their labels: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df_sub.loc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10:20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rank','sex','salary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1693" y="404427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476" y="3565667"/>
            <a:ext cx="2286319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66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Many popular Python toolboxes/libraries:</a:t>
            </a:r>
          </a:p>
          <a:p>
            <a:pPr lvl="1"/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Visualization libraries</a:t>
            </a:r>
          </a:p>
          <a:p>
            <a:pPr lvl="1"/>
            <a:r>
              <a:rPr lang="en-US" dirty="0" err="1"/>
              <a:t>matplotlib</a:t>
            </a:r>
            <a:endParaRPr lang="en-US" dirty="0"/>
          </a:p>
          <a:p>
            <a:pPr lvl="1"/>
            <a:r>
              <a:rPr lang="en-US" dirty="0" err="1"/>
              <a:t>Seaborn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                                                      and many more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</a:t>
            </a:fld>
            <a:endParaRPr lang="en-US"/>
          </a:p>
        </p:txBody>
      </p:sp>
      <p:sp>
        <p:nvSpPr>
          <p:cNvPr id="6" name="Folded Corner 5"/>
          <p:cNvSpPr/>
          <p:nvPr/>
        </p:nvSpPr>
        <p:spPr>
          <a:xfrm>
            <a:off x="4364736" y="2383536"/>
            <a:ext cx="2584704" cy="1981200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38472" y="2846832"/>
            <a:ext cx="2237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All these libraries are installed on the SCC</a:t>
            </a:r>
          </a:p>
        </p:txBody>
      </p:sp>
    </p:spTree>
    <p:extLst>
      <p:ext uri="{BB962C8B-B14F-4D97-AF65-F5344CB8AC3E}">
        <p14:creationId xmlns:p14="http://schemas.microsoft.com/office/powerpoint/2010/main" val="39734788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method </a:t>
            </a:r>
            <a:r>
              <a:rPr lang="en-US" dirty="0" err="1"/>
              <a:t>iloc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30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need to select a range of rows and/or columns, using their positions we can use method </a:t>
            </a:r>
            <a:r>
              <a:rPr lang="en-US" sz="2400" dirty="0" err="1"/>
              <a:t>iloc</a:t>
            </a:r>
            <a:r>
              <a:rPr lang="en-US" sz="2400" dirty="0"/>
              <a:t>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rows by their labels: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df_sub.iloc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10:20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0, 3, 4, 5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9738" y="404427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913" y="3612849"/>
            <a:ext cx="2400508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655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method </a:t>
            </a:r>
            <a:r>
              <a:rPr lang="en-US" dirty="0" err="1"/>
              <a:t>iloc</a:t>
            </a:r>
            <a:r>
              <a:rPr lang="en-US" dirty="0"/>
              <a:t> (summary)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31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38200" y="1797118"/>
            <a:ext cx="10268267" cy="120032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First row of a data frame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#(i+1)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row 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Last row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4735" y="3269170"/>
            <a:ext cx="10268267" cy="9233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[:,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First column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[:,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Last column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4735" y="4588817"/>
            <a:ext cx="10268267" cy="175432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0:7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   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#First 7 rows 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:, 0:2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#First 2 columns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1:3, 0:2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#Second through third rows and first 2 columns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0,5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#1</a:t>
            </a:r>
            <a:r>
              <a:rPr lang="en-US" i="1" baseline="30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6</a:t>
            </a:r>
            <a:r>
              <a:rPr lang="en-US" i="1" baseline="30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rows and 2</a:t>
            </a:r>
            <a:r>
              <a:rPr lang="en-US" i="1" baseline="30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4</a:t>
            </a:r>
            <a:r>
              <a:rPr lang="en-US" i="1" baseline="30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columns</a:t>
            </a:r>
          </a:p>
          <a:p>
            <a:endParaRPr lang="en-US" i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4449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Sorting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2009262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sort the data by a value in the column. By default the sorting will occur in ascending order and a new data frame is return.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3023" y="31479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48913" y="3147936"/>
            <a:ext cx="10268267" cy="9233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 new data frame from the original sorted by the column Salary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df_sorted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.sort_values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by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'service'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df_sorted.head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1693" y="427287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913" y="4378943"/>
            <a:ext cx="3566469" cy="166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497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Sorting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2009262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sort the data using 2 or more columns: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77533" y="2566042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68357" y="2566042"/>
            <a:ext cx="10653925" cy="615553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df_sorted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.sort_values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by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=[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'service'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'salary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'], ascending = [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df_sorted.head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48863" y="3690982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357" y="3578891"/>
            <a:ext cx="3642676" cy="31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2470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Missing values are marked as </a:t>
            </a:r>
            <a:r>
              <a:rPr lang="en-US" sz="2400" dirty="0" err="1"/>
              <a:t>NaN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-77533" y="2327049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68357" y="2327049"/>
            <a:ext cx="10653925" cy="58477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Read a dataset with missing values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"http://rcs.bu.edu/examples/python/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data_analysis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/flights.csv"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91389" y="3237992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54501" y="3237992"/>
            <a:ext cx="10653925" cy="58477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Select the rows that have at least one missing value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flights[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flights.isnull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().any(axis=1)].head()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80036" y="3992320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501" y="4079954"/>
            <a:ext cx="8740897" cy="17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9028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a number of methods to deal with missing values in the data frame: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167797"/>
              </p:ext>
            </p:extLst>
          </p:nvPr>
        </p:nvGraphicFramePr>
        <p:xfrm>
          <a:off x="927725" y="2418414"/>
          <a:ext cx="8431134" cy="416542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564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6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8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df.method</a:t>
                      </a:r>
                      <a:r>
                        <a:rPr lang="en-US" sz="2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 err="1"/>
                        <a:t>dropna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missing observations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 err="1"/>
                        <a:t>dropna</a:t>
                      </a:r>
                      <a:r>
                        <a:rPr lang="en-US" dirty="0"/>
                        <a:t>(how='all')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observations where all cells is 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003">
                <a:tc>
                  <a:txBody>
                    <a:bodyPr/>
                    <a:lstStyle/>
                    <a:p>
                      <a:r>
                        <a:rPr lang="en-US" dirty="0" err="1"/>
                        <a:t>dropna</a:t>
                      </a:r>
                      <a:r>
                        <a:rPr lang="en-US" dirty="0"/>
                        <a:t>(axis=1, how='all')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column if all the values are</a:t>
                      </a:r>
                      <a:r>
                        <a:rPr lang="en-US" baseline="0" dirty="0"/>
                        <a:t> missing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/>
                        <a:t>dropna</a:t>
                      </a:r>
                      <a:r>
                        <a:rPr lang="en-US" dirty="0"/>
                        <a:t>(thresh = 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rows that contain less than 5 non-missing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/>
                        <a:t>fillna</a:t>
                      </a:r>
                      <a:r>
                        <a:rPr lang="en-US" dirty="0"/>
                        <a:t>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Replace missing values with zeros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/>
                        <a:t>isnull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if the value is missing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/>
                        <a:t>notnull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for non-missing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060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When summing the data, missing values will be treated as zero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all values are missing, the sum will be equal to </a:t>
            </a:r>
            <a:r>
              <a:rPr lang="en-US" sz="2400" dirty="0" err="1"/>
              <a:t>NaN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cumsum</a:t>
            </a:r>
            <a:r>
              <a:rPr lang="en-US" sz="2400" dirty="0"/>
              <a:t>() and </a:t>
            </a:r>
            <a:r>
              <a:rPr lang="en-US" sz="2400" dirty="0" err="1"/>
              <a:t>cumprod</a:t>
            </a:r>
            <a:r>
              <a:rPr lang="en-US" sz="2400" dirty="0"/>
              <a:t>() methods ignore missing values but preserve them in the resulting arrays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Missing values in </a:t>
            </a:r>
            <a:r>
              <a:rPr lang="en-US" sz="2400" dirty="0" err="1"/>
              <a:t>GroupBy</a:t>
            </a:r>
            <a:r>
              <a:rPr lang="en-US" sz="2400" dirty="0"/>
              <a:t> method are excluded (just like in 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Many descriptive statistics methods have </a:t>
            </a:r>
            <a:r>
              <a:rPr lang="en-US" sz="2400" i="1" dirty="0" err="1"/>
              <a:t>skipna</a:t>
            </a:r>
            <a:r>
              <a:rPr lang="en-US" sz="2400" i="1" dirty="0"/>
              <a:t> </a:t>
            </a:r>
            <a:r>
              <a:rPr lang="en-US" sz="2400" dirty="0"/>
              <a:t>option to control if missing data should be excluded . This value is set to </a:t>
            </a:r>
            <a:r>
              <a:rPr lang="en-US" sz="2400" i="1" dirty="0"/>
              <a:t>True </a:t>
            </a:r>
            <a:r>
              <a:rPr lang="en-US" sz="2400" dirty="0"/>
              <a:t>by default (unlike R)</a:t>
            </a:r>
          </a:p>
        </p:txBody>
      </p:sp>
    </p:spTree>
    <p:extLst>
      <p:ext uri="{BB962C8B-B14F-4D97-AF65-F5344CB8AC3E}">
        <p14:creationId xmlns:p14="http://schemas.microsoft.com/office/powerpoint/2010/main" val="36152513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Functions in Pandas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Aggregation - computing a summary statistic about each group, i.e.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compute group sums or means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compute group sizes/counts</a:t>
            </a:r>
          </a:p>
          <a:p>
            <a:pPr lvl="1"/>
            <a:endParaRPr lang="en-US" sz="2400" dirty="0"/>
          </a:p>
          <a:p>
            <a:r>
              <a:rPr lang="en-US" sz="2400" dirty="0"/>
              <a:t>Common aggregation functions:</a:t>
            </a:r>
          </a:p>
          <a:p>
            <a:endParaRPr lang="en-US" sz="2400" dirty="0"/>
          </a:p>
          <a:p>
            <a:pPr lvl="1"/>
            <a:r>
              <a:rPr lang="en-US" sz="2400" dirty="0"/>
              <a:t>min, max</a:t>
            </a:r>
          </a:p>
          <a:p>
            <a:pPr lvl="1"/>
            <a:r>
              <a:rPr lang="en-US" sz="2400" dirty="0"/>
              <a:t>count, sum, prod</a:t>
            </a:r>
          </a:p>
          <a:p>
            <a:pPr lvl="1"/>
            <a:r>
              <a:rPr lang="en-US" sz="2400" dirty="0"/>
              <a:t>mean, median, mode, mad</a:t>
            </a:r>
          </a:p>
          <a:p>
            <a:pPr lvl="1"/>
            <a:r>
              <a:rPr lang="en-US" sz="2400" dirty="0" err="1"/>
              <a:t>std</a:t>
            </a:r>
            <a:r>
              <a:rPr lang="en-US" sz="2400" dirty="0"/>
              <a:t>, </a:t>
            </a:r>
            <a:r>
              <a:rPr lang="en-US" sz="2400" dirty="0" err="1"/>
              <a:t>var</a:t>
            </a:r>
            <a:endParaRPr lang="en-US" sz="2400" dirty="0"/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72796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Functions in Pandas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agg</a:t>
            </a:r>
            <a:r>
              <a:rPr lang="en-US" sz="2400" dirty="0"/>
              <a:t>() method are useful when multiple statistics are computed per column:</a:t>
            </a:r>
          </a:p>
          <a:p>
            <a:pPr lvl="1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-77533" y="2327049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68357" y="2327049"/>
            <a:ext cx="10653925" cy="33855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flights[[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'dep_delay'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arr_delay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]].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agg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min'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'mean'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'max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80036" y="3046744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898" y="3034395"/>
            <a:ext cx="2534004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193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Descriptive Statistics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39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612433"/>
              </p:ext>
            </p:extLst>
          </p:nvPr>
        </p:nvGraphicFramePr>
        <p:xfrm>
          <a:off x="838200" y="1690688"/>
          <a:ext cx="8431134" cy="416542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564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6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8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df.method</a:t>
                      </a:r>
                      <a:r>
                        <a:rPr lang="en-US" sz="2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/>
                        <a:t>describe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Basic statistics (count, mean, </a:t>
                      </a:r>
                      <a:r>
                        <a:rPr lang="en-US" dirty="0" err="1"/>
                        <a:t>std</a:t>
                      </a:r>
                      <a:r>
                        <a:rPr lang="en-US" dirty="0"/>
                        <a:t>, min, quantiles, max)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/>
                        <a:t>min, 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  <a:r>
                        <a:rPr lang="en-US" baseline="0" dirty="0"/>
                        <a:t> and maximum values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003">
                <a:tc>
                  <a:txBody>
                    <a:bodyPr/>
                    <a:lstStyle/>
                    <a:p>
                      <a:r>
                        <a:rPr lang="en-US" dirty="0"/>
                        <a:t>mean, median,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Arithmetic average, median and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/>
                        <a:t>var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std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Variance and standard deviation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/>
                        <a:t>sem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error of 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/>
                        <a:t>skew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skewness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/>
                        <a:t>kurt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kurtosis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5387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/>
              <a:t>NumPy</a:t>
            </a:r>
            <a:r>
              <a:rPr lang="en-US" i="1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introduces objects for multidimensional arrays and matrices, as well as functions that allow to easily perform advanced mathematical and statistical operations on those objects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provides vectorization of mathematical operations on arrays and matrices which significantly improves the performance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many other python libraries are built on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 descr="Num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823" y="127698"/>
            <a:ext cx="1714500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5807631"/>
            <a:ext cx="445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http://www.numpy.org/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06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to explore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3993925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show graphs within Python notebook include inline directive: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77533" y="4893603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68357" y="4893603"/>
            <a:ext cx="10653925" cy="33855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inline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1089" y="1931399"/>
            <a:ext cx="88179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Seaborn</a:t>
            </a:r>
            <a:r>
              <a:rPr lang="en-US" sz="2400" dirty="0"/>
              <a:t> package is built on </a:t>
            </a:r>
            <a:r>
              <a:rPr lang="en-US" sz="2400" dirty="0" err="1"/>
              <a:t>matplotlib</a:t>
            </a:r>
            <a:r>
              <a:rPr lang="en-US" sz="2400" dirty="0"/>
              <a:t> but provides high level interface for drawing attractive statistical graphics, similar to ggplot2 library in R. It specifically targets statistical data visualization</a:t>
            </a:r>
          </a:p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135621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1089" y="1931399"/>
            <a:ext cx="881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000170"/>
              </p:ext>
            </p:extLst>
          </p:nvPr>
        </p:nvGraphicFramePr>
        <p:xfrm>
          <a:off x="838200" y="1690688"/>
          <a:ext cx="7730067" cy="445734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556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4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7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724">
                <a:tc>
                  <a:txBody>
                    <a:bodyPr/>
                    <a:lstStyle/>
                    <a:p>
                      <a:r>
                        <a:rPr lang="en-US" dirty="0" err="1"/>
                        <a:t>distplot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histogram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724">
                <a:tc>
                  <a:txBody>
                    <a:bodyPr/>
                    <a:lstStyle/>
                    <a:p>
                      <a:r>
                        <a:rPr lang="en-US" dirty="0" err="1"/>
                        <a:t>barplot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estimate of central tendency for a numeric variable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232">
                <a:tc>
                  <a:txBody>
                    <a:bodyPr/>
                    <a:lstStyle/>
                    <a:p>
                      <a:r>
                        <a:rPr lang="en-US" dirty="0" err="1"/>
                        <a:t>violinplot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similar to boxplot, also shows the probability density of the 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860">
                <a:tc>
                  <a:txBody>
                    <a:bodyPr/>
                    <a:lstStyle/>
                    <a:p>
                      <a:r>
                        <a:rPr lang="en-US" dirty="0" err="1"/>
                        <a:t>jointplot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Scatterplot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860">
                <a:tc>
                  <a:txBody>
                    <a:bodyPr/>
                    <a:lstStyle/>
                    <a:p>
                      <a:r>
                        <a:rPr lang="en-US" dirty="0" err="1"/>
                        <a:t>regplot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Regression plot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860">
                <a:tc>
                  <a:txBody>
                    <a:bodyPr/>
                    <a:lstStyle/>
                    <a:p>
                      <a:r>
                        <a:rPr lang="en-US" dirty="0" err="1"/>
                        <a:t>pairplot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Pairplot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9164">
                <a:tc>
                  <a:txBody>
                    <a:bodyPr/>
                    <a:lstStyle/>
                    <a:p>
                      <a:r>
                        <a:rPr lang="en-US" dirty="0"/>
                        <a:t>boxplot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boxplot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9164">
                <a:tc>
                  <a:txBody>
                    <a:bodyPr/>
                    <a:lstStyle/>
                    <a:p>
                      <a:r>
                        <a:rPr lang="en-US" dirty="0" err="1"/>
                        <a:t>swarmplot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 scatterplot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9164">
                <a:tc>
                  <a:txBody>
                    <a:bodyPr/>
                    <a:lstStyle/>
                    <a:p>
                      <a:r>
                        <a:rPr lang="en-US" dirty="0" err="1"/>
                        <a:t>factorplot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categorical plot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4257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statistical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1089" y="1931399"/>
            <a:ext cx="881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1089" y="1534678"/>
            <a:ext cx="88179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statsmodel</a:t>
            </a:r>
            <a:r>
              <a:rPr lang="en-US" dirty="0"/>
              <a:t> and </a:t>
            </a:r>
            <a:r>
              <a:rPr lang="en-US" dirty="0" err="1"/>
              <a:t>scikit</a:t>
            </a:r>
            <a:r>
              <a:rPr lang="en-US" dirty="0"/>
              <a:t>-learn - both have a number of function for statistical analysis</a:t>
            </a:r>
          </a:p>
          <a:p>
            <a:endParaRPr lang="en-US" dirty="0"/>
          </a:p>
          <a:p>
            <a:r>
              <a:rPr lang="en-US" dirty="0"/>
              <a:t>The first one is mostly used for regular analysis using R style formulas, while   </a:t>
            </a:r>
            <a:r>
              <a:rPr lang="en-US" dirty="0" err="1"/>
              <a:t>scikit</a:t>
            </a:r>
            <a:r>
              <a:rPr lang="en-US" dirty="0"/>
              <a:t>-learn is more tailored for Machine Learning.</a:t>
            </a:r>
          </a:p>
          <a:p>
            <a:endParaRPr lang="en-US" dirty="0"/>
          </a:p>
          <a:p>
            <a:r>
              <a:rPr lang="en-US" dirty="0" err="1"/>
              <a:t>statsmodels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linear regressions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ANOVA tests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hypothesis </a:t>
            </a:r>
            <a:r>
              <a:rPr lang="en-US" dirty="0" err="1"/>
              <a:t>testings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many more 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err="1"/>
              <a:t>scikit</a:t>
            </a:r>
            <a:r>
              <a:rPr lang="en-US" dirty="0"/>
              <a:t>-learn: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kmeans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support vector machines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random forests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many more 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See examples in the Tutorial Notebook</a:t>
            </a:r>
          </a:p>
        </p:txBody>
      </p:sp>
    </p:spTree>
    <p:extLst>
      <p:ext uri="{BB962C8B-B14F-4D97-AF65-F5344CB8AC3E}">
        <p14:creationId xmlns:p14="http://schemas.microsoft.com/office/powerpoint/2010/main" val="3843749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/>
              <a:t>SciPy</a:t>
            </a:r>
            <a:r>
              <a:rPr lang="en-US" i="1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collection of algorithms for linear algebra, differential equations, numerical integration, optimization, statistics and more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part of </a:t>
            </a:r>
            <a:r>
              <a:rPr lang="en-US" dirty="0" err="1"/>
              <a:t>SciPy</a:t>
            </a:r>
            <a:r>
              <a:rPr lang="en-US" dirty="0"/>
              <a:t> Stack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built on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" r="41257"/>
          <a:stretch/>
        </p:blipFill>
        <p:spPr>
          <a:xfrm>
            <a:off x="10137648" y="130874"/>
            <a:ext cx="1789176" cy="5252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https://www.scipy.org/scipylib/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344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Pandas: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adds data structures and tools designed to work with table-like data (similar to Series and Data Frames in R)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provides tools for data manipulation: reshaping, merging, sorting, slicing, aggregation etc.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allows handling missing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http://pandas.pydata.org/</a:t>
            </a:r>
            <a:endParaRPr lang="en-US" dirty="0"/>
          </a:p>
        </p:txBody>
      </p:sp>
      <p:pic>
        <p:nvPicPr>
          <p:cNvPr id="3074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218" y="80519"/>
            <a:ext cx="3318046" cy="69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328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32104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http://scikit-learn.org/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/>
              <a:t>SciKit</a:t>
            </a:r>
            <a:r>
              <a:rPr lang="en-US" i="1" dirty="0"/>
              <a:t>-Learn: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provides machine learning algorithms: classification, regression, clustering, model validation etc.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built on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SciPy</a:t>
            </a:r>
            <a:r>
              <a:rPr lang="en-US" dirty="0"/>
              <a:t> and </a:t>
            </a:r>
            <a:r>
              <a:rPr lang="en-US" dirty="0" err="1"/>
              <a:t>matplotlib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7</a:t>
            </a:fld>
            <a:endParaRPr lang="en-US"/>
          </a:p>
        </p:txBody>
      </p:sp>
      <p:pic>
        <p:nvPicPr>
          <p:cNvPr id="5122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527" y="149923"/>
            <a:ext cx="15240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197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/>
              <a:t>matplotlib</a:t>
            </a:r>
            <a:r>
              <a:rPr lang="en-US" i="1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python 2D plotting library which produces publication quality figures in a variety of hardcopy formats 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 set of functionalities similar to those of MATLAB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line plots, scatter plots, </a:t>
            </a:r>
            <a:r>
              <a:rPr lang="en-US" dirty="0" err="1"/>
              <a:t>barcharts</a:t>
            </a:r>
            <a:r>
              <a:rPr lang="en-US" dirty="0"/>
              <a:t>, histograms, pie charts etc.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relatively low-level; some effort needed to create advanced visualization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2104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https://matplotlib.org/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8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023" y="119373"/>
            <a:ext cx="2183346" cy="49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346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/>
              <a:t>Seaborn</a:t>
            </a:r>
            <a:r>
              <a:rPr lang="en-US" i="1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based on </a:t>
            </a:r>
            <a:r>
              <a:rPr lang="en-US" dirty="0" err="1"/>
              <a:t>matplotlib</a:t>
            </a:r>
            <a:r>
              <a:rPr lang="en-US" dirty="0"/>
              <a:t> 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provides high level interface for drawing attractive statistical graphics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Similar (in style) to the popular ggplot2 library in R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2104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https://seaborn.pydata.org/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36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3486</TotalTime>
  <Words>2699</Words>
  <Application>Microsoft Office PowerPoint</Application>
  <PresentationFormat>Widescreen</PresentationFormat>
  <Paragraphs>443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Courier New</vt:lpstr>
      <vt:lpstr>Wingdings</vt:lpstr>
      <vt:lpstr>Office Theme</vt:lpstr>
      <vt:lpstr>Python for Data Analysis</vt:lpstr>
      <vt:lpstr>Tutorial Content</vt:lpstr>
      <vt:lpstr>Python Libraries for Data Science</vt:lpstr>
      <vt:lpstr>Python Libraries for Data Science</vt:lpstr>
      <vt:lpstr>Python Libraries for Data Science</vt:lpstr>
      <vt:lpstr>Python Libraries for Data Science</vt:lpstr>
      <vt:lpstr>Python Libraries for Data Science</vt:lpstr>
      <vt:lpstr>Python Libraries for Data Science</vt:lpstr>
      <vt:lpstr>Python Libraries for Data Science</vt:lpstr>
      <vt:lpstr>Loading Python Libraries</vt:lpstr>
      <vt:lpstr>Reading data using pandas</vt:lpstr>
      <vt:lpstr>Exploring data frames</vt:lpstr>
      <vt:lpstr>      Hands-on exercises</vt:lpstr>
      <vt:lpstr>Data Frame data types</vt:lpstr>
      <vt:lpstr>Data Frame data types</vt:lpstr>
      <vt:lpstr>Data Frames attributes</vt:lpstr>
      <vt:lpstr>      Hands-on exercises</vt:lpstr>
      <vt:lpstr>Data Frames methods</vt:lpstr>
      <vt:lpstr>      Hands-on exercises</vt:lpstr>
      <vt:lpstr>Selecting a column in a Data Frame</vt:lpstr>
      <vt:lpstr>      Hands-on exercises</vt:lpstr>
      <vt:lpstr>Data Frames groupby method</vt:lpstr>
      <vt:lpstr>Data Frames groupby method</vt:lpstr>
      <vt:lpstr>Data Frames groupby method</vt:lpstr>
      <vt:lpstr>Data Frame: filtering</vt:lpstr>
      <vt:lpstr>Data Frames: Slicing</vt:lpstr>
      <vt:lpstr>Data Frames: Slicing</vt:lpstr>
      <vt:lpstr>Data Frames: Selecting rows</vt:lpstr>
      <vt:lpstr>Data Frames: method loc</vt:lpstr>
      <vt:lpstr>Data Frames: method iloc</vt:lpstr>
      <vt:lpstr>Data Frames: method iloc (summary)</vt:lpstr>
      <vt:lpstr>Data Frames: Sorting</vt:lpstr>
      <vt:lpstr>Data Frames: Sorting</vt:lpstr>
      <vt:lpstr>Missing Values</vt:lpstr>
      <vt:lpstr>Missing Values</vt:lpstr>
      <vt:lpstr>Missing Values</vt:lpstr>
      <vt:lpstr>Aggregation Functions in Pandas</vt:lpstr>
      <vt:lpstr>Aggregation Functions in Pandas</vt:lpstr>
      <vt:lpstr>Basic Descriptive Statistics</vt:lpstr>
      <vt:lpstr>Graphics to explore the data</vt:lpstr>
      <vt:lpstr>Graphics</vt:lpstr>
      <vt:lpstr>Basic statistical Analysis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Analysis</dc:title>
  <dc:creator>Oleinik, Katia</dc:creator>
  <cp:lastModifiedBy>Lazaros Polymenakos</cp:lastModifiedBy>
  <cp:revision>96</cp:revision>
  <dcterms:created xsi:type="dcterms:W3CDTF">2017-08-29T17:00:17Z</dcterms:created>
  <dcterms:modified xsi:type="dcterms:W3CDTF">2023-05-05T14:52:07Z</dcterms:modified>
</cp:coreProperties>
</file>