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62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6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 autoAdjust="0"/>
    <p:restoredTop sz="90704" autoAdjust="0"/>
  </p:normalViewPr>
  <p:slideViewPr>
    <p:cSldViewPr snapToGrid="0">
      <p:cViewPr varScale="1">
        <p:scale>
          <a:sx n="103" d="100"/>
          <a:sy n="103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Applied machine learning (ITC 3003)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1122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Anastasoviti Maria-Christina</a:t>
            </a:r>
          </a:p>
          <a:p>
            <a:r>
              <a:rPr lang="en-US" dirty="0" err="1"/>
              <a:t>Botsiala</a:t>
            </a:r>
            <a:r>
              <a:rPr lang="en-US" dirty="0"/>
              <a:t> Theodora</a:t>
            </a:r>
          </a:p>
          <a:p>
            <a:r>
              <a:rPr lang="en-US" dirty="0" err="1"/>
              <a:t>Gazepidis</a:t>
            </a:r>
            <a:r>
              <a:rPr lang="en-US" dirty="0"/>
              <a:t> </a:t>
            </a:r>
            <a:r>
              <a:rPr lang="en-US" dirty="0" err="1"/>
              <a:t>Frixos</a:t>
            </a:r>
            <a:endParaRPr lang="en-US" dirty="0"/>
          </a:p>
          <a:p>
            <a:r>
              <a:rPr lang="en-US" dirty="0" err="1"/>
              <a:t>Kariotis</a:t>
            </a:r>
            <a:r>
              <a:rPr lang="en-US" dirty="0"/>
              <a:t> </a:t>
            </a:r>
            <a:r>
              <a:rPr lang="en-US" dirty="0" err="1"/>
              <a:t>Alkiviadis</a:t>
            </a:r>
            <a:r>
              <a:rPr lang="en-US" dirty="0"/>
              <a:t>			</a:t>
            </a:r>
            <a:r>
              <a:rPr lang="en-US" i="1" dirty="0"/>
              <a:t>05 April 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33E-485F-B2FE-EF9B-E15FECF8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 and data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6748-8379-508B-2572-4B58D0AA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683D-38FE-6156-A83E-7F1C0D9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C6EC-DB27-FF85-276E-897FB612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16A3F2-21F0-7AE8-F89E-954F16466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71049"/>
              </p:ext>
            </p:extLst>
          </p:nvPr>
        </p:nvGraphicFramePr>
        <p:xfrm>
          <a:off x="343562" y="1513158"/>
          <a:ext cx="5978526" cy="4515518"/>
        </p:xfrm>
        <a:graphic>
          <a:graphicData uri="http://schemas.openxmlformats.org/drawingml/2006/table">
            <a:tbl>
              <a:tblPr firstRow="1" firstCol="1" bandRow="1"/>
              <a:tblGrid>
                <a:gridCol w="2009020">
                  <a:extLst>
                    <a:ext uri="{9D8B030D-6E8A-4147-A177-3AD203B41FA5}">
                      <a16:colId xmlns:a16="http://schemas.microsoft.com/office/drawing/2014/main" val="887356189"/>
                    </a:ext>
                  </a:extLst>
                </a:gridCol>
                <a:gridCol w="3969506">
                  <a:extLst>
                    <a:ext uri="{9D8B030D-6E8A-4147-A177-3AD203B41FA5}">
                      <a16:colId xmlns:a16="http://schemas.microsoft.com/office/drawing/2014/main" val="1985553287"/>
                    </a:ext>
                  </a:extLst>
                </a:gridCol>
              </a:tblGrid>
              <a:tr h="20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193035"/>
                  </a:ext>
                </a:extLst>
              </a:tr>
              <a:tr h="43106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longitude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measure of how far west a house is; a higher value is farther west.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21378"/>
                  </a:ext>
                </a:extLst>
              </a:tr>
              <a:tr h="43106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latitude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measure of how far north a house is; a higher value is farther north.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9428"/>
                  </a:ext>
                </a:extLst>
              </a:tr>
              <a:tr h="43106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err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housingMedianAge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age of a house within a block; a lower number is a newer building.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93514"/>
                  </a:ext>
                </a:extLst>
              </a:tr>
              <a:tr h="204916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err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totalRooms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rooms within a block.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69444"/>
                  </a:ext>
                </a:extLst>
              </a:tr>
              <a:tr h="43106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err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totalBedrooms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bedrooms within a block.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386508"/>
                  </a:ext>
                </a:extLst>
              </a:tr>
              <a:tr h="43106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people residing within a block.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86886"/>
                  </a:ext>
                </a:extLst>
              </a:tr>
              <a:tr h="657205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households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number of households, a group of people residing within a home unit, for a block.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954739"/>
                  </a:ext>
                </a:extLst>
              </a:tr>
              <a:tr h="657205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err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medianIncome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income for households within a block of houses (measured in tens of thousands of US Dollars)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92202"/>
                  </a:ext>
                </a:extLst>
              </a:tr>
              <a:tr h="43106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err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medianHouseValue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house value for households within a block (measured in US Dollars)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800422"/>
                  </a:ext>
                </a:extLst>
              </a:tr>
              <a:tr h="204916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err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oceanProximity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 of the house w.r.t ocean/sea.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0374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63143A-C697-BDE3-1240-46154B1291D4}"/>
              </a:ext>
            </a:extLst>
          </p:cNvPr>
          <p:cNvSpPr txBox="1"/>
          <p:nvPr/>
        </p:nvSpPr>
        <p:spPr>
          <a:xfrm>
            <a:off x="6682914" y="1589821"/>
            <a:ext cx="44561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Keep only the columns that contain numerical values</a:t>
            </a:r>
          </a:p>
          <a:p>
            <a:r>
              <a:rPr lang="en-US" sz="1400" dirty="0"/>
              <a:t>2. Remove rows and columns that would lead to </a:t>
            </a:r>
            <a:r>
              <a:rPr lang="en-US" sz="1400" dirty="0" err="1"/>
              <a:t>df</a:t>
            </a:r>
            <a:r>
              <a:rPr lang="en-US" sz="1400" dirty="0"/>
              <a:t> being singular</a:t>
            </a:r>
          </a:p>
          <a:p>
            <a:r>
              <a:rPr lang="en-US" sz="1400" dirty="0"/>
              <a:t>3. Keep only the columns that have more than one unique values</a:t>
            </a:r>
          </a:p>
          <a:p>
            <a:r>
              <a:rPr lang="en-US" sz="1400" dirty="0"/>
              <a:t>4. Reduce the number of columns for matrix inversion of kernel density plots</a:t>
            </a:r>
          </a:p>
          <a:p>
            <a:r>
              <a:rPr lang="en-US" sz="1400" dirty="0"/>
              <a:t>5. The </a:t>
            </a:r>
            <a:r>
              <a:rPr lang="en-US" sz="1400" dirty="0" err="1"/>
              <a:t>ocean_proximity</a:t>
            </a:r>
            <a:r>
              <a:rPr lang="en-US" sz="1400" dirty="0"/>
              <a:t> column includes categorical data. In order to process the information included in this column, one hot encoding is used</a:t>
            </a:r>
          </a:p>
          <a:p>
            <a:r>
              <a:rPr lang="en-US" sz="1400" dirty="0"/>
              <a:t>6. Inspect if there are any missing values and replace the missing values with the median of the column</a:t>
            </a:r>
          </a:p>
          <a:p>
            <a:r>
              <a:rPr lang="en-US" sz="1400" dirty="0"/>
              <a:t>7. Define the target column (</a:t>
            </a:r>
            <a:r>
              <a:rPr lang="en-US" sz="1400" dirty="0" err="1"/>
              <a:t>median_house_value</a:t>
            </a:r>
            <a:r>
              <a:rPr lang="en-US" sz="1400" dirty="0"/>
              <a:t>) and remove it from the </a:t>
            </a:r>
            <a:r>
              <a:rPr lang="en-US" sz="1400" dirty="0" err="1"/>
              <a:t>dataframe</a:t>
            </a:r>
            <a:endParaRPr lang="en-US" sz="1400" dirty="0"/>
          </a:p>
          <a:p>
            <a:r>
              <a:rPr lang="en-US" sz="1400" dirty="0"/>
              <a:t>8. Split the data into train and test sets (</a:t>
            </a:r>
            <a:r>
              <a:rPr lang="en-US" sz="1400" dirty="0" err="1"/>
              <a:t>test_size</a:t>
            </a:r>
            <a:r>
              <a:rPr lang="en-US" sz="1400" dirty="0"/>
              <a:t>=0.3)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975A-2ACF-A105-2B7D-84FB07DA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Algorithm description 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26F-C889-1037-BA04-BBA63B39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912F-9055-4CAE-8050-A99D83E7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CF0E-98D4-F763-0FEC-6C96E5E4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B38AC-24C8-E835-B1F4-F0A8C779A878}"/>
              </a:ext>
            </a:extLst>
          </p:cNvPr>
          <p:cNvSpPr txBox="1"/>
          <p:nvPr/>
        </p:nvSpPr>
        <p:spPr>
          <a:xfrm>
            <a:off x="3699" y="1090493"/>
            <a:ext cx="4412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 2</a:t>
            </a:r>
            <a:r>
              <a:rPr lang="en-US" baseline="30000" dirty="0"/>
              <a:t>nd</a:t>
            </a:r>
            <a:r>
              <a:rPr lang="en-US" dirty="0"/>
              <a:t>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 3</a:t>
            </a:r>
            <a:r>
              <a:rPr lang="en-US" baseline="30000" dirty="0"/>
              <a:t>rd</a:t>
            </a:r>
            <a:r>
              <a:rPr lang="en-US" dirty="0"/>
              <a:t> degree</a:t>
            </a:r>
          </a:p>
          <a:p>
            <a:r>
              <a:rPr lang="en-US" dirty="0"/>
              <a:t>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MSE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7047EAC-5B63-9BF1-E778-EB2D2E86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5" y="4000131"/>
            <a:ext cx="3725517" cy="279934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640B0789-52C2-056D-26A8-88615F26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42" y="1472856"/>
            <a:ext cx="2735187" cy="2056159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E8B3BFB1-5591-1470-06B3-BA35FCB85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933" y="1910648"/>
            <a:ext cx="2745295" cy="2069472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3AF53034-BD00-AD45-7827-EE822E331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56" y="1004220"/>
            <a:ext cx="2495889" cy="1835819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05E15168-7789-2D43-95B9-4ABA9EE1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429" y="3985774"/>
            <a:ext cx="3725517" cy="2828053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A0ED4262-C0C8-FC29-61CD-D91BD991D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133" y="3961670"/>
            <a:ext cx="3725517" cy="281634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9FCC8-0FFC-02D7-1621-B8E1049C0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0516"/>
              </p:ext>
            </p:extLst>
          </p:nvPr>
        </p:nvGraphicFramePr>
        <p:xfrm>
          <a:off x="3360746" y="1888978"/>
          <a:ext cx="5890883" cy="2947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141">
                  <a:extLst>
                    <a:ext uri="{9D8B030D-6E8A-4147-A177-3AD203B41FA5}">
                      <a16:colId xmlns:a16="http://schemas.microsoft.com/office/drawing/2014/main" val="1468439997"/>
                    </a:ext>
                  </a:extLst>
                </a:gridCol>
                <a:gridCol w="1463095">
                  <a:extLst>
                    <a:ext uri="{9D8B030D-6E8A-4147-A177-3AD203B41FA5}">
                      <a16:colId xmlns:a16="http://schemas.microsoft.com/office/drawing/2014/main" val="2548655901"/>
                    </a:ext>
                  </a:extLst>
                </a:gridCol>
                <a:gridCol w="2271647">
                  <a:extLst>
                    <a:ext uri="{9D8B030D-6E8A-4147-A177-3AD203B41FA5}">
                      <a16:colId xmlns:a16="http://schemas.microsoft.com/office/drawing/2014/main" val="4018067120"/>
                    </a:ext>
                  </a:extLst>
                </a:gridCol>
              </a:tblGrid>
              <a:tr h="2943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score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1358357"/>
                  </a:ext>
                </a:extLst>
              </a:tr>
              <a:tr h="2616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Linear Regression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0.63214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GR" sz="1100" dirty="0"/>
                        <a:t>4915946303.11553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0321695"/>
                  </a:ext>
                </a:extLst>
              </a:tr>
              <a:tr h="2616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Ridge Regression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0.63217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GR" sz="1100" dirty="0"/>
                        <a:t>4915479673.72290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4095673"/>
                  </a:ext>
                </a:extLst>
              </a:tr>
              <a:tr h="2616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Lasso Regression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0.63214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GR" sz="1100" dirty="0"/>
                        <a:t>4915884402.40221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6671910"/>
                  </a:ext>
                </a:extLst>
              </a:tr>
              <a:tr h="530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Random Forest Regression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0.81092</a:t>
                      </a:r>
                      <a:endParaRPr lang="en-US" sz="1100" b="1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GR" sz="1100" dirty="0"/>
                        <a:t>2526744428.43395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0348276"/>
                  </a:ext>
                </a:extLst>
              </a:tr>
              <a:tr h="8065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Polynomial Regression (Degree 1- performed Grid Search for best degree)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0.63214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104447803085970000.00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3652026"/>
                  </a:ext>
                </a:extLst>
              </a:tr>
              <a:tr h="530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Elastic Net Regression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0.62475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R" sz="1100" dirty="0"/>
                        <a:t>4951356798.93628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685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DBD3-9EA7-1395-B4B3-89BE1094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5AF2-C171-CA42-921A-2EACC51D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84F8-92FD-149E-C74D-B559E779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2879-BA64-5E77-5687-089C9EB9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BD6CB-720B-CC7C-6A32-3ABB260189E3}"/>
              </a:ext>
            </a:extLst>
          </p:cNvPr>
          <p:cNvSpPr txBox="1"/>
          <p:nvPr/>
        </p:nvSpPr>
        <p:spPr>
          <a:xfrm>
            <a:off x="1017233" y="1775837"/>
            <a:ext cx="8265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linear correlation between the features of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Linear Model could explain approximately 65 % of the variance of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improvement by applying Regularization techniques, such as Lasso and 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EDBCD3-45EF-B947-46E5-707CEAE24B9B}"/>
              </a:ext>
            </a:extLst>
          </p:cNvPr>
          <p:cNvSpPr txBox="1">
            <a:spLocks/>
          </p:cNvSpPr>
          <p:nvPr/>
        </p:nvSpPr>
        <p:spPr>
          <a:xfrm>
            <a:off x="1017233" y="3360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Proposals for improvement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D94A0-F1DF-F2AA-E1E7-CEC38B12422B}"/>
              </a:ext>
            </a:extLst>
          </p:cNvPr>
          <p:cNvSpPr txBox="1"/>
          <p:nvPr/>
        </p:nvSpPr>
        <p:spPr>
          <a:xfrm>
            <a:off x="1017233" y="4461550"/>
            <a:ext cx="8265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Linear techniques are sensitive to outliers, a further research could be performed in order to exclude the outliers from the data set and re-perform linear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B190-C0CE-1B51-1CB9-F5C3299CF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30DF-3637-C287-F4CD-8E8B51F01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Adult data set</a:t>
            </a:r>
          </a:p>
        </p:txBody>
      </p:sp>
    </p:spTree>
    <p:extLst>
      <p:ext uri="{BB962C8B-B14F-4D97-AF65-F5344CB8AC3E}">
        <p14:creationId xmlns:p14="http://schemas.microsoft.com/office/powerpoint/2010/main" val="216672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33E-485F-B2FE-EF9B-E15FECF8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 and data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6748-8379-508B-2572-4B58D0AA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683D-38FE-6156-A83E-7F1C0D9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C6EC-DB27-FF85-276E-897FB612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3143A-C697-BDE3-1240-46154B1291D4}"/>
              </a:ext>
            </a:extLst>
          </p:cNvPr>
          <p:cNvSpPr txBox="1"/>
          <p:nvPr/>
        </p:nvSpPr>
        <p:spPr>
          <a:xfrm>
            <a:off x="6897659" y="1563188"/>
            <a:ext cx="4456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and clean the </a:t>
            </a:r>
            <a:r>
              <a:rPr lang="en-US" dirty="0" err="1"/>
              <a:t>adult.data</a:t>
            </a:r>
            <a:endParaRPr lang="en-US" dirty="0"/>
          </a:p>
          <a:p>
            <a:r>
              <a:rPr lang="en-US" dirty="0"/>
              <a:t>2. Read and clean the </a:t>
            </a:r>
            <a:r>
              <a:rPr lang="en-US" dirty="0" err="1"/>
              <a:t>adult.test</a:t>
            </a:r>
            <a:endParaRPr lang="en-US" dirty="0"/>
          </a:p>
          <a:p>
            <a:r>
              <a:rPr lang="en-US" dirty="0"/>
              <a:t>3. Create two new </a:t>
            </a:r>
            <a:r>
              <a:rPr lang="en-US" dirty="0" err="1"/>
              <a:t>dataframes</a:t>
            </a:r>
            <a:r>
              <a:rPr lang="en-US" dirty="0"/>
              <a:t> with the train and the test data, after the cleaning</a:t>
            </a:r>
          </a:p>
          <a:p>
            <a:r>
              <a:rPr lang="en-US" dirty="0"/>
              <a:t>4. Use one hot encoding for handling of the categorical data</a:t>
            </a:r>
          </a:p>
          <a:p>
            <a:r>
              <a:rPr lang="en-US" dirty="0"/>
              <a:t>5. Separate the features (X) and the target (y) in both datasets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644DD-9A3E-7DF6-375E-FAC5EF08BD5F}"/>
              </a:ext>
            </a:extLst>
          </p:cNvPr>
          <p:cNvSpPr txBox="1"/>
          <p:nvPr/>
        </p:nvSpPr>
        <p:spPr>
          <a:xfrm>
            <a:off x="534140" y="1460599"/>
            <a:ext cx="60945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14 columns (attributes) and 48842 rows (inputs).</a:t>
            </a:r>
          </a:p>
          <a:p>
            <a:r>
              <a:rPr lang="en-US" b="1" dirty="0"/>
              <a:t>Attributes:</a:t>
            </a:r>
          </a:p>
          <a:p>
            <a:r>
              <a:rPr lang="en-US" dirty="0"/>
              <a:t>age: continuous numerical</a:t>
            </a:r>
          </a:p>
          <a:p>
            <a:r>
              <a:rPr lang="en-US" dirty="0" err="1"/>
              <a:t>workclass</a:t>
            </a:r>
            <a:r>
              <a:rPr lang="en-US" dirty="0"/>
              <a:t>: categorical</a:t>
            </a:r>
          </a:p>
          <a:p>
            <a:r>
              <a:rPr lang="en-US" dirty="0" err="1"/>
              <a:t>fnlwgt</a:t>
            </a:r>
            <a:r>
              <a:rPr lang="en-US" dirty="0"/>
              <a:t>: continuous numerical</a:t>
            </a:r>
          </a:p>
          <a:p>
            <a:r>
              <a:rPr lang="en-US" dirty="0"/>
              <a:t>education: categorical</a:t>
            </a:r>
          </a:p>
          <a:p>
            <a:r>
              <a:rPr lang="en-US" dirty="0"/>
              <a:t>education-num: continuous numerical</a:t>
            </a:r>
          </a:p>
          <a:p>
            <a:r>
              <a:rPr lang="en-US" dirty="0"/>
              <a:t>marital-status: categorical</a:t>
            </a:r>
          </a:p>
          <a:p>
            <a:r>
              <a:rPr lang="en-US" dirty="0"/>
              <a:t>occupation: categorical</a:t>
            </a:r>
          </a:p>
          <a:p>
            <a:r>
              <a:rPr lang="en-US" dirty="0"/>
              <a:t>relationship: categorical</a:t>
            </a:r>
          </a:p>
          <a:p>
            <a:r>
              <a:rPr lang="en-US" dirty="0"/>
              <a:t>race: categorical</a:t>
            </a:r>
          </a:p>
          <a:p>
            <a:r>
              <a:rPr lang="en-US" dirty="0"/>
              <a:t>sex: categorical binary</a:t>
            </a:r>
          </a:p>
          <a:p>
            <a:r>
              <a:rPr lang="en-US" dirty="0"/>
              <a:t>capital-gain: continuous numerical</a:t>
            </a:r>
          </a:p>
          <a:p>
            <a:r>
              <a:rPr lang="en-US" dirty="0"/>
              <a:t>capital-loss: continuous numerical</a:t>
            </a:r>
          </a:p>
          <a:p>
            <a:r>
              <a:rPr lang="en-US" dirty="0"/>
              <a:t>hours-per-week: continuous numerical</a:t>
            </a:r>
          </a:p>
          <a:p>
            <a:r>
              <a:rPr lang="en-US" dirty="0"/>
              <a:t>native-country: categorical</a:t>
            </a:r>
          </a:p>
          <a:p>
            <a:r>
              <a:rPr lang="en-US" dirty="0"/>
              <a:t>income: continuous numerical</a:t>
            </a:r>
          </a:p>
        </p:txBody>
      </p:sp>
    </p:spTree>
    <p:extLst>
      <p:ext uri="{BB962C8B-B14F-4D97-AF65-F5344CB8AC3E}">
        <p14:creationId xmlns:p14="http://schemas.microsoft.com/office/powerpoint/2010/main" val="391172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8457-018B-A319-EC28-AAFDA700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985"/>
            <a:ext cx="7233256" cy="710976"/>
          </a:xfrm>
        </p:spPr>
        <p:txBody>
          <a:bodyPr/>
          <a:lstStyle/>
          <a:p>
            <a:r>
              <a:rPr lang="en-US" dirty="0"/>
              <a:t>Algorithm description 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2B99-B824-BD10-2779-2437CFEA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E18D-CECF-ABDB-C173-AAA1F6FE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A895-37CD-6967-4A10-D2718821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B238C-4565-4C38-8716-72BC8C8290EE}"/>
              </a:ext>
            </a:extLst>
          </p:cNvPr>
          <p:cNvSpPr txBox="1"/>
          <p:nvPr/>
        </p:nvSpPr>
        <p:spPr>
          <a:xfrm flipH="1">
            <a:off x="152400" y="904835"/>
            <a:ext cx="4114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used: Logistic Regression, Random Forest, K-Nearest Neighbor</a:t>
            </a:r>
          </a:p>
          <a:p>
            <a:r>
              <a:rPr lang="en-US" dirty="0"/>
              <a:t>Evaluation: accuracy, precision, recall, f-1 score</a:t>
            </a:r>
          </a:p>
          <a:p>
            <a:r>
              <a:rPr lang="en-US" dirty="0"/>
              <a:t>Explainable AI approach: SHAP</a:t>
            </a:r>
          </a:p>
          <a:p>
            <a:pPr marL="342900" indent="-342900">
              <a:buAutoNum type="alphaLcParenR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94CA83-3599-C250-731B-31462616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20422"/>
              </p:ext>
            </p:extLst>
          </p:nvPr>
        </p:nvGraphicFramePr>
        <p:xfrm>
          <a:off x="4414023" y="687530"/>
          <a:ext cx="6399133" cy="1983119"/>
        </p:xfrm>
        <a:graphic>
          <a:graphicData uri="http://schemas.openxmlformats.org/drawingml/2006/table">
            <a:tbl>
              <a:tblPr firstRow="1" firstCol="1" bandRow="1"/>
              <a:tblGrid>
                <a:gridCol w="1336330">
                  <a:extLst>
                    <a:ext uri="{9D8B030D-6E8A-4147-A177-3AD203B41FA5}">
                      <a16:colId xmlns:a16="http://schemas.microsoft.com/office/drawing/2014/main" val="3509648673"/>
                    </a:ext>
                  </a:extLst>
                </a:gridCol>
                <a:gridCol w="1200072">
                  <a:extLst>
                    <a:ext uri="{9D8B030D-6E8A-4147-A177-3AD203B41FA5}">
                      <a16:colId xmlns:a16="http://schemas.microsoft.com/office/drawing/2014/main" val="214564389"/>
                    </a:ext>
                  </a:extLst>
                </a:gridCol>
                <a:gridCol w="1325079">
                  <a:extLst>
                    <a:ext uri="{9D8B030D-6E8A-4147-A177-3AD203B41FA5}">
                      <a16:colId xmlns:a16="http://schemas.microsoft.com/office/drawing/2014/main" val="1423490235"/>
                    </a:ext>
                  </a:extLst>
                </a:gridCol>
                <a:gridCol w="1325079">
                  <a:extLst>
                    <a:ext uri="{9D8B030D-6E8A-4147-A177-3AD203B41FA5}">
                      <a16:colId xmlns:a16="http://schemas.microsoft.com/office/drawing/2014/main" val="4132793325"/>
                    </a:ext>
                  </a:extLst>
                </a:gridCol>
                <a:gridCol w="1212573">
                  <a:extLst>
                    <a:ext uri="{9D8B030D-6E8A-4147-A177-3AD203B41FA5}">
                      <a16:colId xmlns:a16="http://schemas.microsoft.com/office/drawing/2014/main" val="1921852755"/>
                    </a:ext>
                  </a:extLst>
                </a:gridCol>
              </a:tblGrid>
              <a:tr h="44727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175995"/>
                  </a:ext>
                </a:extLst>
              </a:tr>
              <a:tr h="2194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0.793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0.769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39866"/>
                  </a:ext>
                </a:extLst>
              </a:tr>
              <a:tr h="2194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class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75815"/>
                  </a:ext>
                </a:extLst>
              </a:tr>
              <a:tr h="219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class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198956"/>
                  </a:ext>
                </a:extLst>
              </a:tr>
              <a:tr h="2194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class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70171"/>
                  </a:ext>
                </a:extLst>
              </a:tr>
              <a:tr h="219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class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932128"/>
                  </a:ext>
                </a:extLst>
              </a:tr>
              <a:tr h="2194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f-1 score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class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98973"/>
                  </a:ext>
                </a:extLst>
              </a:tr>
              <a:tr h="219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class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281587"/>
                  </a:ext>
                </a:extLst>
              </a:tr>
            </a:tbl>
          </a:graphicData>
        </a:graphic>
      </p:graphicFrame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3E23D6CC-6FFB-3A7B-271B-41585B14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0179"/>
            <a:ext cx="3142350" cy="255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D3825958-F5DA-F3A0-FC72-092B2E25C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98" y="3154897"/>
            <a:ext cx="3264748" cy="265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68D68E59-AFB8-4031-A24F-B23927E76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722" y="3120179"/>
            <a:ext cx="3307318" cy="269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hart, funnel chart&#10;&#10;Description automatically generated">
            <a:extLst>
              <a:ext uri="{FF2B5EF4-FFF2-40B4-BE49-F238E27FC236}">
                <a16:creationId xmlns:a16="http://schemas.microsoft.com/office/drawing/2014/main" id="{863DBC37-908E-7440-5687-FE618181D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86" y="1983891"/>
            <a:ext cx="6399132" cy="3711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93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93AC-4FA1-5192-2D04-E29BCBEC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481"/>
            <a:ext cx="4408503" cy="1325563"/>
          </a:xfrm>
        </p:spPr>
        <p:txBody>
          <a:bodyPr/>
          <a:lstStyle/>
          <a:p>
            <a:r>
              <a:rPr lang="en-US" dirty="0"/>
              <a:t>Explainable ai (</a:t>
            </a:r>
            <a:r>
              <a:rPr lang="en-US" dirty="0" err="1"/>
              <a:t>shap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6677-9457-A1A5-0040-FED7266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3A06-A44A-456E-C70B-ABCF8C4C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332E2D-450B-DE19-1A95-0FAAD045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48" y="-1"/>
            <a:ext cx="5770789" cy="68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2E1759D-8068-49AC-C3D1-29DA5EF37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1" y="1554101"/>
            <a:ext cx="6180699" cy="416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SUMMARY/conclusions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939808" cy="2154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optimal technique to be used for each clustering/regression/classification problem depends on the data set.</a:t>
            </a:r>
          </a:p>
          <a:p>
            <a:r>
              <a:rPr lang="en-US" dirty="0"/>
              <a:t>The pre-processing and the hyperparameter tunning steps are very important for the overall analysis and have a significant impact on the results.</a:t>
            </a:r>
          </a:p>
          <a:p>
            <a:r>
              <a:rPr lang="en-US" dirty="0"/>
              <a:t>Several approaches should be investigated in order to obtain the optimal result.</a:t>
            </a:r>
          </a:p>
          <a:p>
            <a:r>
              <a:rPr lang="en-US" dirty="0"/>
              <a:t>Visual representations are very useful.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Applied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Clustering problem</a:t>
            </a:r>
          </a:p>
          <a:p>
            <a:r>
              <a:rPr lang="en-US" dirty="0"/>
              <a:t>Regression problem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Summary/Conclusions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The aim of this project is to apply machine learning techniques in three different datasets, evaluate the results and propose the best technique to be used according the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Clustering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Wholesale customers Data Set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set description and data preprocessing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C831B4-5C9D-8498-1919-E52C3D0E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41" y="2106913"/>
            <a:ext cx="8138425" cy="2056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B959-8EF6-3217-B861-B680059423B4}"/>
              </a:ext>
            </a:extLst>
          </p:cNvPr>
          <p:cNvSpPr txBox="1"/>
          <p:nvPr/>
        </p:nvSpPr>
        <p:spPr>
          <a:xfrm>
            <a:off x="319596" y="2308194"/>
            <a:ext cx="3195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inputs: 440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features: 8 </a:t>
            </a:r>
            <a:r>
              <a:rPr lang="en-US" dirty="0">
                <a:sym typeface="Wingdings" panose="05000000000000000000" pitchFamily="2" charset="2"/>
              </a:rPr>
              <a:t> 6 numerical, </a:t>
            </a:r>
            <a:r>
              <a:rPr lang="en-US" b="1" dirty="0">
                <a:sym typeface="Wingdings" panose="05000000000000000000" pitchFamily="2" charset="2"/>
              </a:rPr>
              <a:t>2 categorical</a:t>
            </a:r>
            <a:endParaRPr lang="en-US" b="1" dirty="0"/>
          </a:p>
          <a:p>
            <a:r>
              <a:rPr lang="en-US" dirty="0"/>
              <a:t>(fresh, milk, grocery, frozen, </a:t>
            </a:r>
            <a:r>
              <a:rPr lang="en-US" dirty="0" err="1"/>
              <a:t>detergents_paper</a:t>
            </a:r>
            <a:r>
              <a:rPr lang="en-US" dirty="0"/>
              <a:t>, delicatessen, </a:t>
            </a:r>
            <a:r>
              <a:rPr lang="en-US" b="1" dirty="0"/>
              <a:t>channel, region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6D03A-D99A-BBCD-D8AA-ABD1EC5F3CD4}"/>
              </a:ext>
            </a:extLst>
          </p:cNvPr>
          <p:cNvSpPr txBox="1"/>
          <p:nvPr/>
        </p:nvSpPr>
        <p:spPr>
          <a:xfrm>
            <a:off x="6310544" y="4163627"/>
            <a:ext cx="36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1. Basic statistics on numerical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1EE2A-B86B-0582-F85F-F20804252FE9}"/>
              </a:ext>
            </a:extLst>
          </p:cNvPr>
          <p:cNvSpPr txBox="1"/>
          <p:nvPr/>
        </p:nvSpPr>
        <p:spPr>
          <a:xfrm>
            <a:off x="319596" y="4339519"/>
            <a:ext cx="498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standardization: </a:t>
            </a:r>
            <a:r>
              <a:rPr lang="en-US" dirty="0" err="1"/>
              <a:t>StandardScaler</a:t>
            </a:r>
            <a:r>
              <a:rPr lang="en-US" dirty="0"/>
              <a:t> 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“Region” </a:t>
            </a:r>
            <a:r>
              <a:rPr lang="en-US" dirty="0">
                <a:sym typeface="Wingdings" panose="05000000000000000000" pitchFamily="2" charset="2"/>
              </a:rPr>
              <a:t> target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selection: </a:t>
            </a:r>
            <a:r>
              <a:rPr lang="en-US" dirty="0" err="1"/>
              <a:t>mutual_info_classif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of data into training and test set: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 </a:t>
            </a:r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D77FD7E-AE67-7865-41B6-5441C62D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4622772"/>
            <a:ext cx="3564680" cy="14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5806-6FB4-5AE8-1C4C-7E66CC7B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1" y="234843"/>
            <a:ext cx="5805997" cy="1325563"/>
          </a:xfrm>
        </p:spPr>
        <p:txBody>
          <a:bodyPr/>
          <a:lstStyle/>
          <a:p>
            <a:r>
              <a:rPr lang="en-US" dirty="0"/>
              <a:t>Algorithm description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E7C9-4930-4FED-97BB-7CA5696F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D694-7198-94D9-085F-6ECFAB8C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C2B4-9E7D-207D-1344-C0E50567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133B-6EEA-1CDD-AC98-6EBA3A66938F}"/>
              </a:ext>
            </a:extLst>
          </p:cNvPr>
          <p:cNvSpPr txBox="1"/>
          <p:nvPr/>
        </p:nvSpPr>
        <p:spPr>
          <a:xfrm>
            <a:off x="685800" y="1589973"/>
            <a:ext cx="82362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Optimal number of clusters and evaluation of performance</a:t>
            </a:r>
          </a:p>
          <a:p>
            <a:r>
              <a:rPr lang="en-US" dirty="0"/>
              <a:t>           for 2 clusters:</a:t>
            </a:r>
          </a:p>
          <a:p>
            <a:endParaRPr lang="en-US" dirty="0"/>
          </a:p>
          <a:p>
            <a:r>
              <a:rPr lang="en-US" dirty="0"/>
              <a:t>           for 3 clusters: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lphaLcParenR" startAt="2"/>
            </a:pPr>
            <a:r>
              <a:rPr lang="en-US" dirty="0"/>
              <a:t>Classification Performance evaluation</a:t>
            </a:r>
          </a:p>
          <a:p>
            <a:pPr marL="342900" indent="-342900">
              <a:buAutoNum type="alphaLcParenR" startAt="2"/>
            </a:pPr>
            <a:r>
              <a:rPr lang="en-US" dirty="0"/>
              <a:t>Hyperparameter Tuning and Cross-Validation</a:t>
            </a:r>
          </a:p>
          <a:p>
            <a:pPr marL="342900" indent="-342900">
              <a:buAutoNum type="alphaLcParenR" startAt="2"/>
            </a:pPr>
            <a:r>
              <a:rPr lang="en-US" dirty="0"/>
              <a:t>Characterization of clusters </a:t>
            </a:r>
          </a:p>
          <a:p>
            <a:pPr marL="342900" indent="-342900">
              <a:buAutoNum type="alphaLcParenR" startAt="2"/>
            </a:pP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032B6-77E6-3791-A7B6-8FBE2F067D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5" y="2165352"/>
            <a:ext cx="5072922" cy="360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2F9673-94CE-58A8-B523-1F9A7C61D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4" y="2799865"/>
            <a:ext cx="5232720" cy="347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7B53-9B42-12D3-6046-903829A4EE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42" y="2181567"/>
            <a:ext cx="5232721" cy="195661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B699969-8D67-E4C1-32F9-0DC3AD970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45176"/>
              </p:ext>
            </p:extLst>
          </p:nvPr>
        </p:nvGraphicFramePr>
        <p:xfrm>
          <a:off x="7002807" y="337535"/>
          <a:ext cx="4695190" cy="1469900"/>
        </p:xfrm>
        <a:graphic>
          <a:graphicData uri="http://schemas.openxmlformats.org/drawingml/2006/table">
            <a:tbl>
              <a:tblPr firstRow="1" firstCol="1" bandRow="1"/>
              <a:tblGrid>
                <a:gridCol w="1173480">
                  <a:extLst>
                    <a:ext uri="{9D8B030D-6E8A-4147-A177-3AD203B41FA5}">
                      <a16:colId xmlns:a16="http://schemas.microsoft.com/office/drawing/2014/main" val="185753891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3803770612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808084788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933679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 methods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Metrics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61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13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0.6611184778586406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0.7281468531468532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0.6136363636363636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186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0.756818181818182 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0.704016913319239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0.8181818181818182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03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0.756818181818182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0.704016913319239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entury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0.8181818181818182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686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86E107B-08A4-7611-9118-0C70F861D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2" y="4381896"/>
            <a:ext cx="8754991" cy="18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F18C-CA16-DA8E-EFAB-2FBA770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characterization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11C2-0BC4-F3DC-8530-C78BDE7E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0251-DBBB-D177-1043-3FB3E71C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D837-C180-9E39-669A-2F431E2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94F6612-82A1-0F30-3823-4250F702F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3" y="1268731"/>
            <a:ext cx="2985452" cy="290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1174F8-3EBD-909F-9974-20DCCC87E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3" y="1268731"/>
            <a:ext cx="2985452" cy="298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64F677-0731-3C85-D2B8-BF2C0B85D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85" y="1268731"/>
            <a:ext cx="3195319" cy="312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FF49E0-8783-BFD1-FDED-3A0299D53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8" y="4025377"/>
            <a:ext cx="2897786" cy="283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D42FB0-E79A-D48C-2DD5-14060E052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61" y="4084979"/>
            <a:ext cx="2832624" cy="283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E9CFB8-690B-A700-AAA1-02F245357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80" y="4162603"/>
            <a:ext cx="2832624" cy="27522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AECD457-3442-32A6-5DC7-3E57E2652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03054"/>
              </p:ext>
            </p:extLst>
          </p:nvPr>
        </p:nvGraphicFramePr>
        <p:xfrm>
          <a:off x="1890110" y="2282206"/>
          <a:ext cx="7611678" cy="2493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218">
                  <a:extLst>
                    <a:ext uri="{9D8B030D-6E8A-4147-A177-3AD203B41FA5}">
                      <a16:colId xmlns:a16="http://schemas.microsoft.com/office/drawing/2014/main" val="1283267107"/>
                    </a:ext>
                  </a:extLst>
                </a:gridCol>
                <a:gridCol w="782855">
                  <a:extLst>
                    <a:ext uri="{9D8B030D-6E8A-4147-A177-3AD203B41FA5}">
                      <a16:colId xmlns:a16="http://schemas.microsoft.com/office/drawing/2014/main" val="2676331956"/>
                    </a:ext>
                  </a:extLst>
                </a:gridCol>
                <a:gridCol w="1144827">
                  <a:extLst>
                    <a:ext uri="{9D8B030D-6E8A-4147-A177-3AD203B41FA5}">
                      <a16:colId xmlns:a16="http://schemas.microsoft.com/office/drawing/2014/main" val="1905629491"/>
                    </a:ext>
                  </a:extLst>
                </a:gridCol>
                <a:gridCol w="991056">
                  <a:extLst>
                    <a:ext uri="{9D8B030D-6E8A-4147-A177-3AD203B41FA5}">
                      <a16:colId xmlns:a16="http://schemas.microsoft.com/office/drawing/2014/main" val="1418100477"/>
                    </a:ext>
                  </a:extLst>
                </a:gridCol>
                <a:gridCol w="878034">
                  <a:extLst>
                    <a:ext uri="{9D8B030D-6E8A-4147-A177-3AD203B41FA5}">
                      <a16:colId xmlns:a16="http://schemas.microsoft.com/office/drawing/2014/main" val="2847837508"/>
                    </a:ext>
                  </a:extLst>
                </a:gridCol>
                <a:gridCol w="1358569">
                  <a:extLst>
                    <a:ext uri="{9D8B030D-6E8A-4147-A177-3AD203B41FA5}">
                      <a16:colId xmlns:a16="http://schemas.microsoft.com/office/drawing/2014/main" val="2500431271"/>
                    </a:ext>
                  </a:extLst>
                </a:gridCol>
                <a:gridCol w="1177119">
                  <a:extLst>
                    <a:ext uri="{9D8B030D-6E8A-4147-A177-3AD203B41FA5}">
                      <a16:colId xmlns:a16="http://schemas.microsoft.com/office/drawing/2014/main" val="4089492372"/>
                    </a:ext>
                  </a:extLst>
                </a:gridCol>
              </a:tblGrid>
              <a:tr h="309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K-means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Agglomerative Clustering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82236"/>
                  </a:ext>
                </a:extLst>
              </a:tr>
              <a:tr h="309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median</a:t>
                      </a:r>
                      <a:endParaRPr lang="en-US" sz="1100" b="1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50% of data</a:t>
                      </a:r>
                      <a:endParaRPr lang="en-US" sz="1100" b="1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max value</a:t>
                      </a:r>
                      <a:endParaRPr lang="en-US" sz="1100" b="1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median</a:t>
                      </a:r>
                      <a:endParaRPr lang="en-US" sz="1100" b="1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50% of data</a:t>
                      </a:r>
                      <a:endParaRPr lang="en-US" sz="1100" b="1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max value</a:t>
                      </a:r>
                      <a:endParaRPr lang="en-US" sz="1100" b="1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13591629"/>
                  </a:ext>
                </a:extLst>
              </a:tr>
              <a:tr h="309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0.1-0.75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2-3.1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7809850"/>
                  </a:ext>
                </a:extLst>
              </a:tr>
              <a:tr h="627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Detergent_paper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0.2-0.9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2.25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2-4.1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0363567"/>
                  </a:ext>
                </a:extLst>
              </a:tr>
              <a:tr h="3095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Milk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2.5-5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0.1-0.75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23837374"/>
                  </a:ext>
                </a:extLst>
              </a:tr>
              <a:tr h="627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Detergent_paper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3.5-4.9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0.2-0.9</a:t>
                      </a:r>
                      <a:endParaRPr lang="en-US" sz="110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5783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DBD3-9EA7-1395-B4B3-89BE1094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5AF2-C171-CA42-921A-2EACC51D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84F8-92FD-149E-C74D-B559E779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Machine Learning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2879-BA64-5E77-5687-089C9EB9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BD6CB-720B-CC7C-6A32-3ABB260189E3}"/>
              </a:ext>
            </a:extLst>
          </p:cNvPr>
          <p:cNvSpPr txBox="1"/>
          <p:nvPr/>
        </p:nvSpPr>
        <p:spPr>
          <a:xfrm>
            <a:off x="838200" y="1690688"/>
            <a:ext cx="8265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classification technique: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parameters for Random Forest: </a:t>
            </a:r>
            <a:r>
              <a:rPr lang="en-US" dirty="0" err="1"/>
              <a:t>max_depth</a:t>
            </a:r>
            <a:r>
              <a:rPr lang="en-US" dirty="0"/>
              <a:t>: 5, </a:t>
            </a:r>
            <a:r>
              <a:rPr lang="en-US" dirty="0" err="1"/>
              <a:t>min_samples_leaf</a:t>
            </a:r>
            <a:r>
              <a:rPr lang="en-US" dirty="0"/>
              <a:t>: 2, </a:t>
            </a:r>
            <a:r>
              <a:rPr lang="en-US" dirty="0" err="1"/>
              <a:t>min_samples_split</a:t>
            </a:r>
            <a:r>
              <a:rPr lang="en-US" dirty="0"/>
              <a:t> 10, n_estimators:10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and Agglomerative Clustering for three clusters: can be used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informative features: Milk and the </a:t>
            </a:r>
            <a:r>
              <a:rPr lang="en-US" dirty="0" err="1"/>
              <a:t>Detergents_paper</a:t>
            </a:r>
            <a:r>
              <a:rPr lang="en-US" dirty="0"/>
              <a:t>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clustering methods indicate that the second cluster consists of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D2123A-3E58-167A-7C63-D51DC3BAEE65}"/>
              </a:ext>
            </a:extLst>
          </p:cNvPr>
          <p:cNvSpPr txBox="1">
            <a:spLocks/>
          </p:cNvSpPr>
          <p:nvPr/>
        </p:nvSpPr>
        <p:spPr>
          <a:xfrm>
            <a:off x="1017233" y="3360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Proposals for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3BDC7-D2F0-F96D-3A88-60766747D35C}"/>
              </a:ext>
            </a:extLst>
          </p:cNvPr>
          <p:cNvSpPr txBox="1"/>
          <p:nvPr/>
        </p:nvSpPr>
        <p:spPr>
          <a:xfrm>
            <a:off x="659167" y="4320995"/>
            <a:ext cx="8265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clusters for clustering, according to the silhouette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investigation of the characteristics of each cluster in order to exclude some features and perform the analysis on the most informative features (ex. By using 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in each cluster separately for further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9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B190-C0CE-1B51-1CB9-F5C3299CF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30DF-3637-C287-F4CD-8E8B51F01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California House pricing data set</a:t>
            </a:r>
          </a:p>
        </p:txBody>
      </p:sp>
    </p:spTree>
    <p:extLst>
      <p:ext uri="{BB962C8B-B14F-4D97-AF65-F5344CB8AC3E}">
        <p14:creationId xmlns:p14="http://schemas.microsoft.com/office/powerpoint/2010/main" val="410255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{767EBC14-2BCF-4735-99EB-28363E9E3153}tf67328976_win32</Template>
  <TotalTime>1436</TotalTime>
  <Words>1216</Words>
  <Application>Microsoft Macintosh PowerPoint</Application>
  <PresentationFormat>Widescreen</PresentationFormat>
  <Paragraphs>291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</vt:lpstr>
      <vt:lpstr>Tenorite</vt:lpstr>
      <vt:lpstr>Office Theme</vt:lpstr>
      <vt:lpstr>Applied machine learning (ITC 3003)</vt:lpstr>
      <vt:lpstr>AGENDA</vt:lpstr>
      <vt:lpstr>INTRODUCTION</vt:lpstr>
      <vt:lpstr>Clustering problem</vt:lpstr>
      <vt:lpstr>Data set description and data preprocessing</vt:lpstr>
      <vt:lpstr>Algorithm description</vt:lpstr>
      <vt:lpstr>Clustering characterization</vt:lpstr>
      <vt:lpstr>Conclusions</vt:lpstr>
      <vt:lpstr>Regression problem</vt:lpstr>
      <vt:lpstr>Data set description and data preprocessing</vt:lpstr>
      <vt:lpstr>Algorithm description and results</vt:lpstr>
      <vt:lpstr>Conclusions</vt:lpstr>
      <vt:lpstr>classification problem</vt:lpstr>
      <vt:lpstr>Data set description and data preprocessing</vt:lpstr>
      <vt:lpstr>Algorithm description and results</vt:lpstr>
      <vt:lpstr>Explainable ai (shap)</vt:lpstr>
      <vt:lpstr>SUMMARY/conclusions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 (ITC 3003)</dc:title>
  <dc:creator>Maria-Christina Anastasoviti</dc:creator>
  <cp:lastModifiedBy>Alkiviadis Kariotis</cp:lastModifiedBy>
  <cp:revision>15</cp:revision>
  <dcterms:created xsi:type="dcterms:W3CDTF">2023-04-02T08:31:50Z</dcterms:created>
  <dcterms:modified xsi:type="dcterms:W3CDTF">2023-04-05T12:37:31Z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