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78" r:id="rId9"/>
    <p:sldId id="279" r:id="rId10"/>
    <p:sldId id="262" r:id="rId11"/>
    <p:sldId id="263" r:id="rId12"/>
    <p:sldId id="264" r:id="rId13"/>
    <p:sldId id="269" r:id="rId14"/>
    <p:sldId id="270" r:id="rId15"/>
    <p:sldId id="265" r:id="rId16"/>
    <p:sldId id="267" r:id="rId17"/>
    <p:sldId id="266" r:id="rId18"/>
    <p:sldId id="268" r:id="rId19"/>
    <p:sldId id="271" r:id="rId20"/>
    <p:sldId id="272" r:id="rId21"/>
    <p:sldId id="260" r:id="rId22"/>
    <p:sldId id="261" r:id="rId23"/>
    <p:sldId id="280" r:id="rId24"/>
    <p:sldId id="277" r:id="rId25"/>
    <p:sldId id="275" r:id="rId26"/>
  </p:sldIdLst>
  <p:sldSz cx="2235200" cy="1257300"/>
  <p:notesSz cx="2235200" cy="1257300"/>
  <p:defaultTextStyle>
    <a:defPPr>
      <a:defRPr lang="el-G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1B3"/>
    <a:srgbClr val="054FBB"/>
    <a:srgbClr val="1B39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06A6C-86F1-4CC7-9117-205AA157E5AB}" v="169" dt="2023-12-17T16:23:50.931"/>
    <p1510:client id="{E7CAB7F3-0315-4138-B5EF-6D81C4227CE6}" v="3" dt="2023-12-17T17:29:49.471"/>
    <p1510:client id="{EC9833FF-CBA2-4F09-B76F-1C415F0A5AB2}" v="22" dt="2023-12-17T18:55:25.5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00" d="100"/>
          <a:sy n="400" d="100"/>
        </p:scale>
        <p:origin x="1248" y="49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lsa Almeida" userId="S::c.almeida@acg.edu::70ab656f-2fd3-4e06-bfa0-8ccdfa7e4d22" providerId="AD" clId="Web-{EC9833FF-CBA2-4F09-B76F-1C415F0A5AB2}"/>
    <pc:docChg chg="modSld">
      <pc:chgData name="Celsa Almeida" userId="S::c.almeida@acg.edu::70ab656f-2fd3-4e06-bfa0-8ccdfa7e4d22" providerId="AD" clId="Web-{EC9833FF-CBA2-4F09-B76F-1C415F0A5AB2}" dt="2023-12-17T18:55:25.570" v="12" actId="20577"/>
      <pc:docMkLst>
        <pc:docMk/>
      </pc:docMkLst>
      <pc:sldChg chg="modSp">
        <pc:chgData name="Celsa Almeida" userId="S::c.almeida@acg.edu::70ab656f-2fd3-4e06-bfa0-8ccdfa7e4d22" providerId="AD" clId="Web-{EC9833FF-CBA2-4F09-B76F-1C415F0A5AB2}" dt="2023-12-17T18:53:55.600" v="8" actId="20577"/>
        <pc:sldMkLst>
          <pc:docMk/>
          <pc:sldMk cId="0" sldId="257"/>
        </pc:sldMkLst>
        <pc:spChg chg="mod">
          <ac:chgData name="Celsa Almeida" userId="S::c.almeida@acg.edu::70ab656f-2fd3-4e06-bfa0-8ccdfa7e4d22" providerId="AD" clId="Web-{EC9833FF-CBA2-4F09-B76F-1C415F0A5AB2}" dt="2023-12-17T18:53:55.600" v="8" actId="20577"/>
          <ac:spMkLst>
            <pc:docMk/>
            <pc:sldMk cId="0" sldId="257"/>
            <ac:spMk id="17" creationId="{F162E4C4-56F6-2B27-29AE-8107D85DF736}"/>
          </ac:spMkLst>
        </pc:spChg>
      </pc:sldChg>
      <pc:sldChg chg="modSp">
        <pc:chgData name="Celsa Almeida" userId="S::c.almeida@acg.edu::70ab656f-2fd3-4e06-bfa0-8ccdfa7e4d22" providerId="AD" clId="Web-{EC9833FF-CBA2-4F09-B76F-1C415F0A5AB2}" dt="2023-12-17T18:55:25.570" v="12" actId="20577"/>
        <pc:sldMkLst>
          <pc:docMk/>
          <pc:sldMk cId="0" sldId="275"/>
        </pc:sldMkLst>
        <pc:spChg chg="mod">
          <ac:chgData name="Celsa Almeida" userId="S::c.almeida@acg.edu::70ab656f-2fd3-4e06-bfa0-8ccdfa7e4d22" providerId="AD" clId="Web-{EC9833FF-CBA2-4F09-B76F-1C415F0A5AB2}" dt="2023-12-17T18:55:25.570" v="12" actId="20577"/>
          <ac:spMkLst>
            <pc:docMk/>
            <pc:sldMk cId="0" sldId="275"/>
            <ac:spMk id="5" creationId="{1872F964-A034-E7BC-3375-29EE82275EB5}"/>
          </ac:spMkLst>
        </pc:spChg>
      </pc:sldChg>
      <pc:sldChg chg="modSp">
        <pc:chgData name="Celsa Almeida" userId="S::c.almeida@acg.edu::70ab656f-2fd3-4e06-bfa0-8ccdfa7e4d22" providerId="AD" clId="Web-{EC9833FF-CBA2-4F09-B76F-1C415F0A5AB2}" dt="2023-12-17T18:55:07.961" v="9" actId="14100"/>
        <pc:sldMkLst>
          <pc:docMk/>
          <pc:sldMk cId="0" sldId="280"/>
        </pc:sldMkLst>
        <pc:spChg chg="mod">
          <ac:chgData name="Celsa Almeida" userId="S::c.almeida@acg.edu::70ab656f-2fd3-4e06-bfa0-8ccdfa7e4d22" providerId="AD" clId="Web-{EC9833FF-CBA2-4F09-B76F-1C415F0A5AB2}" dt="2023-12-17T18:55:07.961" v="9" actId="14100"/>
          <ac:spMkLst>
            <pc:docMk/>
            <pc:sldMk cId="0" sldId="280"/>
            <ac:spMk id="11267" creationId="{86B59E3E-C019-D452-EC76-1FBBD65A7B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7640" y="389763"/>
            <a:ext cx="1899920" cy="264033"/>
          </a:xfrm>
          <a:prstGeom prst="rect">
            <a:avLst/>
          </a:prstGeom>
        </p:spPr>
        <p:txBody>
          <a:bodyPr/>
          <a:lstStyle>
            <a:lvl1pPr>
              <a:defRPr/>
            </a:lvl1pPr>
          </a:lstStyle>
          <a:p>
            <a:endParaRPr/>
          </a:p>
        </p:txBody>
      </p:sp>
      <p:sp>
        <p:nvSpPr>
          <p:cNvPr id="3" name="Holder 3"/>
          <p:cNvSpPr>
            <a:spLocks noGrp="1"/>
          </p:cNvSpPr>
          <p:nvPr>
            <p:ph type="subTitle" idx="4"/>
          </p:nvPr>
        </p:nvSpPr>
        <p:spPr>
          <a:xfrm>
            <a:off x="335280" y="704088"/>
            <a:ext cx="1564640" cy="314325"/>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A50F57BC-84E5-72F2-2CB3-0AD48D141DB6}"/>
              </a:ext>
            </a:extLst>
          </p:cNvPr>
          <p:cNvSpPr>
            <a:spLocks noGrp="1" noChangeArrowheads="1"/>
          </p:cNvSpPr>
          <p:nvPr>
            <p:ph type="ftr" sz="quarter" idx="10"/>
          </p:nvPr>
        </p:nvSpPr>
        <p:spPr>
          <a:ln/>
        </p:spPr>
        <p:txBody>
          <a:bodyPr/>
          <a:lstStyle>
            <a:lvl1pPr>
              <a:defRPr/>
            </a:lvl1pPr>
          </a:lstStyle>
          <a:p>
            <a:pPr>
              <a:defRPr/>
            </a:pPr>
            <a:endParaRPr lang="el-GR" altLang="el-GR"/>
          </a:p>
        </p:txBody>
      </p:sp>
      <p:sp>
        <p:nvSpPr>
          <p:cNvPr id="5" name="Holder 5">
            <a:extLst>
              <a:ext uri="{FF2B5EF4-FFF2-40B4-BE49-F238E27FC236}">
                <a16:creationId xmlns:a16="http://schemas.microsoft.com/office/drawing/2014/main" id="{B03A01C3-67A2-58B0-4429-9718D140FABC}"/>
              </a:ext>
            </a:extLst>
          </p:cNvPr>
          <p:cNvSpPr>
            <a:spLocks noGrp="1" noChangeArrowheads="1"/>
          </p:cNvSpPr>
          <p:nvPr>
            <p:ph type="dt" sz="half" idx="11"/>
          </p:nvPr>
        </p:nvSpPr>
        <p:spPr>
          <a:ln/>
        </p:spPr>
        <p:txBody>
          <a:bodyPr/>
          <a:lstStyle>
            <a:lvl1pPr>
              <a:defRPr/>
            </a:lvl1pPr>
          </a:lstStyle>
          <a:p>
            <a:pPr>
              <a:defRPr/>
            </a:pPr>
            <a:fld id="{A1616BE2-EF04-4185-87DF-8B885D5F79B7}" type="datetimeFigureOut">
              <a:rPr lang="en-US" altLang="el-GR"/>
              <a:pPr>
                <a:defRPr/>
              </a:pPr>
              <a:t>12/17/2023</a:t>
            </a:fld>
            <a:endParaRPr lang="en-US" altLang="el-GR"/>
          </a:p>
        </p:txBody>
      </p:sp>
      <p:sp>
        <p:nvSpPr>
          <p:cNvPr id="6" name="Holder 6">
            <a:extLst>
              <a:ext uri="{FF2B5EF4-FFF2-40B4-BE49-F238E27FC236}">
                <a16:creationId xmlns:a16="http://schemas.microsoft.com/office/drawing/2014/main" id="{D25DAD7A-F858-A46C-3721-E7D2E71772E0}"/>
              </a:ext>
            </a:extLst>
          </p:cNvPr>
          <p:cNvSpPr>
            <a:spLocks noGrp="1" noChangeArrowheads="1"/>
          </p:cNvSpPr>
          <p:nvPr>
            <p:ph type="sldNum" sz="quarter" idx="12"/>
          </p:nvPr>
        </p:nvSpPr>
        <p:spPr>
          <a:ln/>
        </p:spPr>
        <p:txBody>
          <a:bodyPr/>
          <a:lstStyle>
            <a:lvl1pPr>
              <a:defRPr/>
            </a:lvl1pPr>
          </a:lstStyle>
          <a:p>
            <a:pPr>
              <a:defRPr/>
            </a:pPr>
            <a:fld id="{B9DBCF29-2374-43DA-A91B-B5616F134AFE}" type="slidenum">
              <a:rPr lang="el-GR" altLang="el-GR"/>
              <a:pPr>
                <a:defRPr/>
              </a:pPr>
              <a:t>‹#›</a:t>
            </a:fld>
            <a:endParaRPr lang="el-GR" altLang="el-GR"/>
          </a:p>
        </p:txBody>
      </p:sp>
    </p:spTree>
    <p:extLst>
      <p:ext uri="{BB962C8B-B14F-4D97-AF65-F5344CB8AC3E}">
        <p14:creationId xmlns:p14="http://schemas.microsoft.com/office/powerpoint/2010/main" val="306458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550" b="1" i="0">
                <a:solidFill>
                  <a:srgbClr val="0001A2"/>
                </a:solidFill>
                <a:latin typeface="Calibri"/>
                <a:cs typeface="Calibri"/>
              </a:defRPr>
            </a:lvl1pPr>
          </a:lstStyle>
          <a:p>
            <a:endParaRPr/>
          </a:p>
        </p:txBody>
      </p:sp>
      <p:sp>
        <p:nvSpPr>
          <p:cNvPr id="3" name="Holder 3"/>
          <p:cNvSpPr>
            <a:spLocks noGrp="1"/>
          </p:cNvSpPr>
          <p:nvPr>
            <p:ph type="body" idx="1"/>
          </p:nvPr>
        </p:nvSpPr>
        <p:spPr/>
        <p:txBody>
          <a:bodyPr/>
          <a:lstStyle>
            <a:lvl1pPr>
              <a:defRPr sz="400" b="0" i="0">
                <a:solidFill>
                  <a:schemeClr val="tx1"/>
                </a:solidFill>
                <a:latin typeface="Century Gothic"/>
                <a:cs typeface="Century Gothic"/>
              </a:defRPr>
            </a:lvl1pPr>
          </a:lstStyle>
          <a:p>
            <a:endParaRPr/>
          </a:p>
        </p:txBody>
      </p:sp>
      <p:sp>
        <p:nvSpPr>
          <p:cNvPr id="4" name="Holder 4">
            <a:extLst>
              <a:ext uri="{FF2B5EF4-FFF2-40B4-BE49-F238E27FC236}">
                <a16:creationId xmlns:a16="http://schemas.microsoft.com/office/drawing/2014/main" id="{2C9778E0-01A0-021E-BFDD-43A1BA3F8190}"/>
              </a:ext>
            </a:extLst>
          </p:cNvPr>
          <p:cNvSpPr>
            <a:spLocks noGrp="1" noChangeArrowheads="1"/>
          </p:cNvSpPr>
          <p:nvPr>
            <p:ph type="ftr" sz="quarter" idx="10"/>
          </p:nvPr>
        </p:nvSpPr>
        <p:spPr>
          <a:ln/>
        </p:spPr>
        <p:txBody>
          <a:bodyPr/>
          <a:lstStyle>
            <a:lvl1pPr>
              <a:defRPr/>
            </a:lvl1pPr>
          </a:lstStyle>
          <a:p>
            <a:pPr>
              <a:defRPr/>
            </a:pPr>
            <a:endParaRPr lang="el-GR" altLang="el-GR"/>
          </a:p>
        </p:txBody>
      </p:sp>
      <p:sp>
        <p:nvSpPr>
          <p:cNvPr id="5" name="Holder 5">
            <a:extLst>
              <a:ext uri="{FF2B5EF4-FFF2-40B4-BE49-F238E27FC236}">
                <a16:creationId xmlns:a16="http://schemas.microsoft.com/office/drawing/2014/main" id="{4FBA2FB4-237F-C547-F5FC-4A29A7AE080B}"/>
              </a:ext>
            </a:extLst>
          </p:cNvPr>
          <p:cNvSpPr>
            <a:spLocks noGrp="1" noChangeArrowheads="1"/>
          </p:cNvSpPr>
          <p:nvPr>
            <p:ph type="dt" sz="half" idx="11"/>
          </p:nvPr>
        </p:nvSpPr>
        <p:spPr>
          <a:ln/>
        </p:spPr>
        <p:txBody>
          <a:bodyPr/>
          <a:lstStyle>
            <a:lvl1pPr>
              <a:defRPr/>
            </a:lvl1pPr>
          </a:lstStyle>
          <a:p>
            <a:pPr>
              <a:defRPr/>
            </a:pPr>
            <a:fld id="{9FCDFDF5-3FF3-4EE5-8AE6-7466D76679EE}" type="datetimeFigureOut">
              <a:rPr lang="en-US" altLang="el-GR"/>
              <a:pPr>
                <a:defRPr/>
              </a:pPr>
              <a:t>12/17/2023</a:t>
            </a:fld>
            <a:endParaRPr lang="en-US" altLang="el-GR"/>
          </a:p>
        </p:txBody>
      </p:sp>
      <p:sp>
        <p:nvSpPr>
          <p:cNvPr id="6" name="Holder 6">
            <a:extLst>
              <a:ext uri="{FF2B5EF4-FFF2-40B4-BE49-F238E27FC236}">
                <a16:creationId xmlns:a16="http://schemas.microsoft.com/office/drawing/2014/main" id="{E25071D8-4E06-9136-D451-3989E18F214E}"/>
              </a:ext>
            </a:extLst>
          </p:cNvPr>
          <p:cNvSpPr>
            <a:spLocks noGrp="1" noChangeArrowheads="1"/>
          </p:cNvSpPr>
          <p:nvPr>
            <p:ph type="sldNum" sz="quarter" idx="12"/>
          </p:nvPr>
        </p:nvSpPr>
        <p:spPr>
          <a:ln/>
        </p:spPr>
        <p:txBody>
          <a:bodyPr/>
          <a:lstStyle>
            <a:lvl1pPr>
              <a:defRPr/>
            </a:lvl1pPr>
          </a:lstStyle>
          <a:p>
            <a:pPr>
              <a:defRPr/>
            </a:pPr>
            <a:fld id="{700360C4-AD16-4949-9BB0-C0094B92B62B}" type="slidenum">
              <a:rPr lang="el-GR" altLang="el-GR"/>
              <a:pPr>
                <a:defRPr/>
              </a:pPr>
              <a:t>‹#›</a:t>
            </a:fld>
            <a:endParaRPr lang="el-GR" altLang="el-GR"/>
          </a:p>
        </p:txBody>
      </p:sp>
    </p:spTree>
    <p:extLst>
      <p:ext uri="{BB962C8B-B14F-4D97-AF65-F5344CB8AC3E}">
        <p14:creationId xmlns:p14="http://schemas.microsoft.com/office/powerpoint/2010/main" val="237771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5" name="bg object 16">
            <a:extLst>
              <a:ext uri="{FF2B5EF4-FFF2-40B4-BE49-F238E27FC236}">
                <a16:creationId xmlns:a16="http://schemas.microsoft.com/office/drawing/2014/main" id="{D33D7259-9AD0-9CA5-8FCB-695D46513095}"/>
              </a:ext>
            </a:extLst>
          </p:cNvPr>
          <p:cNvSpPr>
            <a:spLocks/>
          </p:cNvSpPr>
          <p:nvPr/>
        </p:nvSpPr>
        <p:spPr bwMode="auto">
          <a:xfrm>
            <a:off x="1831975" y="625475"/>
            <a:ext cx="295275" cy="625475"/>
          </a:xfrm>
          <a:custGeom>
            <a:avLst/>
            <a:gdLst>
              <a:gd name="T0" fmla="*/ 294774 w 295275"/>
              <a:gd name="T1" fmla="*/ 0 h 626110"/>
              <a:gd name="T2" fmla="*/ 0 w 295275"/>
              <a:gd name="T3" fmla="*/ 0 h 626110"/>
              <a:gd name="T4" fmla="*/ 0 w 295275"/>
              <a:gd name="T5" fmla="*/ 624796 h 626110"/>
              <a:gd name="T6" fmla="*/ 294774 w 295275"/>
              <a:gd name="T7" fmla="*/ 624796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003BA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6" name="bg object 17">
            <a:extLst>
              <a:ext uri="{FF2B5EF4-FFF2-40B4-BE49-F238E27FC236}">
                <a16:creationId xmlns:a16="http://schemas.microsoft.com/office/drawing/2014/main" id="{98C6B7E2-B4E8-0F84-08E4-5714E09DB22E}"/>
              </a:ext>
            </a:extLst>
          </p:cNvPr>
          <p:cNvSpPr>
            <a:spLocks/>
          </p:cNvSpPr>
          <p:nvPr/>
        </p:nvSpPr>
        <p:spPr bwMode="auto">
          <a:xfrm>
            <a:off x="1831975" y="1588"/>
            <a:ext cx="295275" cy="623887"/>
          </a:xfrm>
          <a:custGeom>
            <a:avLst/>
            <a:gdLst>
              <a:gd name="T0" fmla="*/ 294774 w 295275"/>
              <a:gd name="T1" fmla="*/ 0 h 623570"/>
              <a:gd name="T2" fmla="*/ 0 w 295275"/>
              <a:gd name="T3" fmla="*/ 0 h 623570"/>
              <a:gd name="T4" fmla="*/ 0 w 295275"/>
              <a:gd name="T5" fmla="*/ 623663 h 623570"/>
              <a:gd name="T6" fmla="*/ 294774 w 295275"/>
              <a:gd name="T7" fmla="*/ 623663 h 623570"/>
              <a:gd name="T8" fmla="*/ 294774 w 295275"/>
              <a:gd name="T9" fmla="*/ 0 h 623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70">
                <a:moveTo>
                  <a:pt x="294774" y="0"/>
                </a:moveTo>
                <a:lnTo>
                  <a:pt x="0" y="0"/>
                </a:lnTo>
                <a:lnTo>
                  <a:pt x="0" y="623029"/>
                </a:lnTo>
                <a:lnTo>
                  <a:pt x="294774" y="623029"/>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 name="bg object 18">
            <a:extLst>
              <a:ext uri="{FF2B5EF4-FFF2-40B4-BE49-F238E27FC236}">
                <a16:creationId xmlns:a16="http://schemas.microsoft.com/office/drawing/2014/main" id="{9B53446F-B3F7-95B8-2267-AC73C69E87F1}"/>
              </a:ext>
            </a:extLst>
          </p:cNvPr>
          <p:cNvSpPr>
            <a:spLocks/>
          </p:cNvSpPr>
          <p:nvPr/>
        </p:nvSpPr>
        <p:spPr bwMode="auto">
          <a:xfrm>
            <a:off x="98425" y="423863"/>
            <a:ext cx="15875" cy="119062"/>
          </a:xfrm>
          <a:custGeom>
            <a:avLst/>
            <a:gdLst>
              <a:gd name="T0" fmla="*/ 16496 w 15239"/>
              <a:gd name="T1" fmla="*/ 110505 h 118745"/>
              <a:gd name="T2" fmla="*/ 9343 w 15239"/>
              <a:gd name="T3" fmla="*/ 103892 h 118745"/>
              <a:gd name="T4" fmla="*/ 7167 w 15239"/>
              <a:gd name="T5" fmla="*/ 103892 h 118745"/>
              <a:gd name="T6" fmla="*/ 0 w 15239"/>
              <a:gd name="T7" fmla="*/ 110505 h 118745"/>
              <a:gd name="T8" fmla="*/ 0 w 15239"/>
              <a:gd name="T9" fmla="*/ 112536 h 118745"/>
              <a:gd name="T10" fmla="*/ 7167 w 15239"/>
              <a:gd name="T11" fmla="*/ 119162 h 118745"/>
              <a:gd name="T12" fmla="*/ 9343 w 15239"/>
              <a:gd name="T13" fmla="*/ 119162 h 118745"/>
              <a:gd name="T14" fmla="*/ 16496 w 15239"/>
              <a:gd name="T15" fmla="*/ 112536 h 118745"/>
              <a:gd name="T16" fmla="*/ 16496 w 15239"/>
              <a:gd name="T17" fmla="*/ 111527 h 118745"/>
              <a:gd name="T18" fmla="*/ 16496 w 15239"/>
              <a:gd name="T19" fmla="*/ 110505 h 118745"/>
              <a:gd name="T20" fmla="*/ 16496 w 15239"/>
              <a:gd name="T21" fmla="*/ 58566 h 118745"/>
              <a:gd name="T22" fmla="*/ 9343 w 15239"/>
              <a:gd name="T23" fmla="*/ 51939 h 118745"/>
              <a:gd name="T24" fmla="*/ 7167 w 15239"/>
              <a:gd name="T25" fmla="*/ 51939 h 118745"/>
              <a:gd name="T26" fmla="*/ 0 w 15239"/>
              <a:gd name="T27" fmla="*/ 58566 h 118745"/>
              <a:gd name="T28" fmla="*/ 0 w 15239"/>
              <a:gd name="T29" fmla="*/ 60596 h 118745"/>
              <a:gd name="T30" fmla="*/ 7167 w 15239"/>
              <a:gd name="T31" fmla="*/ 67223 h 118745"/>
              <a:gd name="T32" fmla="*/ 9343 w 15239"/>
              <a:gd name="T33" fmla="*/ 67223 h 118745"/>
              <a:gd name="T34" fmla="*/ 16496 w 15239"/>
              <a:gd name="T35" fmla="*/ 60596 h 118745"/>
              <a:gd name="T36" fmla="*/ 16496 w 15239"/>
              <a:gd name="T37" fmla="*/ 59575 h 118745"/>
              <a:gd name="T38" fmla="*/ 16496 w 15239"/>
              <a:gd name="T39" fmla="*/ 58566 h 118745"/>
              <a:gd name="T40" fmla="*/ 16496 w 15239"/>
              <a:gd name="T41" fmla="*/ 6627 h 118745"/>
              <a:gd name="T42" fmla="*/ 9343 w 15239"/>
              <a:gd name="T43" fmla="*/ 0 h 118745"/>
              <a:gd name="T44" fmla="*/ 7167 w 15239"/>
              <a:gd name="T45" fmla="*/ 0 h 118745"/>
              <a:gd name="T46" fmla="*/ 0 w 15239"/>
              <a:gd name="T47" fmla="*/ 6627 h 118745"/>
              <a:gd name="T48" fmla="*/ 0 w 15239"/>
              <a:gd name="T49" fmla="*/ 8643 h 118745"/>
              <a:gd name="T50" fmla="*/ 7167 w 15239"/>
              <a:gd name="T51" fmla="*/ 15271 h 118745"/>
              <a:gd name="T52" fmla="*/ 9343 w 15239"/>
              <a:gd name="T53" fmla="*/ 15271 h 118745"/>
              <a:gd name="T54" fmla="*/ 16496 w 15239"/>
              <a:gd name="T55" fmla="*/ 8643 h 118745"/>
              <a:gd name="T56" fmla="*/ 16496 w 15239"/>
              <a:gd name="T57" fmla="*/ 7634 h 118745"/>
              <a:gd name="T58" fmla="*/ 16496 w 15239"/>
              <a:gd name="T59" fmla="*/ 6627 h 1187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239" h="118745">
                <a:moveTo>
                  <a:pt x="15201" y="109918"/>
                </a:moveTo>
                <a:lnTo>
                  <a:pt x="8610" y="103339"/>
                </a:lnTo>
                <a:lnTo>
                  <a:pt x="6604" y="103339"/>
                </a:lnTo>
                <a:lnTo>
                  <a:pt x="0" y="109918"/>
                </a:lnTo>
                <a:lnTo>
                  <a:pt x="0" y="111937"/>
                </a:lnTo>
                <a:lnTo>
                  <a:pt x="6604" y="118529"/>
                </a:lnTo>
                <a:lnTo>
                  <a:pt x="8610" y="118529"/>
                </a:lnTo>
                <a:lnTo>
                  <a:pt x="15201" y="111937"/>
                </a:lnTo>
                <a:lnTo>
                  <a:pt x="15201" y="110934"/>
                </a:lnTo>
                <a:lnTo>
                  <a:pt x="15201" y="109918"/>
                </a:lnTo>
                <a:close/>
              </a:path>
              <a:path w="15239" h="118745">
                <a:moveTo>
                  <a:pt x="15201" y="58254"/>
                </a:moveTo>
                <a:lnTo>
                  <a:pt x="8610" y="51663"/>
                </a:lnTo>
                <a:lnTo>
                  <a:pt x="6604" y="51663"/>
                </a:lnTo>
                <a:lnTo>
                  <a:pt x="0" y="58254"/>
                </a:lnTo>
                <a:lnTo>
                  <a:pt x="0" y="60274"/>
                </a:lnTo>
                <a:lnTo>
                  <a:pt x="6604" y="66865"/>
                </a:lnTo>
                <a:lnTo>
                  <a:pt x="8610" y="66865"/>
                </a:lnTo>
                <a:lnTo>
                  <a:pt x="15201" y="60274"/>
                </a:lnTo>
                <a:lnTo>
                  <a:pt x="15201" y="59258"/>
                </a:lnTo>
                <a:lnTo>
                  <a:pt x="15201" y="58254"/>
                </a:lnTo>
                <a:close/>
              </a:path>
              <a:path w="15239" h="118745">
                <a:moveTo>
                  <a:pt x="15201" y="6591"/>
                </a:moveTo>
                <a:lnTo>
                  <a:pt x="8610" y="0"/>
                </a:lnTo>
                <a:lnTo>
                  <a:pt x="6604" y="0"/>
                </a:lnTo>
                <a:lnTo>
                  <a:pt x="0" y="6591"/>
                </a:lnTo>
                <a:lnTo>
                  <a:pt x="0" y="8597"/>
                </a:lnTo>
                <a:lnTo>
                  <a:pt x="6604" y="15189"/>
                </a:lnTo>
                <a:lnTo>
                  <a:pt x="8610" y="15189"/>
                </a:lnTo>
                <a:lnTo>
                  <a:pt x="15201" y="8597"/>
                </a:lnTo>
                <a:lnTo>
                  <a:pt x="15201" y="7594"/>
                </a:lnTo>
                <a:lnTo>
                  <a:pt x="15201" y="6591"/>
                </a:ln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 name="Holder 2"/>
          <p:cNvSpPr>
            <a:spLocks noGrp="1"/>
          </p:cNvSpPr>
          <p:nvPr>
            <p:ph type="title"/>
          </p:nvPr>
        </p:nvSpPr>
        <p:spPr/>
        <p:txBody>
          <a:bodyPr/>
          <a:lstStyle>
            <a:lvl1pPr>
              <a:defRPr sz="550" b="1" i="0">
                <a:solidFill>
                  <a:srgbClr val="0001A2"/>
                </a:solidFill>
                <a:latin typeface="Calibri"/>
                <a:cs typeface="Calibri"/>
              </a:defRPr>
            </a:lvl1pPr>
          </a:lstStyle>
          <a:p>
            <a:endParaRPr/>
          </a:p>
        </p:txBody>
      </p:sp>
      <p:sp>
        <p:nvSpPr>
          <p:cNvPr id="3" name="Holder 3"/>
          <p:cNvSpPr>
            <a:spLocks noGrp="1"/>
          </p:cNvSpPr>
          <p:nvPr>
            <p:ph sz="half" idx="2"/>
          </p:nvPr>
        </p:nvSpPr>
        <p:spPr>
          <a:xfrm>
            <a:off x="82573" y="296375"/>
            <a:ext cx="753110" cy="763269"/>
          </a:xfrm>
          <a:prstGeom prst="rect">
            <a:avLst/>
          </a:prstGeom>
        </p:spPr>
        <p:txBody>
          <a:bodyPr/>
          <a:lstStyle>
            <a:lvl1pPr>
              <a:defRPr sz="400" b="1" i="0">
                <a:solidFill>
                  <a:srgbClr val="003BA2"/>
                </a:solidFill>
                <a:latin typeface="Calibri"/>
                <a:cs typeface="Calibri"/>
              </a:defRPr>
            </a:lvl1pPr>
          </a:lstStyle>
          <a:p>
            <a:endParaRPr/>
          </a:p>
        </p:txBody>
      </p:sp>
      <p:sp>
        <p:nvSpPr>
          <p:cNvPr id="4" name="Holder 4"/>
          <p:cNvSpPr>
            <a:spLocks noGrp="1"/>
          </p:cNvSpPr>
          <p:nvPr>
            <p:ph sz="half" idx="3"/>
          </p:nvPr>
        </p:nvSpPr>
        <p:spPr>
          <a:xfrm>
            <a:off x="1151128" y="289179"/>
            <a:ext cx="972312" cy="829818"/>
          </a:xfrm>
          <a:prstGeom prst="rect">
            <a:avLst/>
          </a:prstGeom>
        </p:spPr>
        <p:txBody>
          <a:bodyPr/>
          <a:lstStyle>
            <a:lvl1pPr>
              <a:defRPr/>
            </a:lvl1pPr>
          </a:lstStyle>
          <a:p>
            <a:endParaRPr/>
          </a:p>
        </p:txBody>
      </p:sp>
      <p:sp>
        <p:nvSpPr>
          <p:cNvPr id="8" name="Holder 5">
            <a:extLst>
              <a:ext uri="{FF2B5EF4-FFF2-40B4-BE49-F238E27FC236}">
                <a16:creationId xmlns:a16="http://schemas.microsoft.com/office/drawing/2014/main" id="{4BEE5AF9-C27C-3EF3-1212-4F9A7D069B60}"/>
              </a:ext>
            </a:extLst>
          </p:cNvPr>
          <p:cNvSpPr>
            <a:spLocks noGrp="1" noChangeArrowheads="1"/>
          </p:cNvSpPr>
          <p:nvPr>
            <p:ph type="ftr" sz="quarter" idx="10"/>
          </p:nvPr>
        </p:nvSpPr>
        <p:spPr/>
        <p:txBody>
          <a:bodyPr/>
          <a:lstStyle>
            <a:lvl1pPr>
              <a:defRPr/>
            </a:lvl1pPr>
          </a:lstStyle>
          <a:p>
            <a:pPr>
              <a:defRPr/>
            </a:pPr>
            <a:endParaRPr lang="el-GR" altLang="el-GR"/>
          </a:p>
        </p:txBody>
      </p:sp>
      <p:sp>
        <p:nvSpPr>
          <p:cNvPr id="9" name="Holder 6">
            <a:extLst>
              <a:ext uri="{FF2B5EF4-FFF2-40B4-BE49-F238E27FC236}">
                <a16:creationId xmlns:a16="http://schemas.microsoft.com/office/drawing/2014/main" id="{52EA8312-40C8-6EC9-8E40-7CCFDAA57888}"/>
              </a:ext>
            </a:extLst>
          </p:cNvPr>
          <p:cNvSpPr>
            <a:spLocks noGrp="1" noChangeArrowheads="1"/>
          </p:cNvSpPr>
          <p:nvPr>
            <p:ph type="dt" sz="half" idx="11"/>
          </p:nvPr>
        </p:nvSpPr>
        <p:spPr/>
        <p:txBody>
          <a:bodyPr/>
          <a:lstStyle>
            <a:lvl1pPr>
              <a:defRPr/>
            </a:lvl1pPr>
          </a:lstStyle>
          <a:p>
            <a:pPr>
              <a:defRPr/>
            </a:pPr>
            <a:fld id="{396D2D46-47DB-438E-9105-9016BDB9DBF6}" type="datetimeFigureOut">
              <a:rPr lang="en-US" altLang="el-GR"/>
              <a:pPr>
                <a:defRPr/>
              </a:pPr>
              <a:t>12/17/2023</a:t>
            </a:fld>
            <a:endParaRPr lang="en-US" altLang="el-GR"/>
          </a:p>
        </p:txBody>
      </p:sp>
      <p:sp>
        <p:nvSpPr>
          <p:cNvPr id="10" name="Holder 7">
            <a:extLst>
              <a:ext uri="{FF2B5EF4-FFF2-40B4-BE49-F238E27FC236}">
                <a16:creationId xmlns:a16="http://schemas.microsoft.com/office/drawing/2014/main" id="{837A93F6-6A93-2DC0-AF99-4C7767CE77B9}"/>
              </a:ext>
            </a:extLst>
          </p:cNvPr>
          <p:cNvSpPr>
            <a:spLocks noGrp="1" noChangeArrowheads="1"/>
          </p:cNvSpPr>
          <p:nvPr>
            <p:ph type="sldNum" sz="quarter" idx="12"/>
          </p:nvPr>
        </p:nvSpPr>
        <p:spPr/>
        <p:txBody>
          <a:bodyPr/>
          <a:lstStyle>
            <a:lvl1pPr>
              <a:defRPr/>
            </a:lvl1pPr>
          </a:lstStyle>
          <a:p>
            <a:pPr>
              <a:defRPr/>
            </a:pPr>
            <a:fld id="{0D126A2C-CFD1-4CE8-81C2-9B4EDD7F5B74}" type="slidenum">
              <a:rPr lang="el-GR" altLang="el-GR"/>
              <a:pPr>
                <a:defRPr/>
              </a:pPr>
              <a:t>‹#›</a:t>
            </a:fld>
            <a:endParaRPr lang="el-GR" altLang="el-GR"/>
          </a:p>
        </p:txBody>
      </p:sp>
    </p:spTree>
    <p:extLst>
      <p:ext uri="{BB962C8B-B14F-4D97-AF65-F5344CB8AC3E}">
        <p14:creationId xmlns:p14="http://schemas.microsoft.com/office/powerpoint/2010/main" val="151719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550" b="1" i="0">
                <a:solidFill>
                  <a:srgbClr val="0001A2"/>
                </a:solidFill>
                <a:latin typeface="Calibri"/>
                <a:cs typeface="Calibri"/>
              </a:defRPr>
            </a:lvl1pPr>
          </a:lstStyle>
          <a:p>
            <a:endParaRPr/>
          </a:p>
        </p:txBody>
      </p:sp>
      <p:sp>
        <p:nvSpPr>
          <p:cNvPr id="3" name="Holder 4">
            <a:extLst>
              <a:ext uri="{FF2B5EF4-FFF2-40B4-BE49-F238E27FC236}">
                <a16:creationId xmlns:a16="http://schemas.microsoft.com/office/drawing/2014/main" id="{22D73D0E-BDE8-BB80-40AB-534B2496D3DB}"/>
              </a:ext>
            </a:extLst>
          </p:cNvPr>
          <p:cNvSpPr>
            <a:spLocks noGrp="1" noChangeArrowheads="1"/>
          </p:cNvSpPr>
          <p:nvPr>
            <p:ph type="ftr" sz="quarter" idx="10"/>
          </p:nvPr>
        </p:nvSpPr>
        <p:spPr>
          <a:ln/>
        </p:spPr>
        <p:txBody>
          <a:bodyPr/>
          <a:lstStyle>
            <a:lvl1pPr>
              <a:defRPr/>
            </a:lvl1pPr>
          </a:lstStyle>
          <a:p>
            <a:pPr>
              <a:defRPr/>
            </a:pPr>
            <a:endParaRPr lang="el-GR" altLang="el-GR"/>
          </a:p>
        </p:txBody>
      </p:sp>
      <p:sp>
        <p:nvSpPr>
          <p:cNvPr id="4" name="Holder 5">
            <a:extLst>
              <a:ext uri="{FF2B5EF4-FFF2-40B4-BE49-F238E27FC236}">
                <a16:creationId xmlns:a16="http://schemas.microsoft.com/office/drawing/2014/main" id="{4460D1E2-7489-0E69-FCB6-5877DAF1F1AE}"/>
              </a:ext>
            </a:extLst>
          </p:cNvPr>
          <p:cNvSpPr>
            <a:spLocks noGrp="1" noChangeArrowheads="1"/>
          </p:cNvSpPr>
          <p:nvPr>
            <p:ph type="dt" sz="half" idx="11"/>
          </p:nvPr>
        </p:nvSpPr>
        <p:spPr>
          <a:ln/>
        </p:spPr>
        <p:txBody>
          <a:bodyPr/>
          <a:lstStyle>
            <a:lvl1pPr>
              <a:defRPr/>
            </a:lvl1pPr>
          </a:lstStyle>
          <a:p>
            <a:pPr>
              <a:defRPr/>
            </a:pPr>
            <a:fld id="{0D2896F3-D3B0-437D-A3EE-262FB28808D9}" type="datetimeFigureOut">
              <a:rPr lang="en-US" altLang="el-GR"/>
              <a:pPr>
                <a:defRPr/>
              </a:pPr>
              <a:t>12/17/2023</a:t>
            </a:fld>
            <a:endParaRPr lang="en-US" altLang="el-GR"/>
          </a:p>
        </p:txBody>
      </p:sp>
      <p:sp>
        <p:nvSpPr>
          <p:cNvPr id="5" name="Holder 6">
            <a:extLst>
              <a:ext uri="{FF2B5EF4-FFF2-40B4-BE49-F238E27FC236}">
                <a16:creationId xmlns:a16="http://schemas.microsoft.com/office/drawing/2014/main" id="{54F60732-D1C9-498C-B42D-5EDD29C1C517}"/>
              </a:ext>
            </a:extLst>
          </p:cNvPr>
          <p:cNvSpPr>
            <a:spLocks noGrp="1" noChangeArrowheads="1"/>
          </p:cNvSpPr>
          <p:nvPr>
            <p:ph type="sldNum" sz="quarter" idx="12"/>
          </p:nvPr>
        </p:nvSpPr>
        <p:spPr>
          <a:ln/>
        </p:spPr>
        <p:txBody>
          <a:bodyPr/>
          <a:lstStyle>
            <a:lvl1pPr>
              <a:defRPr/>
            </a:lvl1pPr>
          </a:lstStyle>
          <a:p>
            <a:pPr>
              <a:defRPr/>
            </a:pPr>
            <a:fld id="{2F6366CB-97E2-494B-ABCC-E426DEEA16C7}" type="slidenum">
              <a:rPr lang="el-GR" altLang="el-GR"/>
              <a:pPr>
                <a:defRPr/>
              </a:pPr>
              <a:t>‹#›</a:t>
            </a:fld>
            <a:endParaRPr lang="el-GR" altLang="el-GR"/>
          </a:p>
        </p:txBody>
      </p:sp>
    </p:spTree>
    <p:extLst>
      <p:ext uri="{BB962C8B-B14F-4D97-AF65-F5344CB8AC3E}">
        <p14:creationId xmlns:p14="http://schemas.microsoft.com/office/powerpoint/2010/main" val="36685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20C3DAE0-A077-C4E4-C65E-AE19A11ED0A8}"/>
              </a:ext>
            </a:extLst>
          </p:cNvPr>
          <p:cNvSpPr>
            <a:spLocks/>
          </p:cNvSpPr>
          <p:nvPr/>
        </p:nvSpPr>
        <p:spPr bwMode="auto">
          <a:xfrm>
            <a:off x="1362075" y="120650"/>
            <a:ext cx="295275" cy="385763"/>
          </a:xfrm>
          <a:custGeom>
            <a:avLst/>
            <a:gdLst>
              <a:gd name="T0" fmla="*/ 294775 w 295275"/>
              <a:gd name="T1" fmla="*/ 0 h 386080"/>
              <a:gd name="T2" fmla="*/ 0 w 295275"/>
              <a:gd name="T3" fmla="*/ 0 h 386080"/>
              <a:gd name="T4" fmla="*/ 0 w 295275"/>
              <a:gd name="T5" fmla="*/ 385331 h 386080"/>
              <a:gd name="T6" fmla="*/ 294775 w 295275"/>
              <a:gd name="T7" fmla="*/ 385331 h 386080"/>
              <a:gd name="T8" fmla="*/ 294775 w 295275"/>
              <a:gd name="T9" fmla="*/ 0 h 3860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86080">
                <a:moveTo>
                  <a:pt x="294775" y="0"/>
                </a:moveTo>
                <a:lnTo>
                  <a:pt x="0" y="0"/>
                </a:lnTo>
                <a:lnTo>
                  <a:pt x="0" y="385965"/>
                </a:lnTo>
                <a:lnTo>
                  <a:pt x="294775" y="385965"/>
                </a:lnTo>
                <a:lnTo>
                  <a:pt x="294775"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 name="bg object 17">
            <a:extLst>
              <a:ext uri="{FF2B5EF4-FFF2-40B4-BE49-F238E27FC236}">
                <a16:creationId xmlns:a16="http://schemas.microsoft.com/office/drawing/2014/main" id="{72F02C06-FA41-2BAD-4E16-C210FDD9774F}"/>
              </a:ext>
            </a:extLst>
          </p:cNvPr>
          <p:cNvSpPr>
            <a:spLocks/>
          </p:cNvSpPr>
          <p:nvPr/>
        </p:nvSpPr>
        <p:spPr bwMode="auto">
          <a:xfrm>
            <a:off x="1657350" y="508000"/>
            <a:ext cx="295275" cy="622300"/>
          </a:xfrm>
          <a:custGeom>
            <a:avLst/>
            <a:gdLst>
              <a:gd name="T0" fmla="*/ 294774 w 295275"/>
              <a:gd name="T1" fmla="*/ 0 h 623569"/>
              <a:gd name="T2" fmla="*/ 0 w 295275"/>
              <a:gd name="T3" fmla="*/ 0 h 623569"/>
              <a:gd name="T4" fmla="*/ 0 w 295275"/>
              <a:gd name="T5" fmla="*/ 620496 h 623569"/>
              <a:gd name="T6" fmla="*/ 294774 w 295275"/>
              <a:gd name="T7" fmla="*/ 620496 h 623569"/>
              <a:gd name="T8" fmla="*/ 294774 w 295275"/>
              <a:gd name="T9" fmla="*/ 0 h 6235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69">
                <a:moveTo>
                  <a:pt x="294774" y="0"/>
                </a:moveTo>
                <a:lnTo>
                  <a:pt x="0" y="0"/>
                </a:lnTo>
                <a:lnTo>
                  <a:pt x="0" y="623029"/>
                </a:lnTo>
                <a:lnTo>
                  <a:pt x="294774" y="623029"/>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 name="Holder 2">
            <a:extLst>
              <a:ext uri="{FF2B5EF4-FFF2-40B4-BE49-F238E27FC236}">
                <a16:creationId xmlns:a16="http://schemas.microsoft.com/office/drawing/2014/main" id="{55562A62-A47B-8F91-97F5-02A3A51F7061}"/>
              </a:ext>
            </a:extLst>
          </p:cNvPr>
          <p:cNvSpPr>
            <a:spLocks noGrp="1" noChangeArrowheads="1"/>
          </p:cNvSpPr>
          <p:nvPr>
            <p:ph type="ftr" sz="quarter" idx="10"/>
          </p:nvPr>
        </p:nvSpPr>
        <p:spPr/>
        <p:txBody>
          <a:bodyPr/>
          <a:lstStyle>
            <a:lvl1pPr>
              <a:defRPr/>
            </a:lvl1pPr>
          </a:lstStyle>
          <a:p>
            <a:pPr>
              <a:defRPr/>
            </a:pPr>
            <a:endParaRPr lang="el-GR" altLang="el-GR"/>
          </a:p>
        </p:txBody>
      </p:sp>
      <p:sp>
        <p:nvSpPr>
          <p:cNvPr id="5" name="Holder 3">
            <a:extLst>
              <a:ext uri="{FF2B5EF4-FFF2-40B4-BE49-F238E27FC236}">
                <a16:creationId xmlns:a16="http://schemas.microsoft.com/office/drawing/2014/main" id="{CD66CA85-FD13-BA62-775C-CB3A3B661D79}"/>
              </a:ext>
            </a:extLst>
          </p:cNvPr>
          <p:cNvSpPr>
            <a:spLocks noGrp="1" noChangeArrowheads="1"/>
          </p:cNvSpPr>
          <p:nvPr>
            <p:ph type="dt" sz="half" idx="11"/>
          </p:nvPr>
        </p:nvSpPr>
        <p:spPr/>
        <p:txBody>
          <a:bodyPr/>
          <a:lstStyle>
            <a:lvl1pPr>
              <a:defRPr/>
            </a:lvl1pPr>
          </a:lstStyle>
          <a:p>
            <a:pPr>
              <a:defRPr/>
            </a:pPr>
            <a:fld id="{21D2D147-3266-4F49-863C-9FE0D4A6B087}" type="datetimeFigureOut">
              <a:rPr lang="en-US" altLang="el-GR"/>
              <a:pPr>
                <a:defRPr/>
              </a:pPr>
              <a:t>12/17/2023</a:t>
            </a:fld>
            <a:endParaRPr lang="en-US" altLang="el-GR"/>
          </a:p>
        </p:txBody>
      </p:sp>
      <p:sp>
        <p:nvSpPr>
          <p:cNvPr id="6" name="Holder 4">
            <a:extLst>
              <a:ext uri="{FF2B5EF4-FFF2-40B4-BE49-F238E27FC236}">
                <a16:creationId xmlns:a16="http://schemas.microsoft.com/office/drawing/2014/main" id="{7B4C0355-8881-A73E-CCC1-7DF38854CE2E}"/>
              </a:ext>
            </a:extLst>
          </p:cNvPr>
          <p:cNvSpPr>
            <a:spLocks noGrp="1" noChangeArrowheads="1"/>
          </p:cNvSpPr>
          <p:nvPr>
            <p:ph type="sldNum" sz="quarter" idx="12"/>
          </p:nvPr>
        </p:nvSpPr>
        <p:spPr/>
        <p:txBody>
          <a:bodyPr/>
          <a:lstStyle>
            <a:lvl1pPr>
              <a:defRPr/>
            </a:lvl1pPr>
          </a:lstStyle>
          <a:p>
            <a:pPr>
              <a:defRPr/>
            </a:pPr>
            <a:fld id="{A22865C3-4F02-489C-926A-AD24C2A213AB}" type="slidenum">
              <a:rPr lang="el-GR" altLang="el-GR"/>
              <a:pPr>
                <a:defRPr/>
              </a:pPr>
              <a:t>‹#›</a:t>
            </a:fld>
            <a:endParaRPr lang="el-GR" altLang="el-GR"/>
          </a:p>
        </p:txBody>
      </p:sp>
    </p:spTree>
    <p:extLst>
      <p:ext uri="{BB962C8B-B14F-4D97-AF65-F5344CB8AC3E}">
        <p14:creationId xmlns:p14="http://schemas.microsoft.com/office/powerpoint/2010/main" val="3633220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017626D7-C12D-40F2-365A-ECF5FFD9C8CB}"/>
              </a:ext>
            </a:extLst>
          </p:cNvPr>
          <p:cNvSpPr>
            <a:spLocks noGrp="1"/>
          </p:cNvSpPr>
          <p:nvPr>
            <p:ph type="title"/>
          </p:nvPr>
        </p:nvSpPr>
        <p:spPr>
          <a:xfrm>
            <a:off x="101600" y="46038"/>
            <a:ext cx="2032000" cy="128587"/>
          </a:xfrm>
          <a:prstGeom prst="rect">
            <a:avLst/>
          </a:prstGeom>
        </p:spPr>
        <p:txBody>
          <a:bodyPr wrap="square" lIns="0" tIns="0" rIns="0" bIns="0">
            <a:spAutoFit/>
          </a:bodyPr>
          <a:lstStyle>
            <a:lvl1pPr>
              <a:defRPr sz="550" b="1" i="0">
                <a:solidFill>
                  <a:srgbClr val="0001A2"/>
                </a:solidFill>
                <a:latin typeface="Calibri"/>
                <a:cs typeface="Calibri"/>
              </a:defRPr>
            </a:lvl1pPr>
          </a:lstStyle>
          <a:p>
            <a:endParaRPr/>
          </a:p>
        </p:txBody>
      </p:sp>
      <p:sp>
        <p:nvSpPr>
          <p:cNvPr id="1027" name="Holder 3">
            <a:extLst>
              <a:ext uri="{FF2B5EF4-FFF2-40B4-BE49-F238E27FC236}">
                <a16:creationId xmlns:a16="http://schemas.microsoft.com/office/drawing/2014/main" id="{EE7972A0-51E0-D780-88BD-E86BBF8C065A}"/>
              </a:ext>
            </a:extLst>
          </p:cNvPr>
          <p:cNvSpPr>
            <a:spLocks noGrp="1" noChangeArrowheads="1"/>
          </p:cNvSpPr>
          <p:nvPr>
            <p:ph type="body" idx="1"/>
          </p:nvPr>
        </p:nvSpPr>
        <p:spPr bwMode="auto">
          <a:xfrm>
            <a:off x="696913" y="220663"/>
            <a:ext cx="14478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l-GR" altLang="el-GR"/>
          </a:p>
        </p:txBody>
      </p:sp>
      <p:sp>
        <p:nvSpPr>
          <p:cNvPr id="1028" name="Holder 4">
            <a:extLst>
              <a:ext uri="{FF2B5EF4-FFF2-40B4-BE49-F238E27FC236}">
                <a16:creationId xmlns:a16="http://schemas.microsoft.com/office/drawing/2014/main" id="{5D58A2C9-4C24-DA19-1CEF-4268B1AB8251}"/>
              </a:ext>
            </a:extLst>
          </p:cNvPr>
          <p:cNvSpPr>
            <a:spLocks noGrp="1" noChangeArrowheads="1"/>
          </p:cNvSpPr>
          <p:nvPr>
            <p:ph type="ftr" sz="quarter" idx="5"/>
          </p:nvPr>
        </p:nvSpPr>
        <p:spPr bwMode="auto">
          <a:xfrm>
            <a:off x="760413" y="1169988"/>
            <a:ext cx="714375" cy="61912"/>
          </a:xfrm>
          <a:prstGeom prst="rect">
            <a:avLst/>
          </a:prstGeom>
          <a:noFill/>
          <a:ln>
            <a:noFill/>
          </a:ln>
        </p:spPr>
        <p:txBody>
          <a:bodyPr vert="horz" wrap="square" lIns="0" tIns="0" rIns="0" bIns="0" numCol="1" anchor="t" anchorCtr="0" compatLnSpc="1">
            <a:prstTxWarp prst="textNoShape">
              <a:avLst/>
            </a:prstTxWarp>
            <a:spAutoFit/>
          </a:bodyPr>
          <a:lstStyle>
            <a:lvl1pPr algn="ctr" eaLnBrk="1" hangingPunct="1">
              <a:defRPr>
                <a:solidFill>
                  <a:srgbClr val="898989"/>
                </a:solidFill>
              </a:defRPr>
            </a:lvl1pPr>
          </a:lstStyle>
          <a:p>
            <a:pPr>
              <a:defRPr/>
            </a:pPr>
            <a:endParaRPr lang="el-GR" altLang="el-GR"/>
          </a:p>
        </p:txBody>
      </p:sp>
      <p:sp>
        <p:nvSpPr>
          <p:cNvPr id="1029" name="Holder 5">
            <a:extLst>
              <a:ext uri="{FF2B5EF4-FFF2-40B4-BE49-F238E27FC236}">
                <a16:creationId xmlns:a16="http://schemas.microsoft.com/office/drawing/2014/main" id="{8AAB2F09-334E-AD24-9756-7A2ECF866700}"/>
              </a:ext>
            </a:extLst>
          </p:cNvPr>
          <p:cNvSpPr>
            <a:spLocks noGrp="1" noChangeArrowheads="1"/>
          </p:cNvSpPr>
          <p:nvPr>
            <p:ph type="dt" sz="half" idx="6"/>
          </p:nvPr>
        </p:nvSpPr>
        <p:spPr bwMode="auto">
          <a:xfrm>
            <a:off x="111125" y="1169988"/>
            <a:ext cx="514350" cy="61912"/>
          </a:xfrm>
          <a:prstGeom prst="rect">
            <a:avLst/>
          </a:prstGeom>
          <a:noFill/>
          <a:ln>
            <a:noFill/>
          </a:ln>
        </p:spPr>
        <p:txBody>
          <a:bodyPr vert="horz" wrap="square" lIns="0" tIns="0" rIns="0" bIns="0" numCol="1" anchor="t" anchorCtr="0" compatLnSpc="1">
            <a:prstTxWarp prst="textNoShape">
              <a:avLst/>
            </a:prstTxWarp>
            <a:spAutoFit/>
          </a:bodyPr>
          <a:lstStyle>
            <a:lvl1pPr eaLnBrk="1" hangingPunct="1">
              <a:defRPr>
                <a:solidFill>
                  <a:srgbClr val="898989"/>
                </a:solidFill>
              </a:defRPr>
            </a:lvl1pPr>
          </a:lstStyle>
          <a:p>
            <a:pPr>
              <a:defRPr/>
            </a:pPr>
            <a:fld id="{96EB6D6C-4E0F-4FEE-BB0A-912E820529FF}" type="datetimeFigureOut">
              <a:rPr lang="en-US" altLang="el-GR"/>
              <a:pPr>
                <a:defRPr/>
              </a:pPr>
              <a:t>12/17/2023</a:t>
            </a:fld>
            <a:endParaRPr lang="en-US" altLang="el-GR"/>
          </a:p>
        </p:txBody>
      </p:sp>
      <p:sp>
        <p:nvSpPr>
          <p:cNvPr id="1030" name="Holder 6">
            <a:extLst>
              <a:ext uri="{FF2B5EF4-FFF2-40B4-BE49-F238E27FC236}">
                <a16:creationId xmlns:a16="http://schemas.microsoft.com/office/drawing/2014/main" id="{40351816-99B6-B209-7645-A04D76FE7219}"/>
              </a:ext>
            </a:extLst>
          </p:cNvPr>
          <p:cNvSpPr>
            <a:spLocks noGrp="1" noChangeArrowheads="1"/>
          </p:cNvSpPr>
          <p:nvPr>
            <p:ph type="sldNum" sz="quarter" idx="7"/>
          </p:nvPr>
        </p:nvSpPr>
        <p:spPr bwMode="auto">
          <a:xfrm>
            <a:off x="1609725" y="1169988"/>
            <a:ext cx="514350" cy="61912"/>
          </a:xfrm>
          <a:prstGeom prst="rect">
            <a:avLst/>
          </a:prstGeom>
          <a:noFill/>
          <a:ln>
            <a:noFill/>
          </a:ln>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pPr>
              <a:defRPr/>
            </a:pPr>
            <a:fld id="{9EB6BEBB-EBD0-48FA-AF5A-B95BF93AD766}" type="slidenum">
              <a:rPr lang="el-GR" altLang="el-GR"/>
              <a:pPr>
                <a:defRPr/>
              </a:pPr>
              <a:t>‹#›</a:t>
            </a:fld>
            <a:endParaRPr lang="el-GR" altLang="el-G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5" r:id="rId3"/>
    <p:sldLayoutId id="2147483684" r:id="rId4"/>
    <p:sldLayoutId id="2147483686"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object 2">
            <a:extLst>
              <a:ext uri="{FF2B5EF4-FFF2-40B4-BE49-F238E27FC236}">
                <a16:creationId xmlns:a16="http://schemas.microsoft.com/office/drawing/2014/main" id="{0C167D2C-ADF8-E056-5117-B39F73CF7E99}"/>
              </a:ext>
            </a:extLst>
          </p:cNvPr>
          <p:cNvSpPr>
            <a:spLocks/>
          </p:cNvSpPr>
          <p:nvPr/>
        </p:nvSpPr>
        <p:spPr bwMode="auto">
          <a:xfrm>
            <a:off x="127000" y="247650"/>
            <a:ext cx="295275" cy="623888"/>
          </a:xfrm>
          <a:custGeom>
            <a:avLst/>
            <a:gdLst>
              <a:gd name="T0" fmla="*/ 294774 w 295275"/>
              <a:gd name="T1" fmla="*/ 0 h 623569"/>
              <a:gd name="T2" fmla="*/ 0 w 295275"/>
              <a:gd name="T3" fmla="*/ 0 h 623569"/>
              <a:gd name="T4" fmla="*/ 0 w 295275"/>
              <a:gd name="T5" fmla="*/ 623667 h 623569"/>
              <a:gd name="T6" fmla="*/ 294774 w 295275"/>
              <a:gd name="T7" fmla="*/ 623667 h 623569"/>
              <a:gd name="T8" fmla="*/ 294774 w 295275"/>
              <a:gd name="T9" fmla="*/ 0 h 6235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69">
                <a:moveTo>
                  <a:pt x="294774" y="0"/>
                </a:moveTo>
                <a:lnTo>
                  <a:pt x="0" y="0"/>
                </a:lnTo>
                <a:lnTo>
                  <a:pt x="0" y="623029"/>
                </a:lnTo>
                <a:lnTo>
                  <a:pt x="294774" y="623029"/>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099" name="object 3">
            <a:extLst>
              <a:ext uri="{FF2B5EF4-FFF2-40B4-BE49-F238E27FC236}">
                <a16:creationId xmlns:a16="http://schemas.microsoft.com/office/drawing/2014/main" id="{5AF2FBC6-1B74-7AB0-8B4F-35E9E1D04A65}"/>
              </a:ext>
            </a:extLst>
          </p:cNvPr>
          <p:cNvSpPr>
            <a:spLocks noGrp="1" noChangeArrowheads="1"/>
          </p:cNvSpPr>
          <p:nvPr>
            <p:ph type="title"/>
          </p:nvPr>
        </p:nvSpPr>
        <p:spPr bwMode="auto">
          <a:xfrm>
            <a:off x="-25400" y="19856"/>
            <a:ext cx="1524000" cy="478631"/>
          </a:xfrm>
        </p:spPr>
        <p:txBody>
          <a:bodyPr vert="horz" tIns="12065" numCol="1" anchor="t" anchorCtr="0" compatLnSpc="1">
            <a:prstTxWarp prst="textNoShape">
              <a:avLst/>
            </a:prstTxWarp>
          </a:bodyPr>
          <a:lstStyle/>
          <a:p>
            <a:pPr marL="12700" indent="187325" eaLnBrk="1" hangingPunct="1">
              <a:spcBef>
                <a:spcPts val="100"/>
              </a:spcBef>
            </a:pPr>
            <a:r>
              <a:rPr lang="el-GR" altLang="el-GR" sz="1200" dirty="0" err="1">
                <a:solidFill>
                  <a:srgbClr val="003BA2"/>
                </a:solidFill>
                <a:latin typeface="Calibri" panose="020F0502020204030204" pitchFamily="34" charset="0"/>
                <a:cs typeface="Calibri" panose="020F0502020204030204" pitchFamily="34" charset="0"/>
              </a:rPr>
              <a:t>Google</a:t>
            </a:r>
            <a:r>
              <a:rPr lang="el-GR" altLang="el-GR" sz="1200" dirty="0">
                <a:solidFill>
                  <a:srgbClr val="003BA2"/>
                </a:solidFill>
                <a:latin typeface="Calibri" panose="020F0502020204030204" pitchFamily="34" charset="0"/>
                <a:cs typeface="Calibri" panose="020F0502020204030204" pitchFamily="34" charset="0"/>
              </a:rPr>
              <a:t> </a:t>
            </a:r>
            <a:r>
              <a:rPr lang="el-GR" altLang="el-GR" sz="1200" dirty="0" err="1">
                <a:solidFill>
                  <a:srgbClr val="003BA2"/>
                </a:solidFill>
                <a:latin typeface="Calibri" panose="020F0502020204030204" pitchFamily="34" charset="0"/>
                <a:cs typeface="Calibri" panose="020F0502020204030204" pitchFamily="34" charset="0"/>
              </a:rPr>
              <a:t>App</a:t>
            </a:r>
            <a:r>
              <a:rPr lang="el-GR" altLang="el-GR" sz="1200" dirty="0">
                <a:solidFill>
                  <a:srgbClr val="003BA2"/>
                </a:solidFill>
                <a:latin typeface="Calibri" panose="020F0502020204030204" pitchFamily="34" charset="0"/>
                <a:cs typeface="Calibri" panose="020F0502020204030204" pitchFamily="34" charset="0"/>
              </a:rPr>
              <a:t> </a:t>
            </a:r>
            <a:r>
              <a:rPr lang="el-GR" altLang="el-GR" sz="1200" dirty="0" err="1">
                <a:solidFill>
                  <a:srgbClr val="003BA2"/>
                </a:solidFill>
                <a:latin typeface="Calibri" panose="020F0502020204030204" pitchFamily="34" charset="0"/>
                <a:cs typeface="Calibri" panose="020F0502020204030204" pitchFamily="34" charset="0"/>
              </a:rPr>
              <a:t>Store</a:t>
            </a:r>
            <a:r>
              <a:rPr lang="el-GR" altLang="el-GR" sz="1200" dirty="0">
                <a:solidFill>
                  <a:srgbClr val="003BA2"/>
                </a:solidFill>
                <a:latin typeface="Calibri" panose="020F0502020204030204" pitchFamily="34" charset="0"/>
                <a:cs typeface="Calibri" panose="020F0502020204030204" pitchFamily="34" charset="0"/>
              </a:rPr>
              <a:t> </a:t>
            </a:r>
            <a:r>
              <a:rPr lang="el-GR" altLang="el-GR" sz="1200" dirty="0" err="1">
                <a:solidFill>
                  <a:srgbClr val="4A8BFF"/>
                </a:solidFill>
                <a:latin typeface="Calibri" panose="020F0502020204030204" pitchFamily="34" charset="0"/>
                <a:cs typeface="Calibri" panose="020F0502020204030204" pitchFamily="34" charset="0"/>
              </a:rPr>
              <a:t>Reviews</a:t>
            </a:r>
            <a:endParaRPr lang="el-GR" altLang="el-GR" sz="1200" dirty="0">
              <a:latin typeface="Calibri" panose="020F0502020204030204" pitchFamily="34" charset="0"/>
              <a:cs typeface="Calibri" panose="020F0502020204030204" pitchFamily="34" charset="0"/>
            </a:endParaRPr>
          </a:p>
        </p:txBody>
      </p:sp>
      <p:pic>
        <p:nvPicPr>
          <p:cNvPr id="4100" name="object 4">
            <a:extLst>
              <a:ext uri="{FF2B5EF4-FFF2-40B4-BE49-F238E27FC236}">
                <a16:creationId xmlns:a16="http://schemas.microsoft.com/office/drawing/2014/main" id="{4081FB39-0CA3-6074-45AB-A4F574257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554523"/>
            <a:ext cx="320676"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object 5">
            <a:extLst>
              <a:ext uri="{FF2B5EF4-FFF2-40B4-BE49-F238E27FC236}">
                <a16:creationId xmlns:a16="http://schemas.microsoft.com/office/drawing/2014/main" id="{B73A5EA0-F88E-1409-9A89-D48C9DD5B475}"/>
              </a:ext>
            </a:extLst>
          </p:cNvPr>
          <p:cNvSpPr txBox="1">
            <a:spLocks noChangeArrowheads="1"/>
          </p:cNvSpPr>
          <p:nvPr/>
        </p:nvSpPr>
        <p:spPr bwMode="auto">
          <a:xfrm>
            <a:off x="14287" y="479418"/>
            <a:ext cx="1444625" cy="4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6510" rIns="0" bIns="0">
            <a:spAutoFit/>
          </a:bodyPr>
          <a:lstStyle>
            <a:lvl1pPr marL="4794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25"/>
              </a:spcBef>
            </a:pPr>
            <a:r>
              <a:rPr lang="el-GR" altLang="el-GR" sz="300" dirty="0">
                <a:solidFill>
                  <a:srgbClr val="1D1D1B"/>
                </a:solidFill>
                <a:latin typeface="Century Gothic" panose="020B0502020202020204" pitchFamily="34" charset="0"/>
                <a:ea typeface="Century Gothic" panose="020B0502020202020204" pitchFamily="34" charset="0"/>
                <a:cs typeface="Century Gothic" panose="020B0502020202020204" pitchFamily="34" charset="0"/>
              </a:rPr>
              <a:t>ITC6008A1 - SEARCH ENGINES AND WEB MINING</a:t>
            </a:r>
            <a:endParaRPr lang="el-GR" altLang="el-GR" sz="3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spcBef>
                <a:spcPts val="38"/>
              </a:spcBef>
            </a:pP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r>
              <a:rPr lang="el-GR" altLang="el-GR" sz="500" dirty="0" err="1">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Alkiviadis</a:t>
            </a:r>
            <a:r>
              <a:rPr lang="el-GR" altLang="el-GR" sz="5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500" dirty="0" err="1">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Kariotis</a:t>
            </a:r>
            <a:r>
              <a:rPr lang="en-US" altLang="el-GR" sz="5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 -  </a:t>
            </a:r>
            <a:r>
              <a:rPr lang="el-GR" sz="400" dirty="0">
                <a:solidFill>
                  <a:srgbClr val="003BA2"/>
                </a:solidFill>
                <a:latin typeface="Century Gothic" panose="020B0502020202020204" pitchFamily="34" charset="0"/>
              </a:rPr>
              <a:t>241735</a:t>
            </a:r>
            <a:endParaRPr lang="en-US" altLang="el-GR" sz="400" dirty="0">
              <a:solidFill>
                <a:srgbClr val="003BA2"/>
              </a:solidFill>
              <a:latin typeface="Century Gothic" panose="020B0502020202020204" pitchFamily="34" charset="0"/>
            </a:endParaRPr>
          </a:p>
          <a:p>
            <a:pPr eaLnBrk="1" hangingPunct="1"/>
            <a:r>
              <a:rPr lang="el-GR" altLang="el-GR" sz="500" dirty="0" err="1">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Celsa</a:t>
            </a:r>
            <a:r>
              <a:rPr lang="el-GR" altLang="el-GR" sz="5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500" dirty="0" err="1">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Ameida</a:t>
            </a:r>
            <a:r>
              <a:rPr lang="en-US" altLang="el-GR" sz="5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 - </a:t>
            </a:r>
            <a:r>
              <a:rPr lang="en-US" altLang="el-GR" sz="400" dirty="0">
                <a:solidFill>
                  <a:srgbClr val="003BA2"/>
                </a:solidFill>
                <a:latin typeface="Century Gothic" panose="020B0502020202020204" pitchFamily="34" charset="0"/>
              </a:rPr>
              <a:t>267628</a:t>
            </a:r>
          </a:p>
          <a:p>
            <a:pPr eaLnBrk="1" hangingPunct="1"/>
            <a:r>
              <a:rPr lang="el-GR" altLang="el-GR" sz="5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Giorgos Aliferis</a:t>
            </a:r>
            <a:r>
              <a:rPr lang="en-US" altLang="el-GR" sz="5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 - </a:t>
            </a:r>
            <a:r>
              <a:rPr lang="en-US" altLang="el-GR" sz="4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272183</a:t>
            </a: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spcBef>
                <a:spcPts val="13"/>
              </a:spcBef>
            </a:pPr>
            <a:r>
              <a:rPr lang="el-GR" altLang="el-GR" sz="500" dirty="0" err="1">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Margaritis</a:t>
            </a:r>
            <a:r>
              <a:rPr lang="el-GR" altLang="el-GR" sz="5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 Konstantinos</a:t>
            </a:r>
            <a:r>
              <a:rPr lang="en-US" altLang="el-GR" sz="500" dirty="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 - </a:t>
            </a:r>
            <a:r>
              <a:rPr lang="el-GR" sz="400" dirty="0">
                <a:solidFill>
                  <a:srgbClr val="003BA2"/>
                </a:solidFill>
                <a:latin typeface="Century Gothic" panose="020B0502020202020204" pitchFamily="34" charset="0"/>
              </a:rPr>
              <a:t>271868</a:t>
            </a:r>
            <a:endParaRPr lang="el-GR" altLang="el-GR" sz="400" dirty="0">
              <a:solidFill>
                <a:srgbClr val="003BA2"/>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506" name="object 2">
            <a:extLst>
              <a:ext uri="{FF2B5EF4-FFF2-40B4-BE49-F238E27FC236}">
                <a16:creationId xmlns:a16="http://schemas.microsoft.com/office/drawing/2014/main" id="{01AED709-7058-2C9F-81A0-A5FB8D6E4D5F}"/>
              </a:ext>
            </a:extLst>
          </p:cNvPr>
          <p:cNvGrpSpPr>
            <a:grpSpLocks/>
          </p:cNvGrpSpPr>
          <p:nvPr/>
        </p:nvGrpSpPr>
        <p:grpSpPr bwMode="auto">
          <a:xfrm>
            <a:off x="14288" y="173038"/>
            <a:ext cx="590766" cy="993235"/>
            <a:chOff x="14716" y="173102"/>
            <a:chExt cx="590455" cy="992600"/>
          </a:xfrm>
        </p:grpSpPr>
        <p:sp>
          <p:nvSpPr>
            <p:cNvPr id="21509" name="object 3">
              <a:extLst>
                <a:ext uri="{FF2B5EF4-FFF2-40B4-BE49-F238E27FC236}">
                  <a16:creationId xmlns:a16="http://schemas.microsoft.com/office/drawing/2014/main" id="{C2D45512-1B8C-A73B-7614-22B655108D93}"/>
                </a:ext>
              </a:extLst>
            </p:cNvPr>
            <p:cNvSpPr>
              <a:spLocks/>
            </p:cNvSpPr>
            <p:nvPr/>
          </p:nvSpPr>
          <p:spPr bwMode="auto">
            <a:xfrm>
              <a:off x="14716" y="539592"/>
              <a:ext cx="295275" cy="626110"/>
            </a:xfrm>
            <a:custGeom>
              <a:avLst/>
              <a:gdLst>
                <a:gd name="T0" fmla="*/ 294774 w 295275"/>
                <a:gd name="T1" fmla="*/ 0 h 626110"/>
                <a:gd name="T2" fmla="*/ 0 w 295275"/>
                <a:gd name="T3" fmla="*/ 0 h 626110"/>
                <a:gd name="T4" fmla="*/ 0 w 295275"/>
                <a:gd name="T5" fmla="*/ 626077 h 626110"/>
                <a:gd name="T6" fmla="*/ 294774 w 295275"/>
                <a:gd name="T7" fmla="*/ 626077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77"/>
                  </a:lnTo>
                  <a:lnTo>
                    <a:pt x="294774" y="626077"/>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1510" name="object 4">
              <a:extLst>
                <a:ext uri="{FF2B5EF4-FFF2-40B4-BE49-F238E27FC236}">
                  <a16:creationId xmlns:a16="http://schemas.microsoft.com/office/drawing/2014/main" id="{5FA470E3-C8A1-930B-F79C-3399E1B625FE}"/>
                </a:ext>
              </a:extLst>
            </p:cNvPr>
            <p:cNvSpPr>
              <a:spLocks/>
            </p:cNvSpPr>
            <p:nvPr/>
          </p:nvSpPr>
          <p:spPr bwMode="auto">
            <a:xfrm>
              <a:off x="309896" y="173102"/>
              <a:ext cx="295275" cy="368300"/>
            </a:xfrm>
            <a:custGeom>
              <a:avLst/>
              <a:gdLst>
                <a:gd name="T0" fmla="*/ 294786 w 295275"/>
                <a:gd name="T1" fmla="*/ 0 h 368300"/>
                <a:gd name="T2" fmla="*/ 0 w 295275"/>
                <a:gd name="T3" fmla="*/ 0 h 368300"/>
                <a:gd name="T4" fmla="*/ 0 w 295275"/>
                <a:gd name="T5" fmla="*/ 367725 h 368300"/>
                <a:gd name="T6" fmla="*/ 294786 w 295275"/>
                <a:gd name="T7" fmla="*/ 367725 h 368300"/>
                <a:gd name="T8" fmla="*/ 294786 w 295275"/>
                <a:gd name="T9" fmla="*/ 0 h 36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68300">
                  <a:moveTo>
                    <a:pt x="294786" y="0"/>
                  </a:moveTo>
                  <a:lnTo>
                    <a:pt x="0" y="0"/>
                  </a:lnTo>
                  <a:lnTo>
                    <a:pt x="0" y="367725"/>
                  </a:lnTo>
                  <a:lnTo>
                    <a:pt x="294786" y="367725"/>
                  </a:lnTo>
                  <a:lnTo>
                    <a:pt x="294786"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6" name="object 6">
            <a:extLst>
              <a:ext uri="{FF2B5EF4-FFF2-40B4-BE49-F238E27FC236}">
                <a16:creationId xmlns:a16="http://schemas.microsoft.com/office/drawing/2014/main" id="{490AA11C-3376-0E66-2E35-16376A067BF7}"/>
              </a:ext>
            </a:extLst>
          </p:cNvPr>
          <p:cNvSpPr txBox="1">
            <a:spLocks noGrp="1"/>
          </p:cNvSpPr>
          <p:nvPr>
            <p:ph type="title"/>
          </p:nvPr>
        </p:nvSpPr>
        <p:spPr>
          <a:xfrm>
            <a:off x="355600" y="49212"/>
            <a:ext cx="1008063" cy="122238"/>
          </a:xfrm>
        </p:spPr>
        <p:txBody>
          <a:bodyPr vert="horz" tIns="16510" rtlCol="0"/>
          <a:lstStyle/>
          <a:p>
            <a:pPr marL="12700" eaLnBrk="1" fontAlgn="auto" hangingPunct="1">
              <a:spcBef>
                <a:spcPts val="130"/>
              </a:spcBef>
              <a:spcAft>
                <a:spcPts val="0"/>
              </a:spcAft>
              <a:defRPr/>
            </a:pPr>
            <a:r>
              <a:rPr sz="600" spc="80" dirty="0"/>
              <a:t>Final</a:t>
            </a:r>
            <a:r>
              <a:rPr sz="600" spc="60" dirty="0"/>
              <a:t> </a:t>
            </a:r>
            <a:r>
              <a:rPr sz="600" spc="100" dirty="0"/>
              <a:t>Query</a:t>
            </a:r>
            <a:r>
              <a:rPr sz="600" spc="60" dirty="0"/>
              <a:t> </a:t>
            </a:r>
            <a:r>
              <a:rPr sz="600" spc="90" dirty="0"/>
              <a:t>processing</a:t>
            </a:r>
            <a:endParaRPr sz="600" dirty="0"/>
          </a:p>
        </p:txBody>
      </p:sp>
      <p:sp>
        <p:nvSpPr>
          <p:cNvPr id="21508" name="object 7">
            <a:extLst>
              <a:ext uri="{FF2B5EF4-FFF2-40B4-BE49-F238E27FC236}">
                <a16:creationId xmlns:a16="http://schemas.microsoft.com/office/drawing/2014/main" id="{49709560-F7D6-D265-791D-4411FA7492E2}"/>
              </a:ext>
            </a:extLst>
          </p:cNvPr>
          <p:cNvSpPr txBox="1">
            <a:spLocks noChangeArrowheads="1"/>
          </p:cNvSpPr>
          <p:nvPr/>
        </p:nvSpPr>
        <p:spPr bwMode="auto">
          <a:xfrm>
            <a:off x="473760" y="171450"/>
            <a:ext cx="148431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6510" rIns="0" bIns="0">
            <a:spAutoFit/>
          </a:bodyPr>
          <a:lstStyle>
            <a:lvl1pPr marL="203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25"/>
              </a:spcBef>
            </a:pPr>
            <a:r>
              <a:rPr lang="el-GR" altLang="el-GR" sz="600" b="1" dirty="0">
                <a:solidFill>
                  <a:srgbClr val="0001A2"/>
                </a:solidFill>
                <a:latin typeface="Calibri" panose="020F0502020204030204" pitchFamily="34" charset="0"/>
                <a:cs typeface="Calibri" panose="020F0502020204030204" pitchFamily="34" charset="0"/>
              </a:rPr>
              <a:t>and IRS</a:t>
            </a:r>
            <a:endParaRPr lang="el-GR" altLang="el-GR" sz="600" dirty="0">
              <a:solidFill>
                <a:srgbClr val="000000"/>
              </a:solidFill>
              <a:latin typeface="Calibri" panose="020F0502020204030204" pitchFamily="34" charset="0"/>
              <a:cs typeface="Calibri" panose="020F0502020204030204" pitchFamily="34" charset="0"/>
            </a:endParaRPr>
          </a:p>
          <a:p>
            <a:pPr eaLnBrk="1" hangingPunct="1">
              <a:spcBef>
                <a:spcPts val="38"/>
              </a:spcBef>
            </a:pPr>
            <a:endParaRPr lang="el-GR" altLang="el-GR" sz="500" dirty="0">
              <a:solidFill>
                <a:srgbClr val="000000"/>
              </a:solidFill>
              <a:latin typeface="Calibri" panose="020F0502020204030204" pitchFamily="34" charset="0"/>
              <a:cs typeface="Calibri" panose="020F0502020204030204" pitchFamily="34" charset="0"/>
            </a:endParaRPr>
          </a:p>
          <a:p>
            <a:pPr eaLnBrk="1" hangingPunct="1">
              <a:lnSpc>
                <a:spcPct val="110000"/>
              </a:lnSpc>
            </a:pP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used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inverted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and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positional</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index</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from</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ﬁrst</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step</a:t>
            </a: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lnSpc>
                <a:spcPts val="550"/>
              </a:lnSpc>
              <a:spcBef>
                <a:spcPts val="13"/>
              </a:spcBef>
            </a:pP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proceeded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with</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utilizing</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TﬁdfVectorizer</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in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order</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to</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transform</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contents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of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our</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reviews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into</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 TF-IDF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matrix</a:t>
            </a: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lnSpc>
                <a:spcPts val="525"/>
              </a:lnSpc>
              <a:spcBef>
                <a:spcPts val="13"/>
              </a:spcBef>
            </a:pP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tried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to</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enhance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our</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query</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effectiveness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through</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designing</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simpliﬁed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query</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whose</a:t>
            </a: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lnSpc>
                <a:spcPts val="550"/>
              </a:lnSpc>
            </a:pP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purpose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would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be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to</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add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extra</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synonyms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to</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original</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query</a:t>
            </a: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lnSpc>
                <a:spcPts val="525"/>
              </a:lnSpc>
            </a:pP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also</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developed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Boolean</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search</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approach</a:t>
            </a: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30" name="object 2">
            <a:extLst>
              <a:ext uri="{FF2B5EF4-FFF2-40B4-BE49-F238E27FC236}">
                <a16:creationId xmlns:a16="http://schemas.microsoft.com/office/drawing/2014/main" id="{34DA7ABA-E96F-E775-AD3F-0B9CE8C66BE5}"/>
              </a:ext>
            </a:extLst>
          </p:cNvPr>
          <p:cNvGrpSpPr>
            <a:grpSpLocks/>
          </p:cNvGrpSpPr>
          <p:nvPr/>
        </p:nvGrpSpPr>
        <p:grpSpPr bwMode="auto">
          <a:xfrm>
            <a:off x="14288" y="169863"/>
            <a:ext cx="590550" cy="993775"/>
            <a:chOff x="14716" y="170627"/>
            <a:chExt cx="590550" cy="993140"/>
          </a:xfrm>
        </p:grpSpPr>
        <p:sp>
          <p:nvSpPr>
            <p:cNvPr id="22534" name="object 3">
              <a:extLst>
                <a:ext uri="{FF2B5EF4-FFF2-40B4-BE49-F238E27FC236}">
                  <a16:creationId xmlns:a16="http://schemas.microsoft.com/office/drawing/2014/main" id="{F9182FCE-3C80-B51D-BC47-A8E27B49A268}"/>
                </a:ext>
              </a:extLst>
            </p:cNvPr>
            <p:cNvSpPr>
              <a:spLocks/>
            </p:cNvSpPr>
            <p:nvPr/>
          </p:nvSpPr>
          <p:spPr bwMode="auto">
            <a:xfrm>
              <a:off x="14716" y="537115"/>
              <a:ext cx="295275" cy="626110"/>
            </a:xfrm>
            <a:custGeom>
              <a:avLst/>
              <a:gdLst>
                <a:gd name="T0" fmla="*/ 294774 w 295275"/>
                <a:gd name="T1" fmla="*/ 0 h 626110"/>
                <a:gd name="T2" fmla="*/ 0 w 295275"/>
                <a:gd name="T3" fmla="*/ 0 h 626110"/>
                <a:gd name="T4" fmla="*/ 0 w 295275"/>
                <a:gd name="T5" fmla="*/ 626065 h 626110"/>
                <a:gd name="T6" fmla="*/ 294774 w 295275"/>
                <a:gd name="T7" fmla="*/ 626065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2535" name="object 4">
              <a:extLst>
                <a:ext uri="{FF2B5EF4-FFF2-40B4-BE49-F238E27FC236}">
                  <a16:creationId xmlns:a16="http://schemas.microsoft.com/office/drawing/2014/main" id="{7FB15D41-5C91-4CA8-596C-84B50BB220DD}"/>
                </a:ext>
              </a:extLst>
            </p:cNvPr>
            <p:cNvSpPr>
              <a:spLocks/>
            </p:cNvSpPr>
            <p:nvPr/>
          </p:nvSpPr>
          <p:spPr bwMode="auto">
            <a:xfrm>
              <a:off x="309896" y="170627"/>
              <a:ext cx="295275" cy="368300"/>
            </a:xfrm>
            <a:custGeom>
              <a:avLst/>
              <a:gdLst>
                <a:gd name="T0" fmla="*/ 294774 w 295275"/>
                <a:gd name="T1" fmla="*/ 0 h 368300"/>
                <a:gd name="T2" fmla="*/ 0 w 295275"/>
                <a:gd name="T3" fmla="*/ 0 h 368300"/>
                <a:gd name="T4" fmla="*/ 0 w 295275"/>
                <a:gd name="T5" fmla="*/ 367725 h 368300"/>
                <a:gd name="T6" fmla="*/ 294774 w 295275"/>
                <a:gd name="T7" fmla="*/ 367725 h 368300"/>
                <a:gd name="T8" fmla="*/ 294774 w 295275"/>
                <a:gd name="T9" fmla="*/ 0 h 36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68300">
                  <a:moveTo>
                    <a:pt x="294774" y="0"/>
                  </a:moveTo>
                  <a:lnTo>
                    <a:pt x="0" y="0"/>
                  </a:lnTo>
                  <a:lnTo>
                    <a:pt x="0" y="367725"/>
                  </a:lnTo>
                  <a:lnTo>
                    <a:pt x="294774" y="367725"/>
                  </a:lnTo>
                  <a:lnTo>
                    <a:pt x="294774"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9A25187F-B293-1378-0F12-0F8CFD141419}"/>
              </a:ext>
            </a:extLst>
          </p:cNvPr>
          <p:cNvSpPr txBox="1">
            <a:spLocks noGrp="1"/>
          </p:cNvSpPr>
          <p:nvPr>
            <p:ph type="title"/>
          </p:nvPr>
        </p:nvSpPr>
        <p:spPr>
          <a:xfrm>
            <a:off x="255588" y="15875"/>
            <a:ext cx="1008062" cy="120650"/>
          </a:xfrm>
        </p:spPr>
        <p:txBody>
          <a:bodyPr vert="horz" tIns="16510" rtlCol="0"/>
          <a:lstStyle/>
          <a:p>
            <a:pPr marL="12700" eaLnBrk="1" fontAlgn="auto" hangingPunct="1">
              <a:spcBef>
                <a:spcPts val="130"/>
              </a:spcBef>
              <a:spcAft>
                <a:spcPts val="0"/>
              </a:spcAft>
              <a:defRPr/>
            </a:pPr>
            <a:r>
              <a:rPr sz="600" spc="80" dirty="0"/>
              <a:t>Final</a:t>
            </a:r>
            <a:r>
              <a:rPr sz="600" spc="60" dirty="0"/>
              <a:t> </a:t>
            </a:r>
            <a:r>
              <a:rPr sz="600" spc="100" dirty="0"/>
              <a:t>Query</a:t>
            </a:r>
            <a:r>
              <a:rPr sz="600" spc="60" dirty="0"/>
              <a:t> </a:t>
            </a:r>
            <a:r>
              <a:rPr sz="600" spc="90" dirty="0"/>
              <a:t>processing</a:t>
            </a:r>
            <a:endParaRPr sz="600"/>
          </a:p>
        </p:txBody>
      </p:sp>
      <p:sp>
        <p:nvSpPr>
          <p:cNvPr id="22532" name="object 6">
            <a:extLst>
              <a:ext uri="{FF2B5EF4-FFF2-40B4-BE49-F238E27FC236}">
                <a16:creationId xmlns:a16="http://schemas.microsoft.com/office/drawing/2014/main" id="{975F0D5B-A0C7-18F4-3473-E50794DA050A}"/>
              </a:ext>
            </a:extLst>
          </p:cNvPr>
          <p:cNvSpPr txBox="1">
            <a:spLocks noChangeArrowheads="1"/>
          </p:cNvSpPr>
          <p:nvPr/>
        </p:nvSpPr>
        <p:spPr bwMode="auto">
          <a:xfrm>
            <a:off x="606020" y="112713"/>
            <a:ext cx="15875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6510"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25"/>
              </a:spcBef>
            </a:pPr>
            <a:r>
              <a:rPr lang="el-GR" altLang="el-GR" sz="600" b="1" dirty="0">
                <a:solidFill>
                  <a:srgbClr val="0001A2"/>
                </a:solidFill>
                <a:latin typeface="Calibri" panose="020F0502020204030204" pitchFamily="34" charset="0"/>
                <a:cs typeface="Calibri" panose="020F0502020204030204" pitchFamily="34" charset="0"/>
              </a:rPr>
              <a:t>and IRS</a:t>
            </a:r>
            <a:endParaRPr lang="el-GR" altLang="el-GR" sz="600" dirty="0">
              <a:solidFill>
                <a:srgbClr val="000000"/>
              </a:solidFill>
              <a:latin typeface="Calibri" panose="020F0502020204030204" pitchFamily="34" charset="0"/>
              <a:cs typeface="Calibri" panose="020F0502020204030204" pitchFamily="34" charset="0"/>
            </a:endParaRPr>
          </a:p>
          <a:p>
            <a:pPr eaLnBrk="1" hangingPunct="1">
              <a:lnSpc>
                <a:spcPts val="550"/>
              </a:lnSpc>
              <a:spcBef>
                <a:spcPts val="13"/>
              </a:spcBef>
            </a:pP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After</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those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steps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documents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are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ranked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based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on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how</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relevant</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they</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are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with</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query</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which</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is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calculated</a:t>
            </a: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lnSpc>
                <a:spcPts val="525"/>
              </a:lnSpc>
              <a:spcBef>
                <a:spcPts val="25"/>
              </a:spcBef>
            </a:pP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through</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computation</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of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cosine</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similarity</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between</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vector</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of the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inserted</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query</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and the</a:t>
            </a:r>
          </a:p>
          <a:p>
            <a:pPr eaLnBrk="1" hangingPunct="1">
              <a:spcBef>
                <a:spcPts val="38"/>
              </a:spcBef>
            </a:pP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documents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one’s</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 in the TF-IDF </a:t>
            </a:r>
            <a:r>
              <a:rPr lang="el-GR" altLang="el-GR" sz="400" dirty="0" err="1">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matrix</a:t>
            </a: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a:t>
            </a:r>
          </a:p>
        </p:txBody>
      </p:sp>
      <p:pic>
        <p:nvPicPr>
          <p:cNvPr id="22533" name="object 7">
            <a:extLst>
              <a:ext uri="{FF2B5EF4-FFF2-40B4-BE49-F238E27FC236}">
                <a16:creationId xmlns:a16="http://schemas.microsoft.com/office/drawing/2014/main" id="{35DE93D1-BF2C-033F-8591-131E44A31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43" y="586976"/>
            <a:ext cx="10699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10" name="object 2">
            <a:extLst>
              <a:ext uri="{FF2B5EF4-FFF2-40B4-BE49-F238E27FC236}">
                <a16:creationId xmlns:a16="http://schemas.microsoft.com/office/drawing/2014/main" id="{3C9EA61E-82DD-BBE4-633D-8162C811C2CE}"/>
              </a:ext>
            </a:extLst>
          </p:cNvPr>
          <p:cNvGrpSpPr>
            <a:grpSpLocks/>
          </p:cNvGrpSpPr>
          <p:nvPr/>
        </p:nvGrpSpPr>
        <p:grpSpPr bwMode="auto">
          <a:xfrm>
            <a:off x="26988" y="173038"/>
            <a:ext cx="590550" cy="993775"/>
            <a:chOff x="26586" y="173102"/>
            <a:chExt cx="590550" cy="993140"/>
          </a:xfrm>
        </p:grpSpPr>
        <p:sp>
          <p:nvSpPr>
            <p:cNvPr id="17413" name="object 3">
              <a:extLst>
                <a:ext uri="{FF2B5EF4-FFF2-40B4-BE49-F238E27FC236}">
                  <a16:creationId xmlns:a16="http://schemas.microsoft.com/office/drawing/2014/main" id="{98A0F1AC-BCE5-A48B-AFBE-08D6586A4E8A}"/>
                </a:ext>
              </a:extLst>
            </p:cNvPr>
            <p:cNvSpPr>
              <a:spLocks/>
            </p:cNvSpPr>
            <p:nvPr/>
          </p:nvSpPr>
          <p:spPr bwMode="auto">
            <a:xfrm>
              <a:off x="26586" y="539592"/>
              <a:ext cx="295275" cy="626110"/>
            </a:xfrm>
            <a:custGeom>
              <a:avLst/>
              <a:gdLst>
                <a:gd name="T0" fmla="*/ 294774 w 295275"/>
                <a:gd name="T1" fmla="*/ 0 h 626110"/>
                <a:gd name="T2" fmla="*/ 0 w 295275"/>
                <a:gd name="T3" fmla="*/ 0 h 626110"/>
                <a:gd name="T4" fmla="*/ 0 w 295275"/>
                <a:gd name="T5" fmla="*/ 626077 h 626110"/>
                <a:gd name="T6" fmla="*/ 294774 w 295275"/>
                <a:gd name="T7" fmla="*/ 626077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77"/>
                  </a:lnTo>
                  <a:lnTo>
                    <a:pt x="294774" y="626077"/>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7414" name="object 4">
              <a:extLst>
                <a:ext uri="{FF2B5EF4-FFF2-40B4-BE49-F238E27FC236}">
                  <a16:creationId xmlns:a16="http://schemas.microsoft.com/office/drawing/2014/main" id="{DF28FE69-0FD2-6A09-ECA2-1ADA04835BAF}"/>
                </a:ext>
              </a:extLst>
            </p:cNvPr>
            <p:cNvSpPr>
              <a:spLocks/>
            </p:cNvSpPr>
            <p:nvPr/>
          </p:nvSpPr>
          <p:spPr bwMode="auto">
            <a:xfrm>
              <a:off x="321777" y="173102"/>
              <a:ext cx="295275" cy="368300"/>
            </a:xfrm>
            <a:custGeom>
              <a:avLst/>
              <a:gdLst>
                <a:gd name="T0" fmla="*/ 294774 w 295275"/>
                <a:gd name="T1" fmla="*/ 0 h 368300"/>
                <a:gd name="T2" fmla="*/ 0 w 295275"/>
                <a:gd name="T3" fmla="*/ 0 h 368300"/>
                <a:gd name="T4" fmla="*/ 0 w 295275"/>
                <a:gd name="T5" fmla="*/ 367725 h 368300"/>
                <a:gd name="T6" fmla="*/ 294774 w 295275"/>
                <a:gd name="T7" fmla="*/ 367725 h 368300"/>
                <a:gd name="T8" fmla="*/ 294774 w 295275"/>
                <a:gd name="T9" fmla="*/ 0 h 36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68300">
                  <a:moveTo>
                    <a:pt x="294774" y="0"/>
                  </a:moveTo>
                  <a:lnTo>
                    <a:pt x="0" y="0"/>
                  </a:lnTo>
                  <a:lnTo>
                    <a:pt x="0" y="367725"/>
                  </a:lnTo>
                  <a:lnTo>
                    <a:pt x="294774" y="367725"/>
                  </a:lnTo>
                  <a:lnTo>
                    <a:pt x="294774"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20DDC557-4B92-6BA4-A849-14D7958A61C2}"/>
              </a:ext>
            </a:extLst>
          </p:cNvPr>
          <p:cNvSpPr txBox="1">
            <a:spLocks noGrp="1"/>
          </p:cNvSpPr>
          <p:nvPr>
            <p:ph type="title"/>
          </p:nvPr>
        </p:nvSpPr>
        <p:spPr>
          <a:xfrm>
            <a:off x="-30246" y="53846"/>
            <a:ext cx="1295400" cy="238383"/>
          </a:xfrm>
        </p:spPr>
        <p:txBody>
          <a:bodyPr vert="horz" tIns="16510" rtlCol="0"/>
          <a:lstStyle/>
          <a:p>
            <a:pPr marL="493395" eaLnBrk="1" fontAlgn="auto" hangingPunct="1">
              <a:spcBef>
                <a:spcPts val="130"/>
              </a:spcBef>
              <a:spcAft>
                <a:spcPts val="0"/>
              </a:spcAft>
              <a:defRPr/>
            </a:pPr>
            <a:r>
              <a:rPr sz="600" spc="110" dirty="0"/>
              <a:t>Recommendation</a:t>
            </a:r>
            <a:br>
              <a:rPr lang="en-US" sz="600" spc="110" dirty="0"/>
            </a:br>
            <a:r>
              <a:rPr sz="600" spc="50" dirty="0"/>
              <a:t> </a:t>
            </a:r>
            <a:r>
              <a:rPr sz="600" spc="95" dirty="0"/>
              <a:t>System</a:t>
            </a:r>
            <a:endParaRPr sz="600" dirty="0"/>
          </a:p>
        </p:txBody>
      </p:sp>
      <p:sp>
        <p:nvSpPr>
          <p:cNvPr id="2" name="object 6">
            <a:extLst>
              <a:ext uri="{FF2B5EF4-FFF2-40B4-BE49-F238E27FC236}">
                <a16:creationId xmlns:a16="http://schemas.microsoft.com/office/drawing/2014/main" id="{7E5852EC-032B-807B-2B11-211A62ED1706}"/>
              </a:ext>
            </a:extLst>
          </p:cNvPr>
          <p:cNvSpPr txBox="1">
            <a:spLocks noChangeArrowheads="1"/>
          </p:cNvSpPr>
          <p:nvPr/>
        </p:nvSpPr>
        <p:spPr bwMode="auto">
          <a:xfrm>
            <a:off x="645842" y="292229"/>
            <a:ext cx="1530350" cy="27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7000"/>
              </a:lnSpc>
              <a:spcBef>
                <a:spcPts val="100"/>
              </a:spcBef>
            </a:pPr>
            <a:r>
              <a:rPr lang="en-US" altLang="el-GR" sz="400" dirty="0">
                <a:solidFill>
                  <a:srgbClr val="000000"/>
                </a:solidFill>
                <a:latin typeface="Calibri" panose="020F0502020204030204" pitchFamily="34" charset="0"/>
                <a:cs typeface="Calibri" panose="020F0502020204030204" pitchFamily="34" charset="0"/>
              </a:rPr>
              <a:t>Our recommendation system that we build receives a user query as input and then calculates the similarity between the input provided and the term frequency inverse document frequency vector representation of the user reviews from our main data frame.</a:t>
            </a:r>
          </a:p>
        </p:txBody>
      </p:sp>
      <p:sp>
        <p:nvSpPr>
          <p:cNvPr id="3" name="TextBox 2">
            <a:extLst>
              <a:ext uri="{FF2B5EF4-FFF2-40B4-BE49-F238E27FC236}">
                <a16:creationId xmlns:a16="http://schemas.microsoft.com/office/drawing/2014/main" id="{2910F67A-64D6-30CE-DAEE-C1343F1E00B8}"/>
              </a:ext>
            </a:extLst>
          </p:cNvPr>
          <p:cNvSpPr txBox="1"/>
          <p:nvPr/>
        </p:nvSpPr>
        <p:spPr>
          <a:xfrm>
            <a:off x="279400" y="566920"/>
            <a:ext cx="1676400" cy="287002"/>
          </a:xfrm>
          <a:prstGeom prst="rect">
            <a:avLst/>
          </a:prstGeom>
          <a:noFill/>
        </p:spPr>
        <p:txBody>
          <a:bodyPr wrap="square" rtlCol="0">
            <a:spAutoFit/>
          </a:bodyPr>
          <a:lstStyle/>
          <a:p>
            <a:pPr eaLnBrk="1" hangingPunct="1">
              <a:lnSpc>
                <a:spcPct val="107000"/>
              </a:lnSpc>
              <a:spcBef>
                <a:spcPts val="100"/>
              </a:spcBef>
            </a:pPr>
            <a:r>
              <a:rPr lang="en-US" altLang="el-GR" sz="400" dirty="0">
                <a:solidFill>
                  <a:srgbClr val="000000"/>
                </a:solidFill>
                <a:latin typeface="Calibri" panose="020F0502020204030204" pitchFamily="34" charset="0"/>
                <a:cs typeface="Calibri" panose="020F0502020204030204" pitchFamily="34" charset="0"/>
              </a:rPr>
              <a:t>Starts by firstly transforming the natural language text input query into a vector, then makes the comparison, and then returning the top five apps with the highest cosine similarities scores.</a:t>
            </a:r>
            <a:endParaRPr lang="el-GR" altLang="el-GR" sz="400" dirty="0">
              <a:solidFill>
                <a:srgbClr val="000000"/>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42F1CB1-BF49-109F-9CE6-55018DFD4778}"/>
              </a:ext>
            </a:extLst>
          </p:cNvPr>
          <p:cNvSpPr txBox="1"/>
          <p:nvPr/>
        </p:nvSpPr>
        <p:spPr>
          <a:xfrm>
            <a:off x="278420" y="807767"/>
            <a:ext cx="1897772" cy="153888"/>
          </a:xfrm>
          <a:prstGeom prst="rect">
            <a:avLst/>
          </a:prstGeom>
          <a:noFill/>
        </p:spPr>
        <p:txBody>
          <a:bodyPr wrap="square" rtlCol="0">
            <a:spAutoFit/>
          </a:bodyPr>
          <a:lstStyle/>
          <a:p>
            <a:r>
              <a:rPr lang="en-US" sz="400" dirty="0">
                <a:latin typeface="+mn-lt"/>
              </a:rPr>
              <a:t>So, given the input “Camera quality” the results we get are the following ones</a:t>
            </a:r>
            <a:endParaRPr lang="el-GR" sz="400" dirty="0">
              <a:latin typeface="+mn-lt"/>
            </a:endParaRPr>
          </a:p>
        </p:txBody>
      </p:sp>
      <p:pic>
        <p:nvPicPr>
          <p:cNvPr id="7" name="Εικόνα 6" descr="Εικόνα που περιέχει κείμενο, γραμματοσειρά, στιγμιότυπο οθόνης, άλγεβρα&#10;&#10;Περιγραφή που δημιουργήθηκε αυτόματα">
            <a:extLst>
              <a:ext uri="{FF2B5EF4-FFF2-40B4-BE49-F238E27FC236}">
                <a16:creationId xmlns:a16="http://schemas.microsoft.com/office/drawing/2014/main" id="{B24D269F-59CB-75F9-B2AF-578D6CFE5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32" y="924241"/>
            <a:ext cx="676695" cy="2794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458" name="object 2">
            <a:extLst>
              <a:ext uri="{FF2B5EF4-FFF2-40B4-BE49-F238E27FC236}">
                <a16:creationId xmlns:a16="http://schemas.microsoft.com/office/drawing/2014/main" id="{FF8E7A44-551B-23CD-8BE4-28EC7E885FE6}"/>
              </a:ext>
            </a:extLst>
          </p:cNvPr>
          <p:cNvGrpSpPr>
            <a:grpSpLocks/>
          </p:cNvGrpSpPr>
          <p:nvPr/>
        </p:nvGrpSpPr>
        <p:grpSpPr bwMode="auto">
          <a:xfrm>
            <a:off x="101600" y="200025"/>
            <a:ext cx="590550" cy="993775"/>
            <a:chOff x="101631" y="200427"/>
            <a:chExt cx="590550" cy="993140"/>
          </a:xfrm>
        </p:grpSpPr>
        <p:sp>
          <p:nvSpPr>
            <p:cNvPr id="19461" name="object 3">
              <a:extLst>
                <a:ext uri="{FF2B5EF4-FFF2-40B4-BE49-F238E27FC236}">
                  <a16:creationId xmlns:a16="http://schemas.microsoft.com/office/drawing/2014/main" id="{5CF77151-396B-1421-BA9A-0475EEF079E5}"/>
                </a:ext>
              </a:extLst>
            </p:cNvPr>
            <p:cNvSpPr>
              <a:spLocks/>
            </p:cNvSpPr>
            <p:nvPr/>
          </p:nvSpPr>
          <p:spPr bwMode="auto">
            <a:xfrm>
              <a:off x="101631" y="566917"/>
              <a:ext cx="295275" cy="626110"/>
            </a:xfrm>
            <a:custGeom>
              <a:avLst/>
              <a:gdLst>
                <a:gd name="T0" fmla="*/ 294774 w 295275"/>
                <a:gd name="T1" fmla="*/ 0 h 626110"/>
                <a:gd name="T2" fmla="*/ 0 w 295275"/>
                <a:gd name="T3" fmla="*/ 0 h 626110"/>
                <a:gd name="T4" fmla="*/ 0 w 295275"/>
                <a:gd name="T5" fmla="*/ 626065 h 626110"/>
                <a:gd name="T6" fmla="*/ 294774 w 295275"/>
                <a:gd name="T7" fmla="*/ 626065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9462" name="object 4">
              <a:extLst>
                <a:ext uri="{FF2B5EF4-FFF2-40B4-BE49-F238E27FC236}">
                  <a16:creationId xmlns:a16="http://schemas.microsoft.com/office/drawing/2014/main" id="{FFBA69FF-26CA-60D6-14DB-DD099249B43B}"/>
                </a:ext>
              </a:extLst>
            </p:cNvPr>
            <p:cNvSpPr>
              <a:spLocks/>
            </p:cNvSpPr>
            <p:nvPr/>
          </p:nvSpPr>
          <p:spPr bwMode="auto">
            <a:xfrm>
              <a:off x="396822" y="200427"/>
              <a:ext cx="295275" cy="368300"/>
            </a:xfrm>
            <a:custGeom>
              <a:avLst/>
              <a:gdLst>
                <a:gd name="T0" fmla="*/ 294774 w 295275"/>
                <a:gd name="T1" fmla="*/ 0 h 368300"/>
                <a:gd name="T2" fmla="*/ 0 w 295275"/>
                <a:gd name="T3" fmla="*/ 0 h 368300"/>
                <a:gd name="T4" fmla="*/ 0 w 295275"/>
                <a:gd name="T5" fmla="*/ 367725 h 368300"/>
                <a:gd name="T6" fmla="*/ 294774 w 295275"/>
                <a:gd name="T7" fmla="*/ 367725 h 368300"/>
                <a:gd name="T8" fmla="*/ 294774 w 295275"/>
                <a:gd name="T9" fmla="*/ 0 h 36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68300">
                  <a:moveTo>
                    <a:pt x="294774" y="0"/>
                  </a:moveTo>
                  <a:lnTo>
                    <a:pt x="0" y="0"/>
                  </a:lnTo>
                  <a:lnTo>
                    <a:pt x="0" y="367725"/>
                  </a:lnTo>
                  <a:lnTo>
                    <a:pt x="294774" y="367725"/>
                  </a:lnTo>
                  <a:lnTo>
                    <a:pt x="294774"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B799965A-FB90-600E-5473-F6892F5B5156}"/>
              </a:ext>
            </a:extLst>
          </p:cNvPr>
          <p:cNvSpPr txBox="1">
            <a:spLocks noGrp="1"/>
          </p:cNvSpPr>
          <p:nvPr>
            <p:ph type="title"/>
          </p:nvPr>
        </p:nvSpPr>
        <p:spPr>
          <a:xfrm>
            <a:off x="-323934" y="19050"/>
            <a:ext cx="2032000" cy="130805"/>
          </a:xfrm>
        </p:spPr>
        <p:txBody>
          <a:bodyPr vert="horz" tIns="15240" rtlCol="0"/>
          <a:lstStyle/>
          <a:p>
            <a:pPr marL="478155" eaLnBrk="1" fontAlgn="auto" hangingPunct="1">
              <a:spcBef>
                <a:spcPts val="120"/>
              </a:spcBef>
              <a:spcAft>
                <a:spcPts val="0"/>
              </a:spcAft>
              <a:defRPr/>
            </a:pPr>
            <a:r>
              <a:rPr sz="750" spc="85" dirty="0">
                <a:solidFill>
                  <a:srgbClr val="003BA2"/>
                </a:solidFill>
              </a:rPr>
              <a:t>Clustering</a:t>
            </a:r>
            <a:endParaRPr sz="750" dirty="0"/>
          </a:p>
        </p:txBody>
      </p:sp>
      <p:sp>
        <p:nvSpPr>
          <p:cNvPr id="19460" name="object 6">
            <a:extLst>
              <a:ext uri="{FF2B5EF4-FFF2-40B4-BE49-F238E27FC236}">
                <a16:creationId xmlns:a16="http://schemas.microsoft.com/office/drawing/2014/main" id="{BBC52ACC-55A8-37B1-CBB2-4FF476F4F3AE}"/>
              </a:ext>
            </a:extLst>
          </p:cNvPr>
          <p:cNvSpPr>
            <a:spLocks noGrp="1" noChangeArrowheads="1"/>
          </p:cNvSpPr>
          <p:nvPr>
            <p:ph type="body" idx="1"/>
          </p:nvPr>
        </p:nvSpPr>
        <p:spPr/>
        <p:txBody>
          <a:bodyPr tIns="11430"/>
          <a:lstStyle/>
          <a:p>
            <a:pPr marL="12700" eaLnBrk="1" hangingPunct="1">
              <a:lnSpc>
                <a:spcPct val="108000"/>
              </a:lnSpc>
              <a:spcBef>
                <a:spcPts val="88"/>
              </a:spcBef>
            </a:pPr>
            <a:r>
              <a:rPr lang="el-GR" altLang="el-GR">
                <a:latin typeface="Century Gothic" panose="020B0502020202020204" pitchFamily="34" charset="0"/>
                <a:ea typeface="Century Gothic" panose="020B0502020202020204" pitchFamily="34" charset="0"/>
                <a:cs typeface="Century Gothic" panose="020B0502020202020204" pitchFamily="34" charset="0"/>
              </a:rPr>
              <a:t>We proceeded with the clustering machine  learning technique. The scope of this is to group together similar data points and assign them to the so-called clusters based on common similarities or features found in the dataset</a:t>
            </a:r>
          </a:p>
          <a:p>
            <a:pPr marL="12700" eaLnBrk="1" hangingPunct="1">
              <a:spcBef>
                <a:spcPts val="25"/>
              </a:spcBef>
            </a:pPr>
            <a:endParaRPr lang="el-GR" altLang="el-GR">
              <a:latin typeface="Century Gothic" panose="020B0502020202020204" pitchFamily="34" charset="0"/>
              <a:ea typeface="Century Gothic" panose="020B0502020202020204" pitchFamily="34" charset="0"/>
              <a:cs typeface="Century Gothic" panose="020B0502020202020204" pitchFamily="34" charset="0"/>
            </a:endParaRPr>
          </a:p>
          <a:p>
            <a:pPr marL="12700" eaLnBrk="1" hangingPunct="1">
              <a:lnSpc>
                <a:spcPct val="108000"/>
              </a:lnSpc>
              <a:spcBef>
                <a:spcPct val="0"/>
              </a:spcBef>
            </a:pPr>
            <a:r>
              <a:rPr lang="el-GR" altLang="el-GR">
                <a:latin typeface="Century Gothic" panose="020B0502020202020204" pitchFamily="34" charset="0"/>
                <a:ea typeface="Century Gothic" panose="020B0502020202020204" pitchFamily="34" charset="0"/>
                <a:cs typeface="Century Gothic" panose="020B0502020202020204" pitchFamily="34" charset="0"/>
              </a:rPr>
              <a:t>So, we created ﬁve clusters through the use of the K-Means model and applied the ﬁt_predict method on the TD-IDF matrix, in order to assign each review to its respective cluster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434" name="object 2">
            <a:extLst>
              <a:ext uri="{FF2B5EF4-FFF2-40B4-BE49-F238E27FC236}">
                <a16:creationId xmlns:a16="http://schemas.microsoft.com/office/drawing/2014/main" id="{3F8BA641-16AD-82B0-CDE1-81CE3063CA02}"/>
              </a:ext>
            </a:extLst>
          </p:cNvPr>
          <p:cNvGrpSpPr>
            <a:grpSpLocks/>
          </p:cNvGrpSpPr>
          <p:nvPr/>
        </p:nvGrpSpPr>
        <p:grpSpPr bwMode="auto">
          <a:xfrm>
            <a:off x="1600200" y="-1588"/>
            <a:ext cx="590550" cy="1252538"/>
            <a:chOff x="1600974" y="-1987"/>
            <a:chExt cx="589280" cy="1253490"/>
          </a:xfrm>
        </p:grpSpPr>
        <p:sp>
          <p:nvSpPr>
            <p:cNvPr id="18437" name="object 3">
              <a:extLst>
                <a:ext uri="{FF2B5EF4-FFF2-40B4-BE49-F238E27FC236}">
                  <a16:creationId xmlns:a16="http://schemas.microsoft.com/office/drawing/2014/main" id="{C08450BE-A1D5-A8D3-89C0-9204970644B2}"/>
                </a:ext>
              </a:extLst>
            </p:cNvPr>
            <p:cNvSpPr>
              <a:spLocks/>
            </p:cNvSpPr>
            <p:nvPr/>
          </p:nvSpPr>
          <p:spPr bwMode="auto">
            <a:xfrm>
              <a:off x="1600974" y="-1987"/>
              <a:ext cx="295275" cy="623570"/>
            </a:xfrm>
            <a:custGeom>
              <a:avLst/>
              <a:gdLst>
                <a:gd name="T0" fmla="*/ 294774 w 295275"/>
                <a:gd name="T1" fmla="*/ 0 h 623570"/>
                <a:gd name="T2" fmla="*/ 0 w 295275"/>
                <a:gd name="T3" fmla="*/ 0 h 623570"/>
                <a:gd name="T4" fmla="*/ 0 w 295275"/>
                <a:gd name="T5" fmla="*/ 623029 h 623570"/>
                <a:gd name="T6" fmla="*/ 294774 w 295275"/>
                <a:gd name="T7" fmla="*/ 623029 h 623570"/>
                <a:gd name="T8" fmla="*/ 294774 w 295275"/>
                <a:gd name="T9" fmla="*/ 0 h 623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70">
                  <a:moveTo>
                    <a:pt x="294774" y="0"/>
                  </a:moveTo>
                  <a:lnTo>
                    <a:pt x="0" y="0"/>
                  </a:lnTo>
                  <a:lnTo>
                    <a:pt x="0" y="623029"/>
                  </a:lnTo>
                  <a:lnTo>
                    <a:pt x="294774" y="623029"/>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8438" name="object 4">
              <a:extLst>
                <a:ext uri="{FF2B5EF4-FFF2-40B4-BE49-F238E27FC236}">
                  <a16:creationId xmlns:a16="http://schemas.microsoft.com/office/drawing/2014/main" id="{D9AEB3A6-6FD9-859C-97FB-7291FD5A2D63}"/>
                </a:ext>
              </a:extLst>
            </p:cNvPr>
            <p:cNvSpPr>
              <a:spLocks/>
            </p:cNvSpPr>
            <p:nvPr/>
          </p:nvSpPr>
          <p:spPr bwMode="auto">
            <a:xfrm>
              <a:off x="1894950" y="625066"/>
              <a:ext cx="295275" cy="626110"/>
            </a:xfrm>
            <a:custGeom>
              <a:avLst/>
              <a:gdLst>
                <a:gd name="T0" fmla="*/ 294774 w 295275"/>
                <a:gd name="T1" fmla="*/ 0 h 626110"/>
                <a:gd name="T2" fmla="*/ 0 w 295275"/>
                <a:gd name="T3" fmla="*/ 0 h 626110"/>
                <a:gd name="T4" fmla="*/ 0 w 295275"/>
                <a:gd name="T5" fmla="*/ 626077 h 626110"/>
                <a:gd name="T6" fmla="*/ 294774 w 295275"/>
                <a:gd name="T7" fmla="*/ 626077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77"/>
                  </a:lnTo>
                  <a:lnTo>
                    <a:pt x="294774" y="626077"/>
                  </a:lnTo>
                  <a:lnTo>
                    <a:pt x="294774" y="0"/>
                  </a:lnTo>
                  <a:close/>
                </a:path>
              </a:pathLst>
            </a:custGeom>
            <a:solidFill>
              <a:srgbClr val="003BA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1DE811DC-B587-6E6E-B832-1D3C713F2EC5}"/>
              </a:ext>
            </a:extLst>
          </p:cNvPr>
          <p:cNvSpPr txBox="1">
            <a:spLocks noGrp="1"/>
          </p:cNvSpPr>
          <p:nvPr>
            <p:ph type="title"/>
          </p:nvPr>
        </p:nvSpPr>
        <p:spPr>
          <a:xfrm>
            <a:off x="122238" y="103188"/>
            <a:ext cx="1052512" cy="117475"/>
          </a:xfrm>
        </p:spPr>
        <p:txBody>
          <a:bodyPr vert="horz" tIns="12065" rtlCol="0"/>
          <a:lstStyle/>
          <a:p>
            <a:pPr marL="12700" eaLnBrk="1" fontAlgn="auto" hangingPunct="1">
              <a:spcBef>
                <a:spcPts val="95"/>
              </a:spcBef>
              <a:spcAft>
                <a:spcPts val="0"/>
              </a:spcAft>
              <a:defRPr/>
            </a:pPr>
            <a:r>
              <a:rPr sz="600" spc="100" dirty="0"/>
              <a:t>LDA</a:t>
            </a:r>
            <a:r>
              <a:rPr sz="600" spc="45" dirty="0"/>
              <a:t> </a:t>
            </a:r>
            <a:r>
              <a:rPr sz="600" spc="85" dirty="0"/>
              <a:t>and</a:t>
            </a:r>
            <a:r>
              <a:rPr sz="600" spc="45" dirty="0"/>
              <a:t> </a:t>
            </a:r>
            <a:r>
              <a:rPr sz="600" spc="65" dirty="0"/>
              <a:t>Topic</a:t>
            </a:r>
            <a:r>
              <a:rPr sz="600" spc="50" dirty="0"/>
              <a:t> </a:t>
            </a:r>
            <a:r>
              <a:rPr sz="600" spc="60" dirty="0"/>
              <a:t>Extraction</a:t>
            </a:r>
            <a:endParaRPr sz="600"/>
          </a:p>
        </p:txBody>
      </p:sp>
      <p:sp>
        <p:nvSpPr>
          <p:cNvPr id="18436" name="object 6">
            <a:extLst>
              <a:ext uri="{FF2B5EF4-FFF2-40B4-BE49-F238E27FC236}">
                <a16:creationId xmlns:a16="http://schemas.microsoft.com/office/drawing/2014/main" id="{9B9238E1-50D1-823E-9758-B7AF7B7E6390}"/>
              </a:ext>
            </a:extLst>
          </p:cNvPr>
          <p:cNvSpPr txBox="1">
            <a:spLocks noChangeArrowheads="1"/>
          </p:cNvSpPr>
          <p:nvPr/>
        </p:nvSpPr>
        <p:spPr bwMode="auto">
          <a:xfrm>
            <a:off x="127000" y="207963"/>
            <a:ext cx="13589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07000"/>
              </a:lnSpc>
              <a:spcBef>
                <a:spcPts val="100"/>
              </a:spcBef>
            </a:pP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We imported and speciﬁed the aforementioned model, ﬁtting it into the TF-IDF matrix which has been  created  in  the  earlier  steps  and  is representative for the entire corpus of the reviews of the users collected.</a:t>
            </a:r>
          </a:p>
          <a:p>
            <a:pPr eaLnBrk="1" hangingPunct="1">
              <a:spcBef>
                <a:spcPts val="13"/>
              </a:spcBef>
            </a:pPr>
            <a:endPar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algn="just" eaLnBrk="1" hangingPunct="1">
              <a:lnSpc>
                <a:spcPct val="108000"/>
              </a:lnSpc>
            </a:pPr>
            <a:r>
              <a:rPr lang="el-GR" altLang="el-GR" sz="400"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The code then proceeds with identifying for each associated topic the most signiﬁcant words, and then through the LDA model we are able to specify the number of the top words must that we need to extract from every topic that we are dealing with.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object 6">
            <a:extLst>
              <a:ext uri="{FF2B5EF4-FFF2-40B4-BE49-F238E27FC236}">
                <a16:creationId xmlns:a16="http://schemas.microsoft.com/office/drawing/2014/main" id="{2EF78623-F9B3-0AB0-F206-A798D5B25018}"/>
              </a:ext>
            </a:extLst>
          </p:cNvPr>
          <p:cNvSpPr txBox="1">
            <a:spLocks noChangeArrowheads="1"/>
          </p:cNvSpPr>
          <p:nvPr/>
        </p:nvSpPr>
        <p:spPr bwMode="auto">
          <a:xfrm>
            <a:off x="127000" y="247650"/>
            <a:ext cx="1233487" cy="48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
              </a:spcBef>
            </a:pPr>
            <a:r>
              <a:rPr lang="el-GR" altLang="el-GR" sz="1100" b="1" dirty="0">
                <a:solidFill>
                  <a:srgbClr val="4A8BFF"/>
                </a:solidFill>
                <a:latin typeface="Calibri" panose="020F0502020204030204" pitchFamily="34" charset="0"/>
                <a:cs typeface="Calibri" panose="020F0502020204030204" pitchFamily="34" charset="0"/>
              </a:rPr>
              <a:t>03</a:t>
            </a:r>
            <a:endParaRPr lang="el-GR" altLang="el-GR" sz="1100" dirty="0">
              <a:solidFill>
                <a:srgbClr val="000000"/>
              </a:solidFill>
              <a:latin typeface="Calibri" panose="020F0502020204030204" pitchFamily="34" charset="0"/>
              <a:cs typeface="Calibri" panose="020F0502020204030204" pitchFamily="34" charset="0"/>
            </a:endParaRPr>
          </a:p>
          <a:p>
            <a:pPr eaLnBrk="1" hangingPunct="1">
              <a:lnSpc>
                <a:spcPts val="613"/>
              </a:lnSpc>
              <a:spcBef>
                <a:spcPts val="413"/>
              </a:spcBef>
            </a:pPr>
            <a:r>
              <a:rPr lang="el-GR" altLang="el-GR" sz="500" b="1" dirty="0">
                <a:solidFill>
                  <a:srgbClr val="003BA2"/>
                </a:solidFill>
                <a:latin typeface="Calibri" panose="020F0502020204030204" pitchFamily="34" charset="0"/>
                <a:cs typeface="Calibri" panose="020F0502020204030204" pitchFamily="34" charset="0"/>
              </a:rPr>
              <a:t>Word </a:t>
            </a:r>
            <a:r>
              <a:rPr lang="el-GR" altLang="el-GR" sz="500" b="1" dirty="0" err="1">
                <a:solidFill>
                  <a:srgbClr val="003BA2"/>
                </a:solidFill>
                <a:latin typeface="Calibri" panose="020F0502020204030204" pitchFamily="34" charset="0"/>
                <a:cs typeface="Calibri" panose="020F0502020204030204" pitchFamily="34" charset="0"/>
              </a:rPr>
              <a:t>Embeddings</a:t>
            </a:r>
            <a:endParaRPr lang="el-GR" altLang="el-GR" sz="500" dirty="0">
              <a:solidFill>
                <a:srgbClr val="000000"/>
              </a:solidFill>
              <a:latin typeface="Calibri" panose="020F0502020204030204" pitchFamily="34" charset="0"/>
              <a:cs typeface="Calibri" panose="020F0502020204030204" pitchFamily="34" charset="0"/>
            </a:endParaRPr>
          </a:p>
          <a:p>
            <a:pPr eaLnBrk="1" hangingPunct="1">
              <a:lnSpc>
                <a:spcPts val="575"/>
              </a:lnSpc>
              <a:spcBef>
                <a:spcPts val="50"/>
              </a:spcBef>
            </a:pPr>
            <a:r>
              <a:rPr lang="el-GR" altLang="el-GR" sz="500" b="1" dirty="0" err="1">
                <a:solidFill>
                  <a:srgbClr val="003BA2"/>
                </a:solidFill>
                <a:latin typeface="Calibri" panose="020F0502020204030204" pitchFamily="34" charset="0"/>
                <a:cs typeface="Calibri" panose="020F0502020204030204" pitchFamily="34" charset="0"/>
              </a:rPr>
              <a:t>Summarization</a:t>
            </a:r>
            <a:endParaRPr lang="en-US" altLang="el-GR" sz="500" b="1" dirty="0">
              <a:solidFill>
                <a:srgbClr val="003BA2"/>
              </a:solidFill>
              <a:latin typeface="Calibri" panose="020F0502020204030204" pitchFamily="34" charset="0"/>
              <a:cs typeface="Calibri" panose="020F0502020204030204" pitchFamily="34" charset="0"/>
            </a:endParaRPr>
          </a:p>
          <a:p>
            <a:pPr eaLnBrk="1" hangingPunct="1">
              <a:lnSpc>
                <a:spcPts val="575"/>
              </a:lnSpc>
              <a:spcBef>
                <a:spcPts val="50"/>
              </a:spcBef>
            </a:pPr>
            <a:r>
              <a:rPr lang="en-US" altLang="el-GR" sz="500" b="1" dirty="0">
                <a:solidFill>
                  <a:srgbClr val="003BA2"/>
                </a:solidFill>
                <a:latin typeface="Calibri" panose="020F0502020204030204" pitchFamily="34" charset="0"/>
                <a:cs typeface="Calibri" panose="020F0502020204030204" pitchFamily="34" charset="0"/>
              </a:rPr>
              <a:t>Question-Answering System</a:t>
            </a:r>
            <a:endParaRPr lang="el-GR" altLang="el-GR" sz="50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554" name="object 2">
            <a:extLst>
              <a:ext uri="{FF2B5EF4-FFF2-40B4-BE49-F238E27FC236}">
                <a16:creationId xmlns:a16="http://schemas.microsoft.com/office/drawing/2014/main" id="{66614A76-99B5-DE04-C49D-91399387E517}"/>
              </a:ext>
            </a:extLst>
          </p:cNvPr>
          <p:cNvGrpSpPr>
            <a:grpSpLocks/>
          </p:cNvGrpSpPr>
          <p:nvPr/>
        </p:nvGrpSpPr>
        <p:grpSpPr bwMode="auto">
          <a:xfrm>
            <a:off x="1639888" y="1588"/>
            <a:ext cx="588962" cy="1231900"/>
            <a:chOff x="1639967" y="1524"/>
            <a:chExt cx="588645" cy="1232535"/>
          </a:xfrm>
        </p:grpSpPr>
        <p:sp>
          <p:nvSpPr>
            <p:cNvPr id="23557" name="object 3">
              <a:extLst>
                <a:ext uri="{FF2B5EF4-FFF2-40B4-BE49-F238E27FC236}">
                  <a16:creationId xmlns:a16="http://schemas.microsoft.com/office/drawing/2014/main" id="{25CAEA04-66AD-5BA8-D88A-D5EF81C57E87}"/>
                </a:ext>
              </a:extLst>
            </p:cNvPr>
            <p:cNvSpPr>
              <a:spLocks/>
            </p:cNvSpPr>
            <p:nvPr/>
          </p:nvSpPr>
          <p:spPr bwMode="auto">
            <a:xfrm>
              <a:off x="1639967" y="1524"/>
              <a:ext cx="295275" cy="623570"/>
            </a:xfrm>
            <a:custGeom>
              <a:avLst/>
              <a:gdLst>
                <a:gd name="T0" fmla="*/ 294774 w 295275"/>
                <a:gd name="T1" fmla="*/ 0 h 623570"/>
                <a:gd name="T2" fmla="*/ 0 w 295275"/>
                <a:gd name="T3" fmla="*/ 0 h 623570"/>
                <a:gd name="T4" fmla="*/ 0 w 295275"/>
                <a:gd name="T5" fmla="*/ 623041 h 623570"/>
                <a:gd name="T6" fmla="*/ 294774 w 295275"/>
                <a:gd name="T7" fmla="*/ 623041 h 623570"/>
                <a:gd name="T8" fmla="*/ 294774 w 295275"/>
                <a:gd name="T9" fmla="*/ 0 h 623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70">
                  <a:moveTo>
                    <a:pt x="294774" y="0"/>
                  </a:moveTo>
                  <a:lnTo>
                    <a:pt x="0" y="0"/>
                  </a:lnTo>
                  <a:lnTo>
                    <a:pt x="0" y="623041"/>
                  </a:lnTo>
                  <a:lnTo>
                    <a:pt x="294774" y="623041"/>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3558" name="object 4">
              <a:extLst>
                <a:ext uri="{FF2B5EF4-FFF2-40B4-BE49-F238E27FC236}">
                  <a16:creationId xmlns:a16="http://schemas.microsoft.com/office/drawing/2014/main" id="{EFB14E10-EEE9-247C-B7C6-FB891D592C7D}"/>
                </a:ext>
              </a:extLst>
            </p:cNvPr>
            <p:cNvSpPr>
              <a:spLocks/>
            </p:cNvSpPr>
            <p:nvPr/>
          </p:nvSpPr>
          <p:spPr bwMode="auto">
            <a:xfrm>
              <a:off x="1933766" y="607802"/>
              <a:ext cx="295275" cy="626110"/>
            </a:xfrm>
            <a:custGeom>
              <a:avLst/>
              <a:gdLst>
                <a:gd name="T0" fmla="*/ 294774 w 295275"/>
                <a:gd name="T1" fmla="*/ 0 h 626110"/>
                <a:gd name="T2" fmla="*/ 0 w 295275"/>
                <a:gd name="T3" fmla="*/ 0 h 626110"/>
                <a:gd name="T4" fmla="*/ 0 w 295275"/>
                <a:gd name="T5" fmla="*/ 626077 h 626110"/>
                <a:gd name="T6" fmla="*/ 294774 w 295275"/>
                <a:gd name="T7" fmla="*/ 626077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77"/>
                  </a:lnTo>
                  <a:lnTo>
                    <a:pt x="294774" y="626077"/>
                  </a:lnTo>
                  <a:lnTo>
                    <a:pt x="294774" y="0"/>
                  </a:lnTo>
                  <a:close/>
                </a:path>
              </a:pathLst>
            </a:custGeom>
            <a:solidFill>
              <a:srgbClr val="003BA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06B2B92A-0A3D-D8E1-90BB-81517EC5F776}"/>
              </a:ext>
            </a:extLst>
          </p:cNvPr>
          <p:cNvSpPr txBox="1">
            <a:spLocks noGrp="1"/>
          </p:cNvSpPr>
          <p:nvPr>
            <p:ph type="title"/>
          </p:nvPr>
        </p:nvSpPr>
        <p:spPr>
          <a:xfrm>
            <a:off x="85725" y="258443"/>
            <a:ext cx="720725" cy="109537"/>
          </a:xfrm>
        </p:spPr>
        <p:txBody>
          <a:bodyPr vert="horz" tIns="12700" rtlCol="0"/>
          <a:lstStyle/>
          <a:p>
            <a:pPr marL="12700" eaLnBrk="1" fontAlgn="auto" hangingPunct="1">
              <a:spcBef>
                <a:spcPts val="100"/>
              </a:spcBef>
              <a:spcAft>
                <a:spcPts val="0"/>
              </a:spcAft>
              <a:defRPr/>
            </a:pPr>
            <a:r>
              <a:rPr spc="75" dirty="0"/>
              <a:t>Word</a:t>
            </a:r>
            <a:r>
              <a:rPr spc="40" dirty="0"/>
              <a:t> </a:t>
            </a:r>
            <a:r>
              <a:rPr spc="75" dirty="0"/>
              <a:t>Embeddings</a:t>
            </a:r>
          </a:p>
        </p:txBody>
      </p:sp>
      <p:sp>
        <p:nvSpPr>
          <p:cNvPr id="23556" name="object 6">
            <a:extLst>
              <a:ext uri="{FF2B5EF4-FFF2-40B4-BE49-F238E27FC236}">
                <a16:creationId xmlns:a16="http://schemas.microsoft.com/office/drawing/2014/main" id="{96FA5D12-499E-3465-3D9F-806CE94F0A3B}"/>
              </a:ext>
            </a:extLst>
          </p:cNvPr>
          <p:cNvSpPr txBox="1">
            <a:spLocks noChangeArrowheads="1"/>
          </p:cNvSpPr>
          <p:nvPr/>
        </p:nvSpPr>
        <p:spPr bwMode="auto">
          <a:xfrm>
            <a:off x="85725" y="438150"/>
            <a:ext cx="15335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99000"/>
              </a:lnSpc>
              <a:spcBef>
                <a:spcPts val="100"/>
              </a:spcBef>
            </a:pPr>
            <a:r>
              <a:rPr lang="el-GR" altLang="el-GR" sz="40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We used Word2Vec technique by assigning each one of the unique words of the entire corpus to a speciﬁc corresponding vector from the space, positioning their vectors in such a way so that they share common context regarding the corpus and they are located close to another inside the space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578" name="object 2">
            <a:extLst>
              <a:ext uri="{FF2B5EF4-FFF2-40B4-BE49-F238E27FC236}">
                <a16:creationId xmlns:a16="http://schemas.microsoft.com/office/drawing/2014/main" id="{11119D1C-6106-C925-514C-A1FE695C6F01}"/>
              </a:ext>
            </a:extLst>
          </p:cNvPr>
          <p:cNvGrpSpPr>
            <a:grpSpLocks/>
          </p:cNvGrpSpPr>
          <p:nvPr/>
        </p:nvGrpSpPr>
        <p:grpSpPr bwMode="auto">
          <a:xfrm>
            <a:off x="1827213" y="1588"/>
            <a:ext cx="401637" cy="1231900"/>
            <a:chOff x="1826501" y="1524"/>
            <a:chExt cx="402590" cy="1232535"/>
          </a:xfrm>
        </p:grpSpPr>
        <p:sp>
          <p:nvSpPr>
            <p:cNvPr id="24584" name="object 3">
              <a:extLst>
                <a:ext uri="{FF2B5EF4-FFF2-40B4-BE49-F238E27FC236}">
                  <a16:creationId xmlns:a16="http://schemas.microsoft.com/office/drawing/2014/main" id="{1C44282A-893E-50D9-6F6C-5CB847BE94CA}"/>
                </a:ext>
              </a:extLst>
            </p:cNvPr>
            <p:cNvSpPr>
              <a:spLocks/>
            </p:cNvSpPr>
            <p:nvPr/>
          </p:nvSpPr>
          <p:spPr bwMode="auto">
            <a:xfrm>
              <a:off x="1826501" y="1524"/>
              <a:ext cx="295275" cy="623570"/>
            </a:xfrm>
            <a:custGeom>
              <a:avLst/>
              <a:gdLst>
                <a:gd name="T0" fmla="*/ 294774 w 295275"/>
                <a:gd name="T1" fmla="*/ 0 h 623570"/>
                <a:gd name="T2" fmla="*/ 0 w 295275"/>
                <a:gd name="T3" fmla="*/ 0 h 623570"/>
                <a:gd name="T4" fmla="*/ 0 w 295275"/>
                <a:gd name="T5" fmla="*/ 623041 h 623570"/>
                <a:gd name="T6" fmla="*/ 294774 w 295275"/>
                <a:gd name="T7" fmla="*/ 623041 h 623570"/>
                <a:gd name="T8" fmla="*/ 294774 w 295275"/>
                <a:gd name="T9" fmla="*/ 0 h 623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70">
                  <a:moveTo>
                    <a:pt x="294774" y="0"/>
                  </a:moveTo>
                  <a:lnTo>
                    <a:pt x="0" y="0"/>
                  </a:lnTo>
                  <a:lnTo>
                    <a:pt x="0" y="623041"/>
                  </a:lnTo>
                  <a:lnTo>
                    <a:pt x="294774" y="623041"/>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4585" name="object 4">
              <a:extLst>
                <a:ext uri="{FF2B5EF4-FFF2-40B4-BE49-F238E27FC236}">
                  <a16:creationId xmlns:a16="http://schemas.microsoft.com/office/drawing/2014/main" id="{6F54E119-EC57-2CFE-1101-D8B21046481F}"/>
                </a:ext>
              </a:extLst>
            </p:cNvPr>
            <p:cNvSpPr>
              <a:spLocks/>
            </p:cNvSpPr>
            <p:nvPr/>
          </p:nvSpPr>
          <p:spPr bwMode="auto">
            <a:xfrm>
              <a:off x="1933766" y="607802"/>
              <a:ext cx="295275" cy="626110"/>
            </a:xfrm>
            <a:custGeom>
              <a:avLst/>
              <a:gdLst>
                <a:gd name="T0" fmla="*/ 294774 w 295275"/>
                <a:gd name="T1" fmla="*/ 0 h 626110"/>
                <a:gd name="T2" fmla="*/ 0 w 295275"/>
                <a:gd name="T3" fmla="*/ 0 h 626110"/>
                <a:gd name="T4" fmla="*/ 0 w 295275"/>
                <a:gd name="T5" fmla="*/ 626077 h 626110"/>
                <a:gd name="T6" fmla="*/ 294774 w 295275"/>
                <a:gd name="T7" fmla="*/ 626077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77"/>
                  </a:lnTo>
                  <a:lnTo>
                    <a:pt x="294774" y="626077"/>
                  </a:lnTo>
                  <a:lnTo>
                    <a:pt x="294774" y="0"/>
                  </a:lnTo>
                  <a:close/>
                </a:path>
              </a:pathLst>
            </a:custGeom>
            <a:solidFill>
              <a:srgbClr val="003BA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37F4E0AD-0925-76B6-8C87-11A3FD95F5FD}"/>
              </a:ext>
            </a:extLst>
          </p:cNvPr>
          <p:cNvSpPr txBox="1">
            <a:spLocks noGrp="1"/>
          </p:cNvSpPr>
          <p:nvPr>
            <p:ph type="title"/>
          </p:nvPr>
        </p:nvSpPr>
        <p:spPr>
          <a:xfrm>
            <a:off x="92075" y="77788"/>
            <a:ext cx="720725" cy="109537"/>
          </a:xfrm>
        </p:spPr>
        <p:txBody>
          <a:bodyPr vert="horz" tIns="12700" rtlCol="0"/>
          <a:lstStyle/>
          <a:p>
            <a:pPr marL="12700" eaLnBrk="1" fontAlgn="auto" hangingPunct="1">
              <a:spcBef>
                <a:spcPts val="100"/>
              </a:spcBef>
              <a:spcAft>
                <a:spcPts val="0"/>
              </a:spcAft>
              <a:defRPr/>
            </a:pPr>
            <a:r>
              <a:rPr spc="75" dirty="0"/>
              <a:t>Word</a:t>
            </a:r>
            <a:r>
              <a:rPr spc="40" dirty="0"/>
              <a:t> </a:t>
            </a:r>
            <a:r>
              <a:rPr spc="75" dirty="0"/>
              <a:t>Embeddings</a:t>
            </a:r>
          </a:p>
        </p:txBody>
      </p:sp>
      <p:sp>
        <p:nvSpPr>
          <p:cNvPr id="24580" name="object 6">
            <a:extLst>
              <a:ext uri="{FF2B5EF4-FFF2-40B4-BE49-F238E27FC236}">
                <a16:creationId xmlns:a16="http://schemas.microsoft.com/office/drawing/2014/main" id="{A621EA1C-1C11-F5CC-FA76-16F015F04654}"/>
              </a:ext>
            </a:extLst>
          </p:cNvPr>
          <p:cNvSpPr txBox="1">
            <a:spLocks noChangeArrowheads="1"/>
          </p:cNvSpPr>
          <p:nvPr/>
        </p:nvSpPr>
        <p:spPr bwMode="auto">
          <a:xfrm>
            <a:off x="61913" y="192660"/>
            <a:ext cx="1741487"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8000"/>
              </a:lnSpc>
              <a:spcBef>
                <a:spcPts val="100"/>
              </a:spcBef>
            </a:pPr>
            <a:r>
              <a:rPr lang="el-GR" altLang="el-GR" sz="500" dirty="0">
                <a:solidFill>
                  <a:srgbClr val="000000"/>
                </a:solidFill>
                <a:latin typeface="Calibri" panose="020F0502020204030204" pitchFamily="34" charset="0"/>
                <a:cs typeface="Calibri" panose="020F0502020204030204" pitchFamily="34" charset="0"/>
              </a:rPr>
              <a:t>So, we applied the technique on the reviews with vectors of 100 size, meaning that each of the word given would be a one-hundred-dimensional vector, with window size set to 5 and min count set to 1 which states that even words will be included only once in the model.</a:t>
            </a:r>
          </a:p>
          <a:p>
            <a:pPr eaLnBrk="1" hangingPunct="1">
              <a:spcBef>
                <a:spcPts val="25"/>
              </a:spcBef>
            </a:pPr>
            <a:endParaRPr lang="el-GR" altLang="el-GR" sz="400" dirty="0">
              <a:solidFill>
                <a:srgbClr val="000000"/>
              </a:solidFill>
              <a:latin typeface="Calibri" panose="020F0502020204030204" pitchFamily="34" charset="0"/>
              <a:cs typeface="Calibri" panose="020F0502020204030204" pitchFamily="34" charset="0"/>
            </a:endParaRPr>
          </a:p>
          <a:p>
            <a:pPr eaLnBrk="1" hangingPunct="1"/>
            <a:r>
              <a:rPr lang="el-GR" altLang="el-GR" sz="500" dirty="0">
                <a:solidFill>
                  <a:srgbClr val="000000"/>
                </a:solidFill>
                <a:latin typeface="Calibri" panose="020F0502020204030204" pitchFamily="34" charset="0"/>
                <a:cs typeface="Calibri" panose="020F0502020204030204" pitchFamily="34" charset="0"/>
              </a:rPr>
              <a:t>Here are some results of the application of the Word Embeddings:</a:t>
            </a:r>
          </a:p>
        </p:txBody>
      </p:sp>
      <p:grpSp>
        <p:nvGrpSpPr>
          <p:cNvPr id="24581" name="object 7">
            <a:extLst>
              <a:ext uri="{FF2B5EF4-FFF2-40B4-BE49-F238E27FC236}">
                <a16:creationId xmlns:a16="http://schemas.microsoft.com/office/drawing/2014/main" id="{51799FCC-F332-F32F-698A-B08386FADAE5}"/>
              </a:ext>
            </a:extLst>
          </p:cNvPr>
          <p:cNvGrpSpPr>
            <a:grpSpLocks/>
          </p:cNvGrpSpPr>
          <p:nvPr/>
        </p:nvGrpSpPr>
        <p:grpSpPr bwMode="auto">
          <a:xfrm>
            <a:off x="61913" y="792163"/>
            <a:ext cx="1744662" cy="419100"/>
            <a:chOff x="62043" y="792652"/>
            <a:chExt cx="1744980" cy="417830"/>
          </a:xfrm>
        </p:grpSpPr>
        <p:pic>
          <p:nvPicPr>
            <p:cNvPr id="24582" name="object 8">
              <a:extLst>
                <a:ext uri="{FF2B5EF4-FFF2-40B4-BE49-F238E27FC236}">
                  <a16:creationId xmlns:a16="http://schemas.microsoft.com/office/drawing/2014/main" id="{5E8B7592-9069-40F2-C605-13FC30EC7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3" y="1006566"/>
              <a:ext cx="1744528" cy="20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object 9">
              <a:extLst>
                <a:ext uri="{FF2B5EF4-FFF2-40B4-BE49-F238E27FC236}">
                  <a16:creationId xmlns:a16="http://schemas.microsoft.com/office/drawing/2014/main" id="{3DFC3EEE-5B05-EF78-8EBA-95F5EB096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6" y="792652"/>
              <a:ext cx="1261310" cy="136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448367A-97B0-09FD-F501-BA9405CF52CA}"/>
              </a:ext>
            </a:extLst>
          </p:cNvPr>
          <p:cNvSpPr txBox="1">
            <a:spLocks/>
          </p:cNvSpPr>
          <p:nvPr/>
        </p:nvSpPr>
        <p:spPr>
          <a:xfrm>
            <a:off x="-7938" y="112713"/>
            <a:ext cx="1887538" cy="228600"/>
          </a:xfrm>
          <a:prstGeom prst="rect">
            <a:avLst/>
          </a:prstGeom>
        </p:spPr>
        <p:txBody>
          <a:bodyPr/>
          <a:lst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r>
              <a:rPr lang="en-US" sz="400" kern="0" dirty="0">
                <a:latin typeface="Century Gothic" panose="020B0502020202020204" pitchFamily="34" charset="0"/>
              </a:rPr>
              <a:t>We examine a subset of the scraped reviews viz. Snapshot app</a:t>
            </a:r>
          </a:p>
          <a:p>
            <a:pPr>
              <a:defRPr/>
            </a:pPr>
            <a:r>
              <a:rPr lang="en-US" sz="400" kern="0" dirty="0">
                <a:latin typeface="Century Gothic" panose="020B0502020202020204" pitchFamily="34" charset="0"/>
              </a:rPr>
              <a:t>A user usually scrolls through the reviews. Querying or summarizing may shorten the process</a:t>
            </a:r>
          </a:p>
          <a:p>
            <a:pPr>
              <a:defRPr/>
            </a:pPr>
            <a:endParaRPr lang="en-US" sz="400" kern="0" dirty="0">
              <a:latin typeface="Century Gothic" panose="020B0502020202020204" pitchFamily="34" charset="0"/>
            </a:endParaRPr>
          </a:p>
          <a:p>
            <a:pPr>
              <a:defRPr/>
            </a:pPr>
            <a:endParaRPr lang="en-US" sz="400" kern="0" dirty="0">
              <a:latin typeface="Century Gothic" panose="020B0502020202020204" pitchFamily="34" charset="0"/>
            </a:endParaRPr>
          </a:p>
        </p:txBody>
      </p:sp>
      <p:sp>
        <p:nvSpPr>
          <p:cNvPr id="7" name="object 5">
            <a:extLst>
              <a:ext uri="{FF2B5EF4-FFF2-40B4-BE49-F238E27FC236}">
                <a16:creationId xmlns:a16="http://schemas.microsoft.com/office/drawing/2014/main" id="{003BF541-89A3-ADA5-9BA1-8DE9E8542D10}"/>
              </a:ext>
            </a:extLst>
          </p:cNvPr>
          <p:cNvSpPr txBox="1">
            <a:spLocks noGrp="1"/>
          </p:cNvSpPr>
          <p:nvPr>
            <p:ph type="title"/>
          </p:nvPr>
        </p:nvSpPr>
        <p:spPr>
          <a:xfrm>
            <a:off x="50800" y="38100"/>
            <a:ext cx="1573213" cy="77788"/>
          </a:xfrm>
        </p:spPr>
        <p:txBody>
          <a:bodyPr vert="horz" tIns="14604" rtlCol="0"/>
          <a:lstStyle/>
          <a:p>
            <a:pPr marL="12700" eaLnBrk="1" fontAlgn="auto" hangingPunct="1">
              <a:spcBef>
                <a:spcPts val="114"/>
              </a:spcBef>
              <a:spcAft>
                <a:spcPts val="0"/>
              </a:spcAft>
              <a:defRPr/>
            </a:pPr>
            <a:r>
              <a:rPr lang="en-US" sz="400" spc="90" dirty="0">
                <a:solidFill>
                  <a:srgbClr val="003BA2"/>
                </a:solidFill>
                <a:latin typeface="Century Gothic" panose="020B0502020202020204" pitchFamily="34" charset="0"/>
              </a:rPr>
              <a:t>Extracting Useful Info: Zero –Shot Inference</a:t>
            </a:r>
            <a:endParaRPr sz="400" dirty="0">
              <a:latin typeface="Century Gothic" panose="020B0502020202020204" pitchFamily="34" charset="0"/>
            </a:endParaRPr>
          </a:p>
        </p:txBody>
      </p:sp>
      <p:pic>
        <p:nvPicPr>
          <p:cNvPr id="8196" name="Picture 2">
            <a:extLst>
              <a:ext uri="{FF2B5EF4-FFF2-40B4-BE49-F238E27FC236}">
                <a16:creationId xmlns:a16="http://schemas.microsoft.com/office/drawing/2014/main" id="{86291223-A122-6F97-F5F5-AB60E1ADE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9556"/>
          <a:stretch>
            <a:fillRect/>
          </a:stretch>
        </p:blipFill>
        <p:spPr bwMode="auto">
          <a:xfrm>
            <a:off x="1346200" y="363537"/>
            <a:ext cx="487363" cy="59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9">
            <a:extLst>
              <a:ext uri="{FF2B5EF4-FFF2-40B4-BE49-F238E27FC236}">
                <a16:creationId xmlns:a16="http://schemas.microsoft.com/office/drawing/2014/main" id="{01AF4B9C-ABD5-81B9-E544-372C7D9A2745}"/>
              </a:ext>
            </a:extLst>
          </p:cNvPr>
          <p:cNvSpPr txBox="1">
            <a:spLocks noChangeArrowheads="1"/>
          </p:cNvSpPr>
          <p:nvPr/>
        </p:nvSpPr>
        <p:spPr bwMode="auto">
          <a:xfrm>
            <a:off x="7938" y="650875"/>
            <a:ext cx="1355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dirty="0">
                <a:latin typeface="Century Gothic" panose="020B0502020202020204" pitchFamily="34" charset="0"/>
              </a:rPr>
              <a:t>We try zero-shot </a:t>
            </a:r>
            <a:r>
              <a:rPr lang="en-US" altLang="en-US" sz="400" b="1" dirty="0">
                <a:latin typeface="Century Gothic" panose="020B0502020202020204" pitchFamily="34" charset="0"/>
              </a:rPr>
              <a:t>Summarization </a:t>
            </a:r>
            <a:r>
              <a:rPr lang="en-US" altLang="en-US" sz="400" dirty="0">
                <a:latin typeface="Century Gothic" panose="020B0502020202020204" pitchFamily="34" charset="0"/>
              </a:rPr>
              <a:t>via Hugging Face: </a:t>
            </a:r>
          </a:p>
          <a:p>
            <a:r>
              <a:rPr lang="en-US" altLang="en-US" sz="400" dirty="0" err="1">
                <a:solidFill>
                  <a:srgbClr val="0070C0"/>
                </a:solidFill>
                <a:latin typeface="Century Gothic" panose="020B0502020202020204" pitchFamily="34" charset="0"/>
              </a:rPr>
              <a:t>facebook</a:t>
            </a:r>
            <a:r>
              <a:rPr lang="en-US" altLang="en-US" sz="400" dirty="0">
                <a:solidFill>
                  <a:srgbClr val="0070C0"/>
                </a:solidFill>
                <a:latin typeface="Century Gothic" panose="020B0502020202020204" pitchFamily="34" charset="0"/>
              </a:rPr>
              <a:t>/</a:t>
            </a:r>
            <a:r>
              <a:rPr lang="en-US" altLang="en-US" sz="400" dirty="0" err="1">
                <a:solidFill>
                  <a:srgbClr val="0070C0"/>
                </a:solidFill>
                <a:latin typeface="Century Gothic" panose="020B0502020202020204" pitchFamily="34" charset="0"/>
              </a:rPr>
              <a:t>bart</a:t>
            </a:r>
            <a:r>
              <a:rPr lang="en-US" altLang="en-US" sz="400" dirty="0">
                <a:solidFill>
                  <a:srgbClr val="0070C0"/>
                </a:solidFill>
                <a:latin typeface="Century Gothic" panose="020B0502020202020204" pitchFamily="34" charset="0"/>
              </a:rPr>
              <a:t>-large-</a:t>
            </a:r>
            <a:r>
              <a:rPr lang="en-US" altLang="en-US" sz="400" dirty="0" err="1">
                <a:solidFill>
                  <a:srgbClr val="0070C0"/>
                </a:solidFill>
                <a:latin typeface="Century Gothic" panose="020B0502020202020204" pitchFamily="34" charset="0"/>
              </a:rPr>
              <a:t>cnn</a:t>
            </a:r>
            <a:r>
              <a:rPr lang="en-US" altLang="en-US" sz="400" dirty="0">
                <a:solidFill>
                  <a:srgbClr val="0070C0"/>
                </a:solidFill>
                <a:latin typeface="Century Gothic" panose="020B0502020202020204" pitchFamily="34" charset="0"/>
              </a:rPr>
              <a:t> </a:t>
            </a:r>
          </a:p>
          <a:p>
            <a:r>
              <a:rPr lang="en-US" altLang="en-US" sz="400" dirty="0">
                <a:latin typeface="Century Gothic" panose="020B0502020202020204" pitchFamily="34" charset="0"/>
              </a:rPr>
              <a:t>User can read just the summary ! :</a:t>
            </a:r>
          </a:p>
        </p:txBody>
      </p:sp>
      <p:sp>
        <p:nvSpPr>
          <p:cNvPr id="12" name="Rectangle 11">
            <a:extLst>
              <a:ext uri="{FF2B5EF4-FFF2-40B4-BE49-F238E27FC236}">
                <a16:creationId xmlns:a16="http://schemas.microsoft.com/office/drawing/2014/main" id="{CAA2A421-C41D-EFC7-88A8-8024A21F377C}"/>
              </a:ext>
            </a:extLst>
          </p:cNvPr>
          <p:cNvSpPr/>
          <p:nvPr/>
        </p:nvSpPr>
        <p:spPr>
          <a:xfrm>
            <a:off x="0" y="400050"/>
            <a:ext cx="203200" cy="228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9" name="TextBox 7">
            <a:extLst>
              <a:ext uri="{FF2B5EF4-FFF2-40B4-BE49-F238E27FC236}">
                <a16:creationId xmlns:a16="http://schemas.microsoft.com/office/drawing/2014/main" id="{903F43B2-E289-4CBC-BE8C-02274BBE5538}"/>
              </a:ext>
            </a:extLst>
          </p:cNvPr>
          <p:cNvSpPr txBox="1">
            <a:spLocks noChangeArrowheads="1"/>
          </p:cNvSpPr>
          <p:nvPr/>
        </p:nvSpPr>
        <p:spPr bwMode="auto">
          <a:xfrm>
            <a:off x="17463" y="371475"/>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i="1" dirty="0">
                <a:latin typeface="Century Gothic" panose="020B0502020202020204" pitchFamily="34" charset="0"/>
              </a:rPr>
              <a:t>Simple word similarity with BERT is not the way to go though considering it may be apples to oranges comparison</a:t>
            </a:r>
          </a:p>
        </p:txBody>
      </p:sp>
      <p:sp>
        <p:nvSpPr>
          <p:cNvPr id="13" name="Rectangle 12">
            <a:extLst>
              <a:ext uri="{FF2B5EF4-FFF2-40B4-BE49-F238E27FC236}">
                <a16:creationId xmlns:a16="http://schemas.microsoft.com/office/drawing/2014/main" id="{D8427A5A-DF82-1049-D4F2-34813BA1D42C}"/>
              </a:ext>
            </a:extLst>
          </p:cNvPr>
          <p:cNvSpPr/>
          <p:nvPr/>
        </p:nvSpPr>
        <p:spPr>
          <a:xfrm>
            <a:off x="7938" y="1009650"/>
            <a:ext cx="2219325" cy="187325"/>
          </a:xfrm>
          <a:prstGeom prst="rect">
            <a:avLst/>
          </a:prstGeom>
          <a:solidFill>
            <a:schemeClr val="bg1"/>
          </a:solidFill>
          <a:ln w="12700">
            <a:solidFill>
              <a:srgbClr val="1B39A5"/>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01" name="Picture 10">
            <a:extLst>
              <a:ext uri="{FF2B5EF4-FFF2-40B4-BE49-F238E27FC236}">
                <a16:creationId xmlns:a16="http://schemas.microsoft.com/office/drawing/2014/main" id="{E7EA15EF-E759-172C-26FE-4126D63DA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1028700"/>
            <a:ext cx="2174875"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242" name="object 2">
            <a:extLst>
              <a:ext uri="{FF2B5EF4-FFF2-40B4-BE49-F238E27FC236}">
                <a16:creationId xmlns:a16="http://schemas.microsoft.com/office/drawing/2014/main" id="{EA5FB2A6-FEF5-3586-B4DE-A908DC2FC988}"/>
              </a:ext>
            </a:extLst>
          </p:cNvPr>
          <p:cNvGrpSpPr>
            <a:grpSpLocks/>
          </p:cNvGrpSpPr>
          <p:nvPr/>
        </p:nvGrpSpPr>
        <p:grpSpPr bwMode="auto">
          <a:xfrm>
            <a:off x="0" y="0"/>
            <a:ext cx="330200" cy="1254125"/>
            <a:chOff x="101631" y="200427"/>
            <a:chExt cx="590550" cy="993140"/>
          </a:xfrm>
        </p:grpSpPr>
        <p:sp>
          <p:nvSpPr>
            <p:cNvPr id="10250" name="object 3">
              <a:extLst>
                <a:ext uri="{FF2B5EF4-FFF2-40B4-BE49-F238E27FC236}">
                  <a16:creationId xmlns:a16="http://schemas.microsoft.com/office/drawing/2014/main" id="{8E54CBF5-E569-72C3-E10B-9813772A89F3}"/>
                </a:ext>
              </a:extLst>
            </p:cNvPr>
            <p:cNvSpPr>
              <a:spLocks/>
            </p:cNvSpPr>
            <p:nvPr/>
          </p:nvSpPr>
          <p:spPr bwMode="auto">
            <a:xfrm>
              <a:off x="101631" y="566917"/>
              <a:ext cx="295275" cy="626110"/>
            </a:xfrm>
            <a:custGeom>
              <a:avLst/>
              <a:gdLst>
                <a:gd name="T0" fmla="*/ 294774 w 295275"/>
                <a:gd name="T1" fmla="*/ 0 h 626110"/>
                <a:gd name="T2" fmla="*/ 0 w 295275"/>
                <a:gd name="T3" fmla="*/ 0 h 626110"/>
                <a:gd name="T4" fmla="*/ 0 w 295275"/>
                <a:gd name="T5" fmla="*/ 626065 h 626110"/>
                <a:gd name="T6" fmla="*/ 294774 w 295275"/>
                <a:gd name="T7" fmla="*/ 626065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251" name="object 4">
              <a:extLst>
                <a:ext uri="{FF2B5EF4-FFF2-40B4-BE49-F238E27FC236}">
                  <a16:creationId xmlns:a16="http://schemas.microsoft.com/office/drawing/2014/main" id="{F742D65B-17F4-2D01-FFDB-C28308D4251E}"/>
                </a:ext>
              </a:extLst>
            </p:cNvPr>
            <p:cNvSpPr>
              <a:spLocks/>
            </p:cNvSpPr>
            <p:nvPr/>
          </p:nvSpPr>
          <p:spPr bwMode="auto">
            <a:xfrm>
              <a:off x="396822" y="200427"/>
              <a:ext cx="295275" cy="368300"/>
            </a:xfrm>
            <a:custGeom>
              <a:avLst/>
              <a:gdLst>
                <a:gd name="T0" fmla="*/ 294774 w 295275"/>
                <a:gd name="T1" fmla="*/ 0 h 368300"/>
                <a:gd name="T2" fmla="*/ 0 w 295275"/>
                <a:gd name="T3" fmla="*/ 0 h 368300"/>
                <a:gd name="T4" fmla="*/ 0 w 295275"/>
                <a:gd name="T5" fmla="*/ 367725 h 368300"/>
                <a:gd name="T6" fmla="*/ 294774 w 295275"/>
                <a:gd name="T7" fmla="*/ 367725 h 368300"/>
                <a:gd name="T8" fmla="*/ 294774 w 295275"/>
                <a:gd name="T9" fmla="*/ 0 h 36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68300">
                  <a:moveTo>
                    <a:pt x="294774" y="0"/>
                  </a:moveTo>
                  <a:lnTo>
                    <a:pt x="0" y="0"/>
                  </a:lnTo>
                  <a:lnTo>
                    <a:pt x="0" y="367725"/>
                  </a:lnTo>
                  <a:lnTo>
                    <a:pt x="294774" y="367725"/>
                  </a:lnTo>
                  <a:lnTo>
                    <a:pt x="294774"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4" name="object 5">
            <a:extLst>
              <a:ext uri="{FF2B5EF4-FFF2-40B4-BE49-F238E27FC236}">
                <a16:creationId xmlns:a16="http://schemas.microsoft.com/office/drawing/2014/main" id="{68C29E2D-673B-148B-D287-AC3810B20038}"/>
              </a:ext>
            </a:extLst>
          </p:cNvPr>
          <p:cNvSpPr txBox="1">
            <a:spLocks noGrp="1"/>
          </p:cNvSpPr>
          <p:nvPr>
            <p:ph type="title"/>
          </p:nvPr>
        </p:nvSpPr>
        <p:spPr>
          <a:xfrm>
            <a:off x="363538" y="95250"/>
            <a:ext cx="1668462" cy="138113"/>
          </a:xfrm>
        </p:spPr>
        <p:txBody>
          <a:bodyPr vert="horz" tIns="14604" rtlCol="0"/>
          <a:lstStyle/>
          <a:p>
            <a:pPr marL="12700" eaLnBrk="1" fontAlgn="auto" hangingPunct="1">
              <a:spcBef>
                <a:spcPts val="114"/>
              </a:spcBef>
              <a:spcAft>
                <a:spcPts val="0"/>
              </a:spcAft>
              <a:defRPr/>
            </a:pPr>
            <a:r>
              <a:rPr lang="en-US" sz="400" spc="90" dirty="0">
                <a:solidFill>
                  <a:srgbClr val="003BA2"/>
                </a:solidFill>
                <a:latin typeface="Century Gothic" panose="020B0502020202020204" pitchFamily="34" charset="0"/>
              </a:rPr>
              <a:t>Can We Compare Fresh Reviews and Auto-rate them? (Zero –Shot Inference Cont’d)</a:t>
            </a:r>
            <a:endParaRPr sz="400" dirty="0">
              <a:latin typeface="Century Gothic" panose="020B0502020202020204" pitchFamily="34" charset="0"/>
            </a:endParaRPr>
          </a:p>
        </p:txBody>
      </p:sp>
      <p:sp>
        <p:nvSpPr>
          <p:cNvPr id="10244" name="TextBox 4">
            <a:extLst>
              <a:ext uri="{FF2B5EF4-FFF2-40B4-BE49-F238E27FC236}">
                <a16:creationId xmlns:a16="http://schemas.microsoft.com/office/drawing/2014/main" id="{E7A25D0E-9AE9-904A-DF2C-B8B215C63820}"/>
              </a:ext>
            </a:extLst>
          </p:cNvPr>
          <p:cNvSpPr txBox="1">
            <a:spLocks noChangeArrowheads="1"/>
          </p:cNvSpPr>
          <p:nvPr/>
        </p:nvSpPr>
        <p:spPr bwMode="auto">
          <a:xfrm>
            <a:off x="364808" y="188328"/>
            <a:ext cx="170661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dirty="0">
                <a:latin typeface="Century Gothic" panose="020B0502020202020204" pitchFamily="34" charset="0"/>
              </a:rPr>
              <a:t>We check metrics of </a:t>
            </a:r>
            <a:r>
              <a:rPr lang="en-US" altLang="en-US" sz="400" dirty="0" err="1">
                <a:latin typeface="Century Gothic" panose="020B0502020202020204" pitchFamily="34" charset="0"/>
              </a:rPr>
              <a:t>HuggingFace</a:t>
            </a:r>
            <a:r>
              <a:rPr lang="en-US" altLang="en-US" sz="400" dirty="0">
                <a:latin typeface="Century Gothic" panose="020B0502020202020204" pitchFamily="34" charset="0"/>
              </a:rPr>
              <a:t> models with our dataset with 50 randomly selected reviews</a:t>
            </a:r>
          </a:p>
        </p:txBody>
      </p:sp>
      <p:sp>
        <p:nvSpPr>
          <p:cNvPr id="10245" name="TextBox 6">
            <a:extLst>
              <a:ext uri="{FF2B5EF4-FFF2-40B4-BE49-F238E27FC236}">
                <a16:creationId xmlns:a16="http://schemas.microsoft.com/office/drawing/2014/main" id="{7A4F17A8-75B5-27CB-577E-078EF038A58E}"/>
              </a:ext>
            </a:extLst>
          </p:cNvPr>
          <p:cNvSpPr txBox="1">
            <a:spLocks noChangeArrowheads="1"/>
          </p:cNvSpPr>
          <p:nvPr/>
        </p:nvSpPr>
        <p:spPr bwMode="auto">
          <a:xfrm>
            <a:off x="247603" y="376655"/>
            <a:ext cx="7572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dirty="0" err="1">
                <a:latin typeface="Century Gothic" panose="020B0502020202020204" pitchFamily="34" charset="0"/>
              </a:rPr>
              <a:t>bert</a:t>
            </a:r>
            <a:r>
              <a:rPr lang="en-US" altLang="en-US" sz="400" dirty="0">
                <a:latin typeface="Century Gothic" panose="020B0502020202020204" pitchFamily="34" charset="0"/>
              </a:rPr>
              <a:t>-base-multilingual-uncased-sentiment</a:t>
            </a:r>
          </a:p>
        </p:txBody>
      </p:sp>
      <p:pic>
        <p:nvPicPr>
          <p:cNvPr id="10246" name="Picture 15">
            <a:extLst>
              <a:ext uri="{FF2B5EF4-FFF2-40B4-BE49-F238E27FC236}">
                <a16:creationId xmlns:a16="http://schemas.microsoft.com/office/drawing/2014/main" id="{6825D10E-C9EA-D0E7-576F-A7ECF5853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50"/>
          <a:stretch>
            <a:fillRect/>
          </a:stretch>
        </p:blipFill>
        <p:spPr bwMode="auto">
          <a:xfrm>
            <a:off x="1036733" y="371058"/>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Box 8">
            <a:extLst>
              <a:ext uri="{FF2B5EF4-FFF2-40B4-BE49-F238E27FC236}">
                <a16:creationId xmlns:a16="http://schemas.microsoft.com/office/drawing/2014/main" id="{3B8B303A-F031-5200-6F8C-C52D96380F00}"/>
              </a:ext>
            </a:extLst>
          </p:cNvPr>
          <p:cNvSpPr txBox="1">
            <a:spLocks noChangeArrowheads="1"/>
          </p:cNvSpPr>
          <p:nvPr/>
        </p:nvSpPr>
        <p:spPr bwMode="auto">
          <a:xfrm>
            <a:off x="1446328" y="707608"/>
            <a:ext cx="579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dirty="0" err="1">
                <a:latin typeface="Century Gothic" panose="020B0502020202020204" pitchFamily="34" charset="0"/>
              </a:rPr>
              <a:t>LiYuan</a:t>
            </a:r>
            <a:r>
              <a:rPr lang="en-US" altLang="en-US" sz="400" dirty="0">
                <a:latin typeface="Century Gothic" panose="020B0502020202020204" pitchFamily="34" charset="0"/>
              </a:rPr>
              <a:t>/amazon-review-sentiment-analysis</a:t>
            </a:r>
          </a:p>
        </p:txBody>
      </p:sp>
      <p:pic>
        <p:nvPicPr>
          <p:cNvPr id="10248" name="Picture 17">
            <a:extLst>
              <a:ext uri="{FF2B5EF4-FFF2-40B4-BE49-F238E27FC236}">
                <a16:creationId xmlns:a16="http://schemas.microsoft.com/office/drawing/2014/main" id="{1C5620C7-0042-E12E-6157-04ED4F23F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22" y="708661"/>
            <a:ext cx="1273406" cy="40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Box 11">
            <a:extLst>
              <a:ext uri="{FF2B5EF4-FFF2-40B4-BE49-F238E27FC236}">
                <a16:creationId xmlns:a16="http://schemas.microsoft.com/office/drawing/2014/main" id="{A4AE2B81-ECF9-D24E-E9C6-7FA4438029F3}"/>
              </a:ext>
            </a:extLst>
          </p:cNvPr>
          <p:cNvSpPr txBox="1">
            <a:spLocks noChangeArrowheads="1"/>
          </p:cNvSpPr>
          <p:nvPr/>
        </p:nvSpPr>
        <p:spPr bwMode="auto">
          <a:xfrm>
            <a:off x="155575" y="1103312"/>
            <a:ext cx="187007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dirty="0">
                <a:latin typeface="Century Gothic" panose="020B0502020202020204" pitchFamily="34" charset="0"/>
              </a:rPr>
              <a:t>Precision slightly improves : we could attempt more fine-tuning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2" name="object 2">
            <a:extLst>
              <a:ext uri="{FF2B5EF4-FFF2-40B4-BE49-F238E27FC236}">
                <a16:creationId xmlns:a16="http://schemas.microsoft.com/office/drawing/2014/main" id="{35A96A5D-2423-4AA7-1AAC-95F28B18194D}"/>
              </a:ext>
            </a:extLst>
          </p:cNvPr>
          <p:cNvGrpSpPr>
            <a:grpSpLocks/>
          </p:cNvGrpSpPr>
          <p:nvPr/>
        </p:nvGrpSpPr>
        <p:grpSpPr bwMode="auto">
          <a:xfrm>
            <a:off x="7937" y="1085850"/>
            <a:ext cx="2219325" cy="76200"/>
            <a:chOff x="5369" y="1116353"/>
            <a:chExt cx="2219325" cy="76200"/>
          </a:xfrm>
        </p:grpSpPr>
        <p:sp>
          <p:nvSpPr>
            <p:cNvPr id="5136" name="object 3">
              <a:extLst>
                <a:ext uri="{FF2B5EF4-FFF2-40B4-BE49-F238E27FC236}">
                  <a16:creationId xmlns:a16="http://schemas.microsoft.com/office/drawing/2014/main" id="{79CFFA35-15B3-4677-D86D-7EB5DCD7844F}"/>
                </a:ext>
              </a:extLst>
            </p:cNvPr>
            <p:cNvSpPr>
              <a:spLocks/>
            </p:cNvSpPr>
            <p:nvPr/>
          </p:nvSpPr>
          <p:spPr bwMode="auto">
            <a:xfrm>
              <a:off x="5369" y="1116353"/>
              <a:ext cx="1109345" cy="76200"/>
            </a:xfrm>
            <a:custGeom>
              <a:avLst/>
              <a:gdLst>
                <a:gd name="T0" fmla="*/ 1109341 w 1109345"/>
                <a:gd name="T1" fmla="*/ 0 h 76200"/>
                <a:gd name="T2" fmla="*/ 0 w 1109345"/>
                <a:gd name="T3" fmla="*/ 0 h 76200"/>
                <a:gd name="T4" fmla="*/ 0 w 1109345"/>
                <a:gd name="T5" fmla="*/ 75938 h 76200"/>
                <a:gd name="T6" fmla="*/ 1109341 w 1109345"/>
                <a:gd name="T7" fmla="*/ 75938 h 76200"/>
                <a:gd name="T8" fmla="*/ 1109341 w 1109345"/>
                <a:gd name="T9" fmla="*/ 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9345" h="76200">
                  <a:moveTo>
                    <a:pt x="1109341" y="0"/>
                  </a:moveTo>
                  <a:lnTo>
                    <a:pt x="0" y="0"/>
                  </a:lnTo>
                  <a:lnTo>
                    <a:pt x="0" y="75938"/>
                  </a:lnTo>
                  <a:lnTo>
                    <a:pt x="1109341" y="75938"/>
                  </a:lnTo>
                  <a:lnTo>
                    <a:pt x="1109341" y="0"/>
                  </a:lnTo>
                  <a:close/>
                </a:path>
              </a:pathLst>
            </a:custGeom>
            <a:solidFill>
              <a:srgbClr val="003BA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137" name="object 4">
              <a:extLst>
                <a:ext uri="{FF2B5EF4-FFF2-40B4-BE49-F238E27FC236}">
                  <a16:creationId xmlns:a16="http://schemas.microsoft.com/office/drawing/2014/main" id="{6FE4E0B2-B018-ED94-757E-CF980D6E7623}"/>
                </a:ext>
              </a:extLst>
            </p:cNvPr>
            <p:cNvSpPr>
              <a:spLocks/>
            </p:cNvSpPr>
            <p:nvPr/>
          </p:nvSpPr>
          <p:spPr bwMode="auto">
            <a:xfrm>
              <a:off x="1115126" y="1116353"/>
              <a:ext cx="1109345" cy="76200"/>
            </a:xfrm>
            <a:custGeom>
              <a:avLst/>
              <a:gdLst>
                <a:gd name="T0" fmla="*/ 1109343 w 1109345"/>
                <a:gd name="T1" fmla="*/ 0 h 76200"/>
                <a:gd name="T2" fmla="*/ 0 w 1109345"/>
                <a:gd name="T3" fmla="*/ 0 h 76200"/>
                <a:gd name="T4" fmla="*/ 0 w 1109345"/>
                <a:gd name="T5" fmla="*/ 75938 h 76200"/>
                <a:gd name="T6" fmla="*/ 1109343 w 1109345"/>
                <a:gd name="T7" fmla="*/ 75938 h 76200"/>
                <a:gd name="T8" fmla="*/ 1109343 w 1109345"/>
                <a:gd name="T9" fmla="*/ 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9345" h="76200">
                  <a:moveTo>
                    <a:pt x="1109343" y="0"/>
                  </a:moveTo>
                  <a:lnTo>
                    <a:pt x="0" y="0"/>
                  </a:lnTo>
                  <a:lnTo>
                    <a:pt x="0" y="75938"/>
                  </a:lnTo>
                  <a:lnTo>
                    <a:pt x="1109343" y="75938"/>
                  </a:lnTo>
                  <a:lnTo>
                    <a:pt x="1109343"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65E407BB-D3D1-1848-C579-8F6A18CB56A7}"/>
              </a:ext>
            </a:extLst>
          </p:cNvPr>
          <p:cNvSpPr txBox="1">
            <a:spLocks noGrp="1"/>
          </p:cNvSpPr>
          <p:nvPr>
            <p:ph type="title"/>
          </p:nvPr>
        </p:nvSpPr>
        <p:spPr>
          <a:xfrm>
            <a:off x="0" y="96839"/>
            <a:ext cx="2032000" cy="137857"/>
          </a:xfrm>
        </p:spPr>
        <p:txBody>
          <a:bodyPr vert="horz" tIns="14604" rtlCol="0"/>
          <a:lstStyle/>
          <a:p>
            <a:pPr marL="100330" eaLnBrk="1" fontAlgn="auto" hangingPunct="1">
              <a:spcBef>
                <a:spcPts val="114"/>
              </a:spcBef>
              <a:spcAft>
                <a:spcPts val="0"/>
              </a:spcAft>
              <a:defRPr/>
            </a:pPr>
            <a:r>
              <a:rPr sz="800" spc="75" dirty="0">
                <a:solidFill>
                  <a:srgbClr val="003BA2"/>
                </a:solidFill>
              </a:rPr>
              <a:t>Table</a:t>
            </a:r>
            <a:r>
              <a:rPr sz="800" spc="50" dirty="0">
                <a:solidFill>
                  <a:srgbClr val="003BA2"/>
                </a:solidFill>
              </a:rPr>
              <a:t> </a:t>
            </a:r>
            <a:r>
              <a:rPr sz="800" spc="65" dirty="0">
                <a:solidFill>
                  <a:srgbClr val="003BA2"/>
                </a:solidFill>
              </a:rPr>
              <a:t>of</a:t>
            </a:r>
            <a:r>
              <a:rPr sz="800" spc="55" dirty="0">
                <a:solidFill>
                  <a:srgbClr val="003BA2"/>
                </a:solidFill>
              </a:rPr>
              <a:t> </a:t>
            </a:r>
            <a:r>
              <a:rPr sz="800" spc="80" dirty="0">
                <a:solidFill>
                  <a:srgbClr val="003BA2"/>
                </a:solidFill>
              </a:rPr>
              <a:t>Contents</a:t>
            </a:r>
            <a:endParaRPr sz="800" dirty="0"/>
          </a:p>
        </p:txBody>
      </p:sp>
      <p:sp>
        <p:nvSpPr>
          <p:cNvPr id="5124" name="object 6">
            <a:extLst>
              <a:ext uri="{FF2B5EF4-FFF2-40B4-BE49-F238E27FC236}">
                <a16:creationId xmlns:a16="http://schemas.microsoft.com/office/drawing/2014/main" id="{500B9860-C34C-3BA3-A050-F18F8B159D7D}"/>
              </a:ext>
            </a:extLst>
          </p:cNvPr>
          <p:cNvSpPr>
            <a:spLocks/>
          </p:cNvSpPr>
          <p:nvPr/>
        </p:nvSpPr>
        <p:spPr bwMode="auto">
          <a:xfrm>
            <a:off x="327025" y="417513"/>
            <a:ext cx="1666875" cy="155575"/>
          </a:xfrm>
          <a:custGeom>
            <a:avLst/>
            <a:gdLst>
              <a:gd name="T0" fmla="*/ 1667892 w 1665605"/>
              <a:gd name="T1" fmla="*/ 423 h 154940"/>
              <a:gd name="T2" fmla="*/ 1114954 w 1665605"/>
              <a:gd name="T3" fmla="*/ 423 h 154940"/>
              <a:gd name="T4" fmla="*/ 1114954 w 1665605"/>
              <a:gd name="T5" fmla="*/ 0 h 154940"/>
              <a:gd name="T6" fmla="*/ 1093688 w 1665605"/>
              <a:gd name="T7" fmla="*/ 0 h 154940"/>
              <a:gd name="T8" fmla="*/ 1093688 w 1665605"/>
              <a:gd name="T9" fmla="*/ 66365 h 154940"/>
              <a:gd name="T10" fmla="*/ 556942 w 1665605"/>
              <a:gd name="T11" fmla="*/ 66365 h 154940"/>
              <a:gd name="T12" fmla="*/ 556942 w 1665605"/>
              <a:gd name="T13" fmla="*/ 64725 h 154940"/>
              <a:gd name="T14" fmla="*/ 535689 w 1665605"/>
              <a:gd name="T15" fmla="*/ 64725 h 154940"/>
              <a:gd name="T16" fmla="*/ 535689 w 1665605"/>
              <a:gd name="T17" fmla="*/ 133933 h 154940"/>
              <a:gd name="T18" fmla="*/ 0 w 1665605"/>
              <a:gd name="T19" fmla="*/ 133933 h 154940"/>
              <a:gd name="T20" fmla="*/ 0 w 1665605"/>
              <a:gd name="T21" fmla="*/ 155674 h 154940"/>
              <a:gd name="T22" fmla="*/ 553967 w 1665605"/>
              <a:gd name="T23" fmla="*/ 155674 h 154940"/>
              <a:gd name="T24" fmla="*/ 553967 w 1665605"/>
              <a:gd name="T25" fmla="*/ 153178 h 154940"/>
              <a:gd name="T26" fmla="*/ 556942 w 1665605"/>
              <a:gd name="T27" fmla="*/ 153178 h 154940"/>
              <a:gd name="T28" fmla="*/ 556942 w 1665605"/>
              <a:gd name="T29" fmla="*/ 88106 h 154940"/>
              <a:gd name="T30" fmla="*/ 1110783 w 1665605"/>
              <a:gd name="T31" fmla="*/ 88106 h 154940"/>
              <a:gd name="T32" fmla="*/ 1110783 w 1665605"/>
              <a:gd name="T33" fmla="*/ 85750 h 154940"/>
              <a:gd name="T34" fmla="*/ 1114954 w 1665605"/>
              <a:gd name="T35" fmla="*/ 85750 h 154940"/>
              <a:gd name="T36" fmla="*/ 1114954 w 1665605"/>
              <a:gd name="T37" fmla="*/ 22163 h 154940"/>
              <a:gd name="T38" fmla="*/ 1667892 w 1665605"/>
              <a:gd name="T39" fmla="*/ 22163 h 154940"/>
              <a:gd name="T40" fmla="*/ 1667892 w 1665605"/>
              <a:gd name="T41" fmla="*/ 423 h 1549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65605" h="154940">
                <a:moveTo>
                  <a:pt x="1665351" y="419"/>
                </a:moveTo>
                <a:lnTo>
                  <a:pt x="1113256" y="419"/>
                </a:lnTo>
                <a:lnTo>
                  <a:pt x="1113256" y="0"/>
                </a:lnTo>
                <a:lnTo>
                  <a:pt x="1092022" y="0"/>
                </a:lnTo>
                <a:lnTo>
                  <a:pt x="1092022" y="65824"/>
                </a:lnTo>
                <a:lnTo>
                  <a:pt x="556094" y="65824"/>
                </a:lnTo>
                <a:lnTo>
                  <a:pt x="556094" y="64198"/>
                </a:lnTo>
                <a:lnTo>
                  <a:pt x="534873" y="64198"/>
                </a:lnTo>
                <a:lnTo>
                  <a:pt x="534873" y="132842"/>
                </a:lnTo>
                <a:lnTo>
                  <a:pt x="0" y="132842"/>
                </a:lnTo>
                <a:lnTo>
                  <a:pt x="0" y="154406"/>
                </a:lnTo>
                <a:lnTo>
                  <a:pt x="553123" y="154406"/>
                </a:lnTo>
                <a:lnTo>
                  <a:pt x="553123" y="151930"/>
                </a:lnTo>
                <a:lnTo>
                  <a:pt x="556094" y="151930"/>
                </a:lnTo>
                <a:lnTo>
                  <a:pt x="556094" y="87388"/>
                </a:lnTo>
                <a:lnTo>
                  <a:pt x="1109091" y="87388"/>
                </a:lnTo>
                <a:lnTo>
                  <a:pt x="1109091" y="85051"/>
                </a:lnTo>
                <a:lnTo>
                  <a:pt x="1113256" y="85051"/>
                </a:lnTo>
                <a:lnTo>
                  <a:pt x="1113256" y="21983"/>
                </a:lnTo>
                <a:lnTo>
                  <a:pt x="1665351" y="21983"/>
                </a:lnTo>
                <a:lnTo>
                  <a:pt x="1665351" y="419"/>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 name="object 7">
            <a:extLst>
              <a:ext uri="{FF2B5EF4-FFF2-40B4-BE49-F238E27FC236}">
                <a16:creationId xmlns:a16="http://schemas.microsoft.com/office/drawing/2014/main" id="{DD74AB95-B682-9534-0807-1EF662A75EFE}"/>
              </a:ext>
            </a:extLst>
          </p:cNvPr>
          <p:cNvSpPr txBox="1"/>
          <p:nvPr/>
        </p:nvSpPr>
        <p:spPr>
          <a:xfrm>
            <a:off x="305969" y="409797"/>
            <a:ext cx="489788" cy="109004"/>
          </a:xfrm>
          <a:prstGeom prst="rect">
            <a:avLst/>
          </a:prstGeom>
        </p:spPr>
        <p:txBody>
          <a:bodyPr wrap="square" lIns="0" tIns="16510" rIns="0" bIns="0">
            <a:spAutoFit/>
          </a:bodyPr>
          <a:lstStyle/>
          <a:p>
            <a:pPr marL="12700" eaLnBrk="1" fontAlgn="auto" hangingPunct="1">
              <a:spcBef>
                <a:spcPts val="130"/>
              </a:spcBef>
              <a:spcAft>
                <a:spcPts val="0"/>
              </a:spcAft>
              <a:defRPr/>
            </a:pPr>
            <a:r>
              <a:rPr sz="600" b="1" kern="0" spc="70" dirty="0">
                <a:solidFill>
                  <a:srgbClr val="003BA2"/>
                </a:solidFill>
                <a:latin typeface="Calibri"/>
                <a:cs typeface="Calibri"/>
              </a:rPr>
              <a:t>Phase</a:t>
            </a:r>
            <a:r>
              <a:rPr sz="600" b="1" kern="0" spc="45" dirty="0">
                <a:solidFill>
                  <a:srgbClr val="003BA2"/>
                </a:solidFill>
                <a:latin typeface="Calibri"/>
                <a:cs typeface="Calibri"/>
              </a:rPr>
              <a:t> </a:t>
            </a:r>
            <a:r>
              <a:rPr sz="600" b="1" kern="0" spc="-50" dirty="0">
                <a:solidFill>
                  <a:srgbClr val="003BA2"/>
                </a:solidFill>
                <a:latin typeface="Calibri"/>
                <a:cs typeface="Calibri"/>
              </a:rPr>
              <a:t>1</a:t>
            </a:r>
            <a:endParaRPr sz="600" kern="0" dirty="0">
              <a:solidFill>
                <a:sysClr val="windowText" lastClr="000000"/>
              </a:solidFill>
              <a:latin typeface="Calibri"/>
              <a:cs typeface="Calibri"/>
            </a:endParaRPr>
          </a:p>
        </p:txBody>
      </p:sp>
      <p:sp>
        <p:nvSpPr>
          <p:cNvPr id="8" name="object 8">
            <a:extLst>
              <a:ext uri="{FF2B5EF4-FFF2-40B4-BE49-F238E27FC236}">
                <a16:creationId xmlns:a16="http://schemas.microsoft.com/office/drawing/2014/main" id="{032E7F7E-E306-C8ED-5496-3C74E5833824}"/>
              </a:ext>
            </a:extLst>
          </p:cNvPr>
          <p:cNvSpPr txBox="1"/>
          <p:nvPr/>
        </p:nvSpPr>
        <p:spPr>
          <a:xfrm>
            <a:off x="957263" y="376238"/>
            <a:ext cx="361620" cy="109004"/>
          </a:xfrm>
          <a:prstGeom prst="rect">
            <a:avLst/>
          </a:prstGeom>
        </p:spPr>
        <p:txBody>
          <a:bodyPr wrap="square" lIns="0" tIns="16510" rIns="0" bIns="0">
            <a:spAutoFit/>
          </a:bodyPr>
          <a:lstStyle/>
          <a:p>
            <a:pPr marL="12700" eaLnBrk="1" fontAlgn="auto" hangingPunct="1">
              <a:spcBef>
                <a:spcPts val="130"/>
              </a:spcBef>
              <a:spcAft>
                <a:spcPts val="0"/>
              </a:spcAft>
              <a:defRPr/>
            </a:pPr>
            <a:r>
              <a:rPr sz="600" b="1" kern="0" spc="70" dirty="0">
                <a:solidFill>
                  <a:srgbClr val="003BA2"/>
                </a:solidFill>
                <a:latin typeface="Calibri"/>
                <a:cs typeface="Calibri"/>
              </a:rPr>
              <a:t>Phase 2</a:t>
            </a:r>
          </a:p>
        </p:txBody>
      </p:sp>
      <p:sp>
        <p:nvSpPr>
          <p:cNvPr id="9" name="object 9">
            <a:extLst>
              <a:ext uri="{FF2B5EF4-FFF2-40B4-BE49-F238E27FC236}">
                <a16:creationId xmlns:a16="http://schemas.microsoft.com/office/drawing/2014/main" id="{3C7F1390-63EE-3872-376C-459422C999FC}"/>
              </a:ext>
            </a:extLst>
          </p:cNvPr>
          <p:cNvSpPr txBox="1"/>
          <p:nvPr/>
        </p:nvSpPr>
        <p:spPr>
          <a:xfrm>
            <a:off x="1574800" y="297589"/>
            <a:ext cx="342900" cy="109004"/>
          </a:xfrm>
          <a:prstGeom prst="rect">
            <a:avLst/>
          </a:prstGeom>
        </p:spPr>
        <p:txBody>
          <a:bodyPr wrap="square" lIns="0" tIns="16510" rIns="0" bIns="0">
            <a:spAutoFit/>
          </a:bodyPr>
          <a:lstStyle/>
          <a:p>
            <a:pPr marL="12700" eaLnBrk="1" fontAlgn="auto" hangingPunct="1">
              <a:spcBef>
                <a:spcPts val="130"/>
              </a:spcBef>
              <a:spcAft>
                <a:spcPts val="0"/>
              </a:spcAft>
              <a:defRPr/>
            </a:pPr>
            <a:r>
              <a:rPr sz="600" b="1" kern="0" spc="70" dirty="0">
                <a:solidFill>
                  <a:srgbClr val="003BA2"/>
                </a:solidFill>
                <a:latin typeface="Calibri"/>
                <a:cs typeface="Calibri"/>
              </a:rPr>
              <a:t>Phase</a:t>
            </a:r>
            <a:r>
              <a:rPr sz="400" b="1" kern="0" spc="45" dirty="0">
                <a:solidFill>
                  <a:srgbClr val="003BA2"/>
                </a:solidFill>
                <a:latin typeface="Calibri"/>
                <a:cs typeface="Calibri"/>
              </a:rPr>
              <a:t> </a:t>
            </a:r>
            <a:r>
              <a:rPr sz="600" b="1" kern="0" spc="70" dirty="0">
                <a:solidFill>
                  <a:srgbClr val="003BA2"/>
                </a:solidFill>
                <a:latin typeface="Calibri"/>
                <a:cs typeface="Calibri"/>
              </a:rPr>
              <a:t>3</a:t>
            </a:r>
          </a:p>
        </p:txBody>
      </p:sp>
      <p:sp>
        <p:nvSpPr>
          <p:cNvPr id="5128" name="object 10">
            <a:extLst>
              <a:ext uri="{FF2B5EF4-FFF2-40B4-BE49-F238E27FC236}">
                <a16:creationId xmlns:a16="http://schemas.microsoft.com/office/drawing/2014/main" id="{6A79D865-D5AE-A030-0077-E9BFDD21B17E}"/>
              </a:ext>
            </a:extLst>
          </p:cNvPr>
          <p:cNvSpPr txBox="1">
            <a:spLocks noChangeArrowheads="1"/>
          </p:cNvSpPr>
          <p:nvPr/>
        </p:nvSpPr>
        <p:spPr bwMode="auto">
          <a:xfrm>
            <a:off x="206374" y="593725"/>
            <a:ext cx="530225" cy="25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620" rIns="0" bIns="0">
            <a:spAutoFit/>
          </a:bodyPr>
          <a:lstStyle>
            <a:lvl1pPr marL="50800" indent="-38100">
              <a:tabLst>
                <a:tab pos="50800" algn="l"/>
              </a:tabLst>
              <a:defRPr>
                <a:solidFill>
                  <a:schemeClr val="tx1"/>
                </a:solidFill>
                <a:latin typeface="Arial" panose="020B0604020202020204" pitchFamily="34" charset="0"/>
              </a:defRPr>
            </a:lvl1pPr>
            <a:lvl2pPr marL="742950" indent="-285750">
              <a:tabLst>
                <a:tab pos="50800" algn="l"/>
              </a:tabLst>
              <a:defRPr>
                <a:solidFill>
                  <a:schemeClr val="tx1"/>
                </a:solidFill>
                <a:latin typeface="Arial" panose="020B0604020202020204" pitchFamily="34" charset="0"/>
              </a:defRPr>
            </a:lvl2pPr>
            <a:lvl3pPr marL="1143000" indent="-228600">
              <a:tabLst>
                <a:tab pos="50800" algn="l"/>
              </a:tabLst>
              <a:defRPr>
                <a:solidFill>
                  <a:schemeClr val="tx1"/>
                </a:solidFill>
                <a:latin typeface="Arial" panose="020B0604020202020204" pitchFamily="34" charset="0"/>
              </a:defRPr>
            </a:lvl3pPr>
            <a:lvl4pPr marL="1600200" indent="-228600">
              <a:tabLst>
                <a:tab pos="50800" algn="l"/>
              </a:tabLst>
              <a:defRPr>
                <a:solidFill>
                  <a:schemeClr val="tx1"/>
                </a:solidFill>
                <a:latin typeface="Arial" panose="020B0604020202020204" pitchFamily="34" charset="0"/>
              </a:defRPr>
            </a:lvl4pPr>
            <a:lvl5pPr marL="2057400" indent="-228600">
              <a:tabLst>
                <a:tab pos="508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508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508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508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50800" algn="l"/>
              </a:tabLst>
              <a:defRPr>
                <a:solidFill>
                  <a:schemeClr val="tx1"/>
                </a:solidFill>
                <a:latin typeface="Arial" panose="020B0604020202020204" pitchFamily="34" charset="0"/>
              </a:defRPr>
            </a:lvl9pPr>
          </a:lstStyle>
          <a:p>
            <a:pPr marL="47625" indent="-36513" eaLnBrk="1" hangingPunct="1">
              <a:lnSpc>
                <a:spcPct val="103000"/>
              </a:lnSpc>
              <a:buClr>
                <a:srgbClr val="054FBB"/>
              </a:buClr>
              <a:buSzPct val="67000"/>
              <a:buFont typeface="Arial" panose="020B0604020202020204" pitchFamily="34" charset="0"/>
              <a:buChar char="●"/>
              <a:tabLst>
                <a:tab pos="49213" algn="l"/>
              </a:tabLst>
            </a:pPr>
            <a:r>
              <a:rPr lang="el-GR" altLang="el-GR" sz="400" dirty="0">
                <a:solidFill>
                  <a:srgbClr val="000000"/>
                </a:solidFill>
                <a:cs typeface="Arial" panose="020B0604020202020204" pitchFamily="34" charset="0"/>
              </a:rPr>
              <a:t>Web Scra</a:t>
            </a:r>
            <a:r>
              <a:rPr lang="en-US" altLang="el-GR" sz="400" dirty="0">
                <a:solidFill>
                  <a:srgbClr val="000000"/>
                </a:solidFill>
                <a:cs typeface="Arial" panose="020B0604020202020204" pitchFamily="34" charset="0"/>
              </a:rPr>
              <a:t>p</a:t>
            </a:r>
            <a:r>
              <a:rPr lang="el-GR" altLang="el-GR" sz="400" dirty="0" err="1">
                <a:solidFill>
                  <a:srgbClr val="000000"/>
                </a:solidFill>
                <a:cs typeface="Arial" panose="020B0604020202020204" pitchFamily="34" charset="0"/>
              </a:rPr>
              <a:t>ing</a:t>
            </a:r>
            <a:endParaRPr lang="en-US" altLang="el-GR" sz="400" dirty="0">
              <a:solidFill>
                <a:srgbClr val="000000"/>
              </a:solidFill>
              <a:cs typeface="Arial" panose="020B0604020202020204" pitchFamily="34" charset="0"/>
            </a:endParaRPr>
          </a:p>
          <a:p>
            <a:pPr marL="47625" indent="-36513" eaLnBrk="1" hangingPunct="1">
              <a:lnSpc>
                <a:spcPct val="103000"/>
              </a:lnSpc>
              <a:buClr>
                <a:srgbClr val="054FBB"/>
              </a:buClr>
              <a:buSzPct val="67000"/>
              <a:buFont typeface="Arial" panose="020B0604020202020204" pitchFamily="34" charset="0"/>
              <a:buChar char="●"/>
              <a:tabLst>
                <a:tab pos="49213" algn="l"/>
              </a:tabLst>
            </a:pPr>
            <a:r>
              <a:rPr lang="el-GR" altLang="el-GR" sz="400" dirty="0" err="1">
                <a:solidFill>
                  <a:srgbClr val="000000"/>
                </a:solidFill>
                <a:cs typeface="Arial" panose="020B0604020202020204" pitchFamily="34" charset="0"/>
              </a:rPr>
              <a:t>Data</a:t>
            </a:r>
            <a:r>
              <a:rPr lang="el-GR" altLang="el-GR" sz="400" dirty="0">
                <a:solidFill>
                  <a:srgbClr val="000000"/>
                </a:solidFill>
                <a:cs typeface="Arial" panose="020B0604020202020204" pitchFamily="34" charset="0"/>
              </a:rPr>
              <a:t> </a:t>
            </a:r>
            <a:r>
              <a:rPr lang="el-GR" altLang="el-GR" sz="400" dirty="0" err="1">
                <a:solidFill>
                  <a:srgbClr val="000000"/>
                </a:solidFill>
                <a:cs typeface="Arial" panose="020B0604020202020204" pitchFamily="34" charset="0"/>
              </a:rPr>
              <a:t>Collection</a:t>
            </a:r>
            <a:r>
              <a:rPr lang="el-GR" altLang="el-GR" sz="400" dirty="0">
                <a:solidFill>
                  <a:srgbClr val="000000"/>
                </a:solidFill>
                <a:cs typeface="Arial" panose="020B0604020202020204" pitchFamily="34" charset="0"/>
              </a:rPr>
              <a:t> and</a:t>
            </a:r>
            <a:r>
              <a:rPr lang="en-US" altLang="el-GR" sz="400" dirty="0">
                <a:solidFill>
                  <a:srgbClr val="000000"/>
                </a:solidFill>
                <a:cs typeface="Arial" panose="020B0604020202020204" pitchFamily="34" charset="0"/>
              </a:rPr>
              <a:t> </a:t>
            </a:r>
            <a:r>
              <a:rPr lang="el-GR" altLang="el-GR" sz="400" dirty="0" err="1">
                <a:solidFill>
                  <a:srgbClr val="000000"/>
                </a:solidFill>
                <a:cs typeface="Arial" panose="020B0604020202020204" pitchFamily="34" charset="0"/>
              </a:rPr>
              <a:t>preprocessing</a:t>
            </a:r>
            <a:endParaRPr lang="en-US" altLang="el-GR" sz="400" dirty="0">
              <a:solidFill>
                <a:srgbClr val="000000"/>
              </a:solidFill>
              <a:cs typeface="Arial" panose="020B0604020202020204" pitchFamily="34" charset="0"/>
            </a:endParaRPr>
          </a:p>
          <a:p>
            <a:pPr marL="47625" indent="-36513" eaLnBrk="1" hangingPunct="1">
              <a:spcBef>
                <a:spcPts val="13"/>
              </a:spcBef>
              <a:buClr>
                <a:srgbClr val="054FBB"/>
              </a:buClr>
              <a:buSzPct val="67000"/>
              <a:buFont typeface="Arial" panose="020B0604020202020204" pitchFamily="34" charset="0"/>
              <a:buChar char="●"/>
              <a:tabLst>
                <a:tab pos="49213" algn="l"/>
              </a:tabLst>
            </a:pPr>
            <a:r>
              <a:rPr lang="el-GR" altLang="el-GR" sz="400" dirty="0">
                <a:solidFill>
                  <a:srgbClr val="000000"/>
                </a:solidFill>
                <a:cs typeface="Arial" panose="020B0604020202020204" pitchFamily="34" charset="0"/>
              </a:rPr>
              <a:t>IR </a:t>
            </a:r>
            <a:r>
              <a:rPr lang="el-GR" altLang="el-GR" sz="400" dirty="0" err="1">
                <a:solidFill>
                  <a:srgbClr val="000000"/>
                </a:solidFill>
                <a:cs typeface="Arial" panose="020B0604020202020204" pitchFamily="34" charset="0"/>
              </a:rPr>
              <a:t>system</a:t>
            </a:r>
            <a:endParaRPr lang="el-GR" altLang="el-GR" sz="400" dirty="0">
              <a:solidFill>
                <a:srgbClr val="000000"/>
              </a:solidFill>
              <a:cs typeface="Arial" panose="020B0604020202020204" pitchFamily="34" charset="0"/>
            </a:endParaRPr>
          </a:p>
        </p:txBody>
      </p:sp>
      <p:sp>
        <p:nvSpPr>
          <p:cNvPr id="5130" name="object 12">
            <a:extLst>
              <a:ext uri="{FF2B5EF4-FFF2-40B4-BE49-F238E27FC236}">
                <a16:creationId xmlns:a16="http://schemas.microsoft.com/office/drawing/2014/main" id="{092DA852-CD7E-220B-C0B1-79397566C3D8}"/>
              </a:ext>
            </a:extLst>
          </p:cNvPr>
          <p:cNvSpPr txBox="1">
            <a:spLocks noChangeArrowheads="1"/>
          </p:cNvSpPr>
          <p:nvPr/>
        </p:nvSpPr>
        <p:spPr bwMode="auto">
          <a:xfrm>
            <a:off x="889000" y="565145"/>
            <a:ext cx="727871" cy="41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7145" rIns="0" bIns="0">
            <a:spAutoFit/>
          </a:bodyPr>
          <a:lstStyle>
            <a:lvl1pPr marL="47625" indent="-36513">
              <a:tabLst>
                <a:tab pos="49213" algn="l"/>
              </a:tabLst>
              <a:defRPr>
                <a:solidFill>
                  <a:schemeClr val="tx1"/>
                </a:solidFill>
                <a:latin typeface="Arial" panose="020B0604020202020204" pitchFamily="34" charset="0"/>
              </a:defRPr>
            </a:lvl1pPr>
            <a:lvl2pPr marL="742950" indent="-285750">
              <a:tabLst>
                <a:tab pos="49213" algn="l"/>
              </a:tabLst>
              <a:defRPr>
                <a:solidFill>
                  <a:schemeClr val="tx1"/>
                </a:solidFill>
                <a:latin typeface="Arial" panose="020B0604020202020204" pitchFamily="34" charset="0"/>
              </a:defRPr>
            </a:lvl2pPr>
            <a:lvl3pPr marL="1143000" indent="-228600">
              <a:tabLst>
                <a:tab pos="49213" algn="l"/>
              </a:tabLst>
              <a:defRPr>
                <a:solidFill>
                  <a:schemeClr val="tx1"/>
                </a:solidFill>
                <a:latin typeface="Arial" panose="020B0604020202020204" pitchFamily="34" charset="0"/>
              </a:defRPr>
            </a:lvl3pPr>
            <a:lvl4pPr marL="1600200" indent="-228600">
              <a:tabLst>
                <a:tab pos="49213" algn="l"/>
              </a:tabLst>
              <a:defRPr>
                <a:solidFill>
                  <a:schemeClr val="tx1"/>
                </a:solidFill>
                <a:latin typeface="Arial" panose="020B0604020202020204" pitchFamily="34" charset="0"/>
              </a:defRPr>
            </a:lvl4pPr>
            <a:lvl5pPr marL="2057400" indent="-228600">
              <a:tabLst>
                <a:tab pos="4921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921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921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921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9213" algn="l"/>
              </a:tabLst>
              <a:defRPr>
                <a:solidFill>
                  <a:schemeClr val="tx1"/>
                </a:solidFill>
                <a:latin typeface="Arial" panose="020B0604020202020204" pitchFamily="34" charset="0"/>
              </a:defRPr>
            </a:lvl9pPr>
          </a:lstStyle>
          <a:p>
            <a:pPr eaLnBrk="1" hangingPunct="1">
              <a:spcBef>
                <a:spcPts val="138"/>
              </a:spcBef>
              <a:buClr>
                <a:srgbClr val="054FBB"/>
              </a:buClr>
              <a:buSzPct val="67000"/>
              <a:buFont typeface="Arial" panose="020B0604020202020204" pitchFamily="34" charset="0"/>
              <a:buChar char="●"/>
            </a:pPr>
            <a:r>
              <a:rPr lang="en-US" sz="400" dirty="0">
                <a:solidFill>
                  <a:srgbClr val="000000"/>
                </a:solidFill>
                <a:cs typeface="Arial" panose="020B0604020202020204" pitchFamily="34" charset="0"/>
              </a:rPr>
              <a:t>Sentiment-analysis</a:t>
            </a:r>
          </a:p>
          <a:p>
            <a:pPr eaLnBrk="1" hangingPunct="1">
              <a:spcBef>
                <a:spcPts val="138"/>
              </a:spcBef>
              <a:buClr>
                <a:srgbClr val="054FBB"/>
              </a:buClr>
              <a:buSzPct val="67000"/>
              <a:buFont typeface="Arial" panose="020B0604020202020204" pitchFamily="34" charset="0"/>
              <a:buChar char="●"/>
            </a:pPr>
            <a:r>
              <a:rPr lang="en-US" sz="400" dirty="0">
                <a:solidFill>
                  <a:srgbClr val="000000"/>
                </a:solidFill>
                <a:cs typeface="Arial" panose="020B0604020202020204" pitchFamily="34" charset="0"/>
              </a:rPr>
              <a:t>Final IR system</a:t>
            </a:r>
          </a:p>
          <a:p>
            <a:pPr eaLnBrk="1" hangingPunct="1">
              <a:spcBef>
                <a:spcPts val="138"/>
              </a:spcBef>
              <a:buClr>
                <a:srgbClr val="054FBB"/>
              </a:buClr>
              <a:buSzPct val="67000"/>
              <a:buFont typeface="Arial" panose="020B0604020202020204" pitchFamily="34" charset="0"/>
              <a:buChar char="●"/>
            </a:pPr>
            <a:r>
              <a:rPr lang="en-US" sz="400" dirty="0">
                <a:solidFill>
                  <a:srgbClr val="000000"/>
                </a:solidFill>
                <a:cs typeface="Arial" panose="020B0604020202020204" pitchFamily="34" charset="0"/>
              </a:rPr>
              <a:t>Recommendation System</a:t>
            </a:r>
            <a:endParaRPr lang="en-US" altLang="el-GR" sz="400" dirty="0">
              <a:solidFill>
                <a:srgbClr val="000000"/>
              </a:solidFill>
              <a:cs typeface="Arial" panose="020B0604020202020204" pitchFamily="34" charset="0"/>
            </a:endParaRPr>
          </a:p>
          <a:p>
            <a:pPr eaLnBrk="1" hangingPunct="1">
              <a:spcBef>
                <a:spcPts val="25"/>
              </a:spcBef>
              <a:buClr>
                <a:srgbClr val="054FBB"/>
              </a:buClr>
              <a:buSzPct val="67000"/>
              <a:buFont typeface="Arial" panose="020B0604020202020204" pitchFamily="34" charset="0"/>
              <a:buChar char="●"/>
            </a:pPr>
            <a:r>
              <a:rPr lang="el-GR" altLang="el-GR" sz="400" dirty="0" err="1">
                <a:solidFill>
                  <a:srgbClr val="000000"/>
                </a:solidFill>
                <a:cs typeface="Arial" panose="020B0604020202020204" pitchFamily="34" charset="0"/>
              </a:rPr>
              <a:t>Clustering</a:t>
            </a:r>
            <a:endParaRPr lang="en-US" altLang="el-GR" sz="400" dirty="0">
              <a:solidFill>
                <a:srgbClr val="000000"/>
              </a:solidFill>
              <a:cs typeface="Arial" panose="020B0604020202020204" pitchFamily="34" charset="0"/>
            </a:endParaRPr>
          </a:p>
          <a:p>
            <a:pPr eaLnBrk="1" hangingPunct="1">
              <a:spcBef>
                <a:spcPts val="25"/>
              </a:spcBef>
              <a:buClr>
                <a:srgbClr val="054FBB"/>
              </a:buClr>
              <a:buSzPct val="67000"/>
              <a:buFont typeface="Arial" panose="020B0604020202020204" pitchFamily="34" charset="0"/>
              <a:buChar char="●"/>
            </a:pPr>
            <a:r>
              <a:rPr lang="el-GR" altLang="el-GR" sz="400" dirty="0" err="1">
                <a:solidFill>
                  <a:srgbClr val="000000"/>
                </a:solidFill>
                <a:cs typeface="Arial" panose="020B0604020202020204" pitchFamily="34" charset="0"/>
              </a:rPr>
              <a:t>Topic</a:t>
            </a:r>
            <a:r>
              <a:rPr lang="el-GR" altLang="el-GR" sz="400" dirty="0">
                <a:solidFill>
                  <a:srgbClr val="000000"/>
                </a:solidFill>
                <a:cs typeface="Arial" panose="020B0604020202020204" pitchFamily="34" charset="0"/>
              </a:rPr>
              <a:t> </a:t>
            </a:r>
            <a:r>
              <a:rPr lang="el-GR" altLang="el-GR" sz="400" dirty="0" err="1">
                <a:solidFill>
                  <a:srgbClr val="000000"/>
                </a:solidFill>
                <a:cs typeface="Arial" panose="020B0604020202020204" pitchFamily="34" charset="0"/>
              </a:rPr>
              <a:t>Modeling</a:t>
            </a:r>
            <a:endParaRPr lang="el-GR" altLang="el-GR" sz="400" dirty="0">
              <a:solidFill>
                <a:srgbClr val="000000"/>
              </a:solidFill>
              <a:cs typeface="Arial" panose="020B0604020202020204" pitchFamily="34" charset="0"/>
            </a:endParaRPr>
          </a:p>
          <a:p>
            <a:pPr marL="11112" indent="0" eaLnBrk="1" hangingPunct="1">
              <a:lnSpc>
                <a:spcPct val="113000"/>
              </a:lnSpc>
              <a:buClr>
                <a:srgbClr val="054FBB"/>
              </a:buClr>
              <a:buSzPct val="67000"/>
            </a:pPr>
            <a:endParaRPr lang="en-US" altLang="el-GR" sz="400" dirty="0">
              <a:solidFill>
                <a:srgbClr val="000000"/>
              </a:solidFill>
              <a:cs typeface="Arial" panose="020B0604020202020204" pitchFamily="34" charset="0"/>
            </a:endParaRPr>
          </a:p>
        </p:txBody>
      </p:sp>
      <p:sp>
        <p:nvSpPr>
          <p:cNvPr id="17" name="object 17">
            <a:extLst>
              <a:ext uri="{FF2B5EF4-FFF2-40B4-BE49-F238E27FC236}">
                <a16:creationId xmlns:a16="http://schemas.microsoft.com/office/drawing/2014/main" id="{F162E4C4-56F6-2B27-29AE-8107D85DF736}"/>
              </a:ext>
            </a:extLst>
          </p:cNvPr>
          <p:cNvSpPr txBox="1"/>
          <p:nvPr/>
        </p:nvSpPr>
        <p:spPr>
          <a:xfrm>
            <a:off x="1574800" y="566931"/>
            <a:ext cx="666750" cy="298159"/>
          </a:xfrm>
          <a:prstGeom prst="rect">
            <a:avLst/>
          </a:prstGeom>
        </p:spPr>
        <p:txBody>
          <a:bodyPr wrap="square" lIns="0" tIns="13335" rIns="0" bIns="0" anchor="t">
            <a:spAutoFit/>
          </a:bodyPr>
          <a:lstStyle/>
          <a:p>
            <a:pPr marL="47625" indent="-36195" eaLnBrk="1" hangingPunct="1">
              <a:spcBef>
                <a:spcPts val="105"/>
              </a:spcBef>
              <a:buClr>
                <a:srgbClr val="054FBB"/>
              </a:buClr>
              <a:buSzPct val="67000"/>
              <a:buFont typeface="Arial" panose="020B0604020202020204" pitchFamily="34" charset="0"/>
              <a:buChar char="●"/>
              <a:tabLst>
                <a:tab pos="49213" algn="l"/>
              </a:tabLst>
              <a:defRPr/>
            </a:pPr>
            <a:r>
              <a:rPr lang="en-US" sz="400" dirty="0">
                <a:solidFill>
                  <a:srgbClr val="000000"/>
                </a:solidFill>
                <a:latin typeface="Arial"/>
                <a:cs typeface="Arial"/>
              </a:rPr>
              <a:t>Word to Vec</a:t>
            </a:r>
          </a:p>
          <a:p>
            <a:pPr marL="47625" indent="-36195" eaLnBrk="1" hangingPunct="1">
              <a:spcBef>
                <a:spcPts val="105"/>
              </a:spcBef>
              <a:buClr>
                <a:srgbClr val="054FBB"/>
              </a:buClr>
              <a:buSzPct val="67000"/>
              <a:buFont typeface="Arial" panose="020B0604020202020204" pitchFamily="34" charset="0"/>
              <a:buChar char="●"/>
              <a:tabLst>
                <a:tab pos="49213" algn="l"/>
              </a:tabLst>
              <a:defRPr/>
            </a:pPr>
            <a:r>
              <a:rPr lang="en-US" sz="400" dirty="0">
                <a:solidFill>
                  <a:srgbClr val="000000"/>
                </a:solidFill>
                <a:cs typeface="Arial" panose="020B0604020202020204" pitchFamily="34" charset="0"/>
              </a:rPr>
              <a:t>Summarization – Bart</a:t>
            </a:r>
          </a:p>
          <a:p>
            <a:pPr marL="47625" indent="-36195" eaLnBrk="1" hangingPunct="1">
              <a:spcBef>
                <a:spcPts val="105"/>
              </a:spcBef>
              <a:buClr>
                <a:srgbClr val="054FBB"/>
              </a:buClr>
              <a:buSzPct val="67000"/>
              <a:buFont typeface="Arial" panose="020B0604020202020204" pitchFamily="34" charset="0"/>
              <a:buChar char="●"/>
              <a:tabLst>
                <a:tab pos="49213" algn="l"/>
              </a:tabLst>
              <a:defRPr/>
            </a:pPr>
            <a:r>
              <a:rPr lang="en-US" sz="400" dirty="0">
                <a:solidFill>
                  <a:srgbClr val="000000"/>
                </a:solidFill>
                <a:latin typeface="Arial"/>
                <a:cs typeface="Arial"/>
              </a:rPr>
              <a:t>QA system </a:t>
            </a:r>
          </a:p>
          <a:p>
            <a:pPr marL="47625" indent="-36195">
              <a:spcBef>
                <a:spcPts val="105"/>
              </a:spcBef>
              <a:buClr>
                <a:srgbClr val="054FBB"/>
              </a:buClr>
              <a:buSzPct val="67000"/>
              <a:buFont typeface="Arial" panose="020B0604020202020204" pitchFamily="34" charset="0"/>
              <a:buChar char="●"/>
              <a:tabLst>
                <a:tab pos="49213" algn="l"/>
              </a:tabLst>
              <a:defRPr/>
            </a:pPr>
            <a:r>
              <a:rPr lang="en-US" sz="400" dirty="0">
                <a:solidFill>
                  <a:srgbClr val="000000"/>
                </a:solidFill>
                <a:latin typeface="Arial"/>
                <a:cs typeface="Arial"/>
              </a:rPr>
              <a:t>Sentiment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266" name="object 2">
            <a:extLst>
              <a:ext uri="{FF2B5EF4-FFF2-40B4-BE49-F238E27FC236}">
                <a16:creationId xmlns:a16="http://schemas.microsoft.com/office/drawing/2014/main" id="{700E23C5-6904-4F67-9A1C-AA92B65085BD}"/>
              </a:ext>
            </a:extLst>
          </p:cNvPr>
          <p:cNvGrpSpPr>
            <a:grpSpLocks/>
          </p:cNvGrpSpPr>
          <p:nvPr/>
        </p:nvGrpSpPr>
        <p:grpSpPr bwMode="auto">
          <a:xfrm>
            <a:off x="0" y="0"/>
            <a:ext cx="330200" cy="1254125"/>
            <a:chOff x="101631" y="200427"/>
            <a:chExt cx="590550" cy="993140"/>
          </a:xfrm>
        </p:grpSpPr>
        <p:sp>
          <p:nvSpPr>
            <p:cNvPr id="11270" name="object 3">
              <a:extLst>
                <a:ext uri="{FF2B5EF4-FFF2-40B4-BE49-F238E27FC236}">
                  <a16:creationId xmlns:a16="http://schemas.microsoft.com/office/drawing/2014/main" id="{D3D8847A-93A7-B088-F285-A3935DC15567}"/>
                </a:ext>
              </a:extLst>
            </p:cNvPr>
            <p:cNvSpPr>
              <a:spLocks/>
            </p:cNvSpPr>
            <p:nvPr/>
          </p:nvSpPr>
          <p:spPr bwMode="auto">
            <a:xfrm>
              <a:off x="101631" y="566917"/>
              <a:ext cx="295275" cy="626110"/>
            </a:xfrm>
            <a:custGeom>
              <a:avLst/>
              <a:gdLst>
                <a:gd name="T0" fmla="*/ 294774 w 295275"/>
                <a:gd name="T1" fmla="*/ 0 h 626110"/>
                <a:gd name="T2" fmla="*/ 0 w 295275"/>
                <a:gd name="T3" fmla="*/ 0 h 626110"/>
                <a:gd name="T4" fmla="*/ 0 w 295275"/>
                <a:gd name="T5" fmla="*/ 626065 h 626110"/>
                <a:gd name="T6" fmla="*/ 294774 w 295275"/>
                <a:gd name="T7" fmla="*/ 626065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1271" name="object 4">
              <a:extLst>
                <a:ext uri="{FF2B5EF4-FFF2-40B4-BE49-F238E27FC236}">
                  <a16:creationId xmlns:a16="http://schemas.microsoft.com/office/drawing/2014/main" id="{E1544680-9D8F-CED4-544D-DBA4BC25E19A}"/>
                </a:ext>
              </a:extLst>
            </p:cNvPr>
            <p:cNvSpPr>
              <a:spLocks/>
            </p:cNvSpPr>
            <p:nvPr/>
          </p:nvSpPr>
          <p:spPr bwMode="auto">
            <a:xfrm>
              <a:off x="396822" y="200427"/>
              <a:ext cx="295275" cy="368300"/>
            </a:xfrm>
            <a:custGeom>
              <a:avLst/>
              <a:gdLst>
                <a:gd name="T0" fmla="*/ 294774 w 295275"/>
                <a:gd name="T1" fmla="*/ 0 h 368300"/>
                <a:gd name="T2" fmla="*/ 0 w 295275"/>
                <a:gd name="T3" fmla="*/ 0 h 368300"/>
                <a:gd name="T4" fmla="*/ 0 w 295275"/>
                <a:gd name="T5" fmla="*/ 367725 h 368300"/>
                <a:gd name="T6" fmla="*/ 294774 w 295275"/>
                <a:gd name="T7" fmla="*/ 367725 h 368300"/>
                <a:gd name="T8" fmla="*/ 294774 w 295275"/>
                <a:gd name="T9" fmla="*/ 0 h 36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68300">
                  <a:moveTo>
                    <a:pt x="294774" y="0"/>
                  </a:moveTo>
                  <a:lnTo>
                    <a:pt x="0" y="0"/>
                  </a:lnTo>
                  <a:lnTo>
                    <a:pt x="0" y="367725"/>
                  </a:lnTo>
                  <a:lnTo>
                    <a:pt x="294774" y="367725"/>
                  </a:lnTo>
                  <a:lnTo>
                    <a:pt x="294774"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11267" name="object 5">
            <a:extLst>
              <a:ext uri="{FF2B5EF4-FFF2-40B4-BE49-F238E27FC236}">
                <a16:creationId xmlns:a16="http://schemas.microsoft.com/office/drawing/2014/main" id="{86B59E3E-C019-D452-EC76-1FBBD65A7BF6}"/>
              </a:ext>
            </a:extLst>
          </p:cNvPr>
          <p:cNvSpPr>
            <a:spLocks noGrp="1" noChangeArrowheads="1"/>
          </p:cNvSpPr>
          <p:nvPr>
            <p:ph type="title"/>
          </p:nvPr>
        </p:nvSpPr>
        <p:spPr bwMode="auto">
          <a:xfrm>
            <a:off x="363538" y="95250"/>
            <a:ext cx="1435164" cy="104905"/>
          </a:xfrm>
        </p:spPr>
        <p:txBody>
          <a:bodyPr vert="horz" tIns="14604" numCol="1" anchor="t" anchorCtr="0" compatLnSpc="1">
            <a:prstTxWarp prst="textNoShape">
              <a:avLst/>
            </a:prstTxWarp>
          </a:bodyPr>
          <a:lstStyle/>
          <a:p>
            <a:pPr marL="12700" eaLnBrk="1" hangingPunct="1">
              <a:spcBef>
                <a:spcPts val="113"/>
              </a:spcBef>
            </a:pPr>
            <a:r>
              <a:rPr lang="en-US" altLang="en-US" sz="400" dirty="0">
                <a:latin typeface="Century Gothic" panose="020B0502020202020204" pitchFamily="34" charset="0"/>
                <a:cs typeface="Calibri" panose="020F0502020204030204" pitchFamily="34" charset="0"/>
              </a:rPr>
              <a:t>Issues with fine-tuning Bert Models in Our Dataset</a:t>
            </a:r>
          </a:p>
        </p:txBody>
      </p:sp>
      <p:sp>
        <p:nvSpPr>
          <p:cNvPr id="11269" name="TextBox 2">
            <a:extLst>
              <a:ext uri="{FF2B5EF4-FFF2-40B4-BE49-F238E27FC236}">
                <a16:creationId xmlns:a16="http://schemas.microsoft.com/office/drawing/2014/main" id="{03C8B53F-6DD9-FE37-1F3A-819525790BF4}"/>
              </a:ext>
            </a:extLst>
          </p:cNvPr>
          <p:cNvSpPr txBox="1">
            <a:spLocks noChangeArrowheads="1"/>
          </p:cNvSpPr>
          <p:nvPr/>
        </p:nvSpPr>
        <p:spPr bwMode="auto">
          <a:xfrm>
            <a:off x="287150" y="171450"/>
            <a:ext cx="15621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dirty="0">
                <a:latin typeface="Century Gothic" panose="020B0502020202020204" pitchFamily="34" charset="0"/>
              </a:rPr>
              <a:t>We attempted fine-tuning of this model on our dataset, but the attempt is not successful since training accuracy is low and slightly decreases over each epoch .​</a:t>
            </a:r>
          </a:p>
          <a:p>
            <a:endParaRPr lang="en-US" altLang="en-US" sz="400" dirty="0">
              <a:latin typeface="Century Gothic" panose="020B0502020202020204" pitchFamily="34" charset="0"/>
            </a:endParaRPr>
          </a:p>
          <a:p>
            <a:r>
              <a:rPr lang="en-US" altLang="en-US" sz="400" dirty="0">
                <a:latin typeface="Century Gothic" panose="020B0502020202020204" pitchFamily="34" charset="0"/>
              </a:rPr>
              <a:t>This dataset may be not suitable for this type of model or may need specific adjustments for the training, test , validation split which may be explored in the future.​</a:t>
            </a:r>
          </a:p>
          <a:p>
            <a:endParaRPr lang="en-US" altLang="en-US" sz="400" dirty="0">
              <a:latin typeface="Century Gothic" panose="020B0502020202020204" pitchFamily="34" charset="0"/>
            </a:endParaRPr>
          </a:p>
          <a:p>
            <a:r>
              <a:rPr lang="en-US" altLang="en-US" sz="400" dirty="0">
                <a:latin typeface="Century Gothic" panose="020B0502020202020204" pitchFamily="34" charset="0"/>
              </a:rPr>
              <a:t>We tried with subset of Snapchat reviews ​and the Whole Dataset</a:t>
            </a:r>
            <a:r>
              <a:rPr lang="el-GR" altLang="en-US" sz="400" dirty="0">
                <a:latin typeface="Century Gothic" panose="020B0502020202020204" pitchFamily="34" charset="0"/>
              </a:rPr>
              <a:t>.</a:t>
            </a:r>
            <a:endParaRPr lang="en-US" altLang="en-US" sz="400" dirty="0">
              <a:latin typeface="Century Gothic" panose="020B0502020202020204" pitchFamily="34" charset="0"/>
            </a:endParaRPr>
          </a:p>
        </p:txBody>
      </p:sp>
      <p:pic>
        <p:nvPicPr>
          <p:cNvPr id="1026" name="Picture 2">
            <a:extLst>
              <a:ext uri="{FF2B5EF4-FFF2-40B4-BE49-F238E27FC236}">
                <a16:creationId xmlns:a16="http://schemas.microsoft.com/office/drawing/2014/main" id="{F1857404-3836-DA42-556A-3B0708C9EE6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4573" y="931642"/>
            <a:ext cx="884881" cy="2268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0DEC7C49-56AB-1F6E-190D-67CAB2DA5FC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97349" y="912105"/>
            <a:ext cx="954902" cy="24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88B8901-552D-8C89-5746-C7383AD6268D}"/>
              </a:ext>
            </a:extLst>
          </p:cNvPr>
          <p:cNvSpPr/>
          <p:nvPr/>
        </p:nvSpPr>
        <p:spPr>
          <a:xfrm>
            <a:off x="0" y="0"/>
            <a:ext cx="2235200" cy="1257300"/>
          </a:xfrm>
          <a:prstGeom prst="rect">
            <a:avLst/>
          </a:prstGeom>
          <a:solidFill>
            <a:srgbClr val="054FB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object 5">
            <a:extLst>
              <a:ext uri="{FF2B5EF4-FFF2-40B4-BE49-F238E27FC236}">
                <a16:creationId xmlns:a16="http://schemas.microsoft.com/office/drawing/2014/main" id="{64A4882B-AC84-3C99-0AA3-DC92A94A6C75}"/>
              </a:ext>
            </a:extLst>
          </p:cNvPr>
          <p:cNvSpPr txBox="1">
            <a:spLocks noGrp="1"/>
          </p:cNvSpPr>
          <p:nvPr>
            <p:ph type="title"/>
          </p:nvPr>
        </p:nvSpPr>
        <p:spPr>
          <a:xfrm>
            <a:off x="0" y="19050"/>
            <a:ext cx="2235200" cy="214313"/>
          </a:xfrm>
        </p:spPr>
        <p:txBody>
          <a:bodyPr vert="horz" tIns="14604" rtlCol="0"/>
          <a:lstStyle/>
          <a:p>
            <a:pPr marL="12700" eaLnBrk="1" fontAlgn="auto" hangingPunct="1">
              <a:spcBef>
                <a:spcPts val="114"/>
              </a:spcBef>
              <a:spcAft>
                <a:spcPts val="0"/>
              </a:spcAft>
              <a:defRPr/>
            </a:pPr>
            <a:r>
              <a:rPr lang="en-US" sz="650" spc="90" dirty="0">
                <a:solidFill>
                  <a:schemeClr val="bg1"/>
                </a:solidFill>
              </a:rPr>
              <a:t>Harnessing Q&amp;A models:</a:t>
            </a:r>
            <a:br>
              <a:rPr lang="en-US" sz="650" spc="90" dirty="0">
                <a:solidFill>
                  <a:schemeClr val="bg1"/>
                </a:solidFill>
              </a:rPr>
            </a:br>
            <a:r>
              <a:rPr lang="en-US" sz="650" spc="90" dirty="0">
                <a:solidFill>
                  <a:schemeClr val="bg1"/>
                </a:solidFill>
              </a:rPr>
              <a:t>If User would like to make Specific Queries</a:t>
            </a:r>
            <a:endParaRPr sz="650" dirty="0">
              <a:solidFill>
                <a:schemeClr val="bg1"/>
              </a:solidFill>
            </a:endParaRPr>
          </a:p>
        </p:txBody>
      </p:sp>
      <p:sp>
        <p:nvSpPr>
          <p:cNvPr id="9220" name="TextBox 4">
            <a:extLst>
              <a:ext uri="{FF2B5EF4-FFF2-40B4-BE49-F238E27FC236}">
                <a16:creationId xmlns:a16="http://schemas.microsoft.com/office/drawing/2014/main" id="{9FC38114-9D23-CE95-4562-360ABF3DF445}"/>
              </a:ext>
            </a:extLst>
          </p:cNvPr>
          <p:cNvSpPr txBox="1">
            <a:spLocks noChangeArrowheads="1"/>
          </p:cNvSpPr>
          <p:nvPr/>
        </p:nvSpPr>
        <p:spPr bwMode="auto">
          <a:xfrm>
            <a:off x="279400" y="214313"/>
            <a:ext cx="16002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i="1">
                <a:solidFill>
                  <a:schemeClr val="bg1"/>
                </a:solidFill>
                <a:latin typeface="Century Gothic" panose="020B0502020202020204" pitchFamily="34" charset="0"/>
              </a:rPr>
              <a:t>We use models benchmarked on SQuAD and SQuAD 2</a:t>
            </a:r>
          </a:p>
        </p:txBody>
      </p:sp>
      <p:sp>
        <p:nvSpPr>
          <p:cNvPr id="28" name="Rectangle 27">
            <a:extLst>
              <a:ext uri="{FF2B5EF4-FFF2-40B4-BE49-F238E27FC236}">
                <a16:creationId xmlns:a16="http://schemas.microsoft.com/office/drawing/2014/main" id="{B04600F2-0999-9089-32A2-7E2E3BFDEA4F}"/>
              </a:ext>
            </a:extLst>
          </p:cNvPr>
          <p:cNvSpPr/>
          <p:nvPr/>
        </p:nvSpPr>
        <p:spPr>
          <a:xfrm>
            <a:off x="49213" y="341313"/>
            <a:ext cx="2136775" cy="381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9222" name="Group 20">
            <a:extLst>
              <a:ext uri="{FF2B5EF4-FFF2-40B4-BE49-F238E27FC236}">
                <a16:creationId xmlns:a16="http://schemas.microsoft.com/office/drawing/2014/main" id="{E1233AAB-F178-1973-2D47-11997F349F36}"/>
              </a:ext>
            </a:extLst>
          </p:cNvPr>
          <p:cNvGrpSpPr>
            <a:grpSpLocks/>
          </p:cNvGrpSpPr>
          <p:nvPr/>
        </p:nvGrpSpPr>
        <p:grpSpPr bwMode="auto">
          <a:xfrm>
            <a:off x="25400" y="339725"/>
            <a:ext cx="2116138" cy="398463"/>
            <a:chOff x="24428" y="329079"/>
            <a:chExt cx="2116240" cy="397698"/>
          </a:xfrm>
        </p:grpSpPr>
        <p:sp>
          <p:nvSpPr>
            <p:cNvPr id="9230" name="TextBox 6">
              <a:extLst>
                <a:ext uri="{FF2B5EF4-FFF2-40B4-BE49-F238E27FC236}">
                  <a16:creationId xmlns:a16="http://schemas.microsoft.com/office/drawing/2014/main" id="{34E77654-7D99-3A65-0B6B-73124C370B3E}"/>
                </a:ext>
              </a:extLst>
            </p:cNvPr>
            <p:cNvSpPr txBox="1">
              <a:spLocks noChangeArrowheads="1"/>
            </p:cNvSpPr>
            <p:nvPr/>
          </p:nvSpPr>
          <p:spPr bwMode="auto">
            <a:xfrm>
              <a:off x="30524" y="580401"/>
              <a:ext cx="720580" cy="14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a:latin typeface="Century Gothic" panose="020B0502020202020204" pitchFamily="34" charset="0"/>
                </a:rPr>
                <a:t>roberta-base-squad2</a:t>
              </a:r>
            </a:p>
          </p:txBody>
        </p:sp>
        <p:sp>
          <p:nvSpPr>
            <p:cNvPr id="9231" name="TextBox 8">
              <a:extLst>
                <a:ext uri="{FF2B5EF4-FFF2-40B4-BE49-F238E27FC236}">
                  <a16:creationId xmlns:a16="http://schemas.microsoft.com/office/drawing/2014/main" id="{5C59409C-966E-C29E-87B8-9B1228C82080}"/>
                </a:ext>
              </a:extLst>
            </p:cNvPr>
            <p:cNvSpPr txBox="1">
              <a:spLocks noChangeArrowheads="1"/>
            </p:cNvSpPr>
            <p:nvPr/>
          </p:nvSpPr>
          <p:spPr bwMode="auto">
            <a:xfrm>
              <a:off x="24428" y="409170"/>
              <a:ext cx="795123" cy="20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a:latin typeface="Century Gothic" panose="020B0502020202020204" pitchFamily="34" charset="0"/>
                </a:rPr>
                <a:t>distilbert-base-cased-distilled-squad</a:t>
              </a:r>
            </a:p>
          </p:txBody>
        </p:sp>
        <p:sp>
          <p:nvSpPr>
            <p:cNvPr id="9232" name="TextBox 11">
              <a:extLst>
                <a:ext uri="{FF2B5EF4-FFF2-40B4-BE49-F238E27FC236}">
                  <a16:creationId xmlns:a16="http://schemas.microsoft.com/office/drawing/2014/main" id="{60749AB4-2483-7CBE-80F0-A13B29C7C5A0}"/>
                </a:ext>
              </a:extLst>
            </p:cNvPr>
            <p:cNvSpPr txBox="1">
              <a:spLocks noChangeArrowheads="1"/>
            </p:cNvSpPr>
            <p:nvPr/>
          </p:nvSpPr>
          <p:spPr bwMode="auto">
            <a:xfrm>
              <a:off x="25508" y="329079"/>
              <a:ext cx="2087198" cy="14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a:latin typeface="Century Gothic" panose="020B0502020202020204" pitchFamily="34" charset="0"/>
                </a:rPr>
                <a:t>Query 1- 'Does snapchat have issues for sharing photos with friends?</a:t>
              </a:r>
            </a:p>
          </p:txBody>
        </p:sp>
        <p:pic>
          <p:nvPicPr>
            <p:cNvPr id="9233" name="Picture 13">
              <a:extLst>
                <a:ext uri="{FF2B5EF4-FFF2-40B4-BE49-F238E27FC236}">
                  <a16:creationId xmlns:a16="http://schemas.microsoft.com/office/drawing/2014/main" id="{D136AC72-4E63-4AEB-DA34-6914299A5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109" r="11365" b="-2"/>
            <a:stretch>
              <a:fillRect/>
            </a:stretch>
          </p:blipFill>
          <p:spPr bwMode="auto">
            <a:xfrm>
              <a:off x="696354" y="612360"/>
              <a:ext cx="1444314" cy="7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5">
              <a:extLst>
                <a:ext uri="{FF2B5EF4-FFF2-40B4-BE49-F238E27FC236}">
                  <a16:creationId xmlns:a16="http://schemas.microsoft.com/office/drawing/2014/main" id="{94C72814-529B-F01F-4FA9-FC414AC69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13" y="476962"/>
              <a:ext cx="1303185" cy="5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Rectangle 28">
            <a:extLst>
              <a:ext uri="{FF2B5EF4-FFF2-40B4-BE49-F238E27FC236}">
                <a16:creationId xmlns:a16="http://schemas.microsoft.com/office/drawing/2014/main" id="{0C701D59-7DD0-7197-679C-3CCE353899DA}"/>
              </a:ext>
            </a:extLst>
          </p:cNvPr>
          <p:cNvSpPr/>
          <p:nvPr/>
        </p:nvSpPr>
        <p:spPr>
          <a:xfrm>
            <a:off x="52388" y="804863"/>
            <a:ext cx="2138362" cy="3825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9224" name="Group 25">
            <a:extLst>
              <a:ext uri="{FF2B5EF4-FFF2-40B4-BE49-F238E27FC236}">
                <a16:creationId xmlns:a16="http://schemas.microsoft.com/office/drawing/2014/main" id="{D2B3F27E-3045-4EE9-52EA-ED94492D5A40}"/>
              </a:ext>
            </a:extLst>
          </p:cNvPr>
          <p:cNvGrpSpPr>
            <a:grpSpLocks/>
          </p:cNvGrpSpPr>
          <p:nvPr/>
        </p:nvGrpSpPr>
        <p:grpSpPr bwMode="auto">
          <a:xfrm>
            <a:off x="23813" y="768350"/>
            <a:ext cx="2138362" cy="382588"/>
            <a:chOff x="17677" y="804420"/>
            <a:chExt cx="2205331" cy="409138"/>
          </a:xfrm>
        </p:grpSpPr>
        <p:sp>
          <p:nvSpPr>
            <p:cNvPr id="9225" name="TextBox 17">
              <a:extLst>
                <a:ext uri="{FF2B5EF4-FFF2-40B4-BE49-F238E27FC236}">
                  <a16:creationId xmlns:a16="http://schemas.microsoft.com/office/drawing/2014/main" id="{D0E37107-9412-8CD9-0F0C-5F15DA211509}"/>
                </a:ext>
              </a:extLst>
            </p:cNvPr>
            <p:cNvSpPr txBox="1">
              <a:spLocks noChangeArrowheads="1"/>
            </p:cNvSpPr>
            <p:nvPr/>
          </p:nvSpPr>
          <p:spPr bwMode="auto">
            <a:xfrm>
              <a:off x="24428" y="804420"/>
              <a:ext cx="21336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a:latin typeface="Century Gothic" panose="020B0502020202020204" pitchFamily="34" charset="0"/>
                </a:rPr>
                <a:t>Query 2- camera quality</a:t>
              </a:r>
            </a:p>
          </p:txBody>
        </p:sp>
        <p:sp>
          <p:nvSpPr>
            <p:cNvPr id="9226" name="TextBox 18">
              <a:extLst>
                <a:ext uri="{FF2B5EF4-FFF2-40B4-BE49-F238E27FC236}">
                  <a16:creationId xmlns:a16="http://schemas.microsoft.com/office/drawing/2014/main" id="{398FC6DB-8CD0-0507-BE7D-FC40FD9EDC0F}"/>
                </a:ext>
              </a:extLst>
            </p:cNvPr>
            <p:cNvSpPr txBox="1">
              <a:spLocks noChangeArrowheads="1"/>
            </p:cNvSpPr>
            <p:nvPr/>
          </p:nvSpPr>
          <p:spPr bwMode="auto">
            <a:xfrm>
              <a:off x="24048" y="1067182"/>
              <a:ext cx="720580" cy="14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a:latin typeface="Century Gothic" panose="020B0502020202020204" pitchFamily="34" charset="0"/>
                </a:rPr>
                <a:t>roberta-base-squad2</a:t>
              </a:r>
            </a:p>
          </p:txBody>
        </p:sp>
        <p:sp>
          <p:nvSpPr>
            <p:cNvPr id="9227" name="TextBox 19">
              <a:extLst>
                <a:ext uri="{FF2B5EF4-FFF2-40B4-BE49-F238E27FC236}">
                  <a16:creationId xmlns:a16="http://schemas.microsoft.com/office/drawing/2014/main" id="{DC11B683-96BE-829B-09D0-69A39F5C6F39}"/>
                </a:ext>
              </a:extLst>
            </p:cNvPr>
            <p:cNvSpPr txBox="1">
              <a:spLocks noChangeArrowheads="1"/>
            </p:cNvSpPr>
            <p:nvPr/>
          </p:nvSpPr>
          <p:spPr bwMode="auto">
            <a:xfrm>
              <a:off x="17677" y="890477"/>
              <a:ext cx="795123" cy="20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
                  <a:latin typeface="Century Gothic" panose="020B0502020202020204" pitchFamily="34" charset="0"/>
                </a:rPr>
                <a:t>distilbert-base-cased-distilled-squad</a:t>
              </a:r>
            </a:p>
          </p:txBody>
        </p:sp>
        <p:pic>
          <p:nvPicPr>
            <p:cNvPr id="9228" name="Picture 22">
              <a:extLst>
                <a:ext uri="{FF2B5EF4-FFF2-40B4-BE49-F238E27FC236}">
                  <a16:creationId xmlns:a16="http://schemas.microsoft.com/office/drawing/2014/main" id="{B00702FD-AD84-9BD9-32B8-C1E79C1ED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21" y="954875"/>
              <a:ext cx="1539887" cy="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24">
              <a:extLst>
                <a:ext uri="{FF2B5EF4-FFF2-40B4-BE49-F238E27FC236}">
                  <a16:creationId xmlns:a16="http://schemas.microsoft.com/office/drawing/2014/main" id="{4B8FCCDD-D3AE-6AAF-1B8F-917D3A5C21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4262" b="2"/>
            <a:stretch>
              <a:fillRect/>
            </a:stretch>
          </p:blipFill>
          <p:spPr bwMode="auto">
            <a:xfrm>
              <a:off x="716662" y="1096072"/>
              <a:ext cx="1260486" cy="7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650" name="object 2">
            <a:extLst>
              <a:ext uri="{FF2B5EF4-FFF2-40B4-BE49-F238E27FC236}">
                <a16:creationId xmlns:a16="http://schemas.microsoft.com/office/drawing/2014/main" id="{F18C4B2C-1788-1578-1DFE-417AE232D7B9}"/>
              </a:ext>
            </a:extLst>
          </p:cNvPr>
          <p:cNvGrpSpPr>
            <a:grpSpLocks/>
          </p:cNvGrpSpPr>
          <p:nvPr/>
        </p:nvGrpSpPr>
        <p:grpSpPr bwMode="auto">
          <a:xfrm>
            <a:off x="1535113" y="1588"/>
            <a:ext cx="590550" cy="1249362"/>
            <a:chOff x="1534536" y="1143"/>
            <a:chExt cx="590550" cy="1250315"/>
          </a:xfrm>
        </p:grpSpPr>
        <p:sp>
          <p:nvSpPr>
            <p:cNvPr id="27652" name="object 3">
              <a:extLst>
                <a:ext uri="{FF2B5EF4-FFF2-40B4-BE49-F238E27FC236}">
                  <a16:creationId xmlns:a16="http://schemas.microsoft.com/office/drawing/2014/main" id="{CCE08482-1DA3-0B72-5F2E-3342915F9FDC}"/>
                </a:ext>
              </a:extLst>
            </p:cNvPr>
            <p:cNvSpPr>
              <a:spLocks/>
            </p:cNvSpPr>
            <p:nvPr/>
          </p:nvSpPr>
          <p:spPr bwMode="auto">
            <a:xfrm>
              <a:off x="1534536" y="625198"/>
              <a:ext cx="295275" cy="626110"/>
            </a:xfrm>
            <a:custGeom>
              <a:avLst/>
              <a:gdLst>
                <a:gd name="T0" fmla="*/ 294774 w 295275"/>
                <a:gd name="T1" fmla="*/ 0 h 626110"/>
                <a:gd name="T2" fmla="*/ 0 w 295275"/>
                <a:gd name="T3" fmla="*/ 0 h 626110"/>
                <a:gd name="T4" fmla="*/ 0 w 295275"/>
                <a:gd name="T5" fmla="*/ 626065 h 626110"/>
                <a:gd name="T6" fmla="*/ 294774 w 295275"/>
                <a:gd name="T7" fmla="*/ 626065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7653" name="object 4">
              <a:extLst>
                <a:ext uri="{FF2B5EF4-FFF2-40B4-BE49-F238E27FC236}">
                  <a16:creationId xmlns:a16="http://schemas.microsoft.com/office/drawing/2014/main" id="{9681F26C-A002-50F8-DBC1-B05F18D6E605}"/>
                </a:ext>
              </a:extLst>
            </p:cNvPr>
            <p:cNvSpPr>
              <a:spLocks/>
            </p:cNvSpPr>
            <p:nvPr/>
          </p:nvSpPr>
          <p:spPr bwMode="auto">
            <a:xfrm>
              <a:off x="1829729" y="1143"/>
              <a:ext cx="295275" cy="623570"/>
            </a:xfrm>
            <a:custGeom>
              <a:avLst/>
              <a:gdLst>
                <a:gd name="T0" fmla="*/ 294774 w 295275"/>
                <a:gd name="T1" fmla="*/ 0 h 623570"/>
                <a:gd name="T2" fmla="*/ 0 w 295275"/>
                <a:gd name="T3" fmla="*/ 0 h 623570"/>
                <a:gd name="T4" fmla="*/ 0 w 295275"/>
                <a:gd name="T5" fmla="*/ 623029 h 623570"/>
                <a:gd name="T6" fmla="*/ 294774 w 295275"/>
                <a:gd name="T7" fmla="*/ 623029 h 623570"/>
                <a:gd name="T8" fmla="*/ 294774 w 295275"/>
                <a:gd name="T9" fmla="*/ 0 h 623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70">
                  <a:moveTo>
                    <a:pt x="294774" y="0"/>
                  </a:moveTo>
                  <a:lnTo>
                    <a:pt x="0" y="0"/>
                  </a:lnTo>
                  <a:lnTo>
                    <a:pt x="0" y="623029"/>
                  </a:lnTo>
                  <a:lnTo>
                    <a:pt x="294774" y="623029"/>
                  </a:lnTo>
                  <a:lnTo>
                    <a:pt x="294774" y="0"/>
                  </a:lnTo>
                  <a:close/>
                </a:path>
              </a:pathLst>
            </a:custGeom>
            <a:solidFill>
              <a:srgbClr val="003BA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1872F964-A034-E7BC-3375-29EE82275EB5}"/>
              </a:ext>
            </a:extLst>
          </p:cNvPr>
          <p:cNvSpPr txBox="1"/>
          <p:nvPr/>
        </p:nvSpPr>
        <p:spPr>
          <a:xfrm>
            <a:off x="88900" y="311150"/>
            <a:ext cx="1241425" cy="280846"/>
          </a:xfrm>
          <a:prstGeom prst="rect">
            <a:avLst/>
          </a:prstGeom>
        </p:spPr>
        <p:txBody>
          <a:bodyPr lIns="0" tIns="11430" rIns="0" bIns="0" anchor="t">
            <a:spAutoFit/>
          </a:bodyPr>
          <a:lstStyle/>
          <a:p>
            <a:pPr marL="12700" eaLnBrk="1" fontAlgn="auto" hangingPunct="1">
              <a:spcBef>
                <a:spcPts val="90"/>
              </a:spcBef>
              <a:spcAft>
                <a:spcPts val="0"/>
              </a:spcAft>
              <a:defRPr/>
            </a:pPr>
            <a:r>
              <a:rPr sz="1750" b="1" kern="0" spc="245" dirty="0">
                <a:solidFill>
                  <a:srgbClr val="003BA2"/>
                </a:solidFill>
                <a:latin typeface="Calibri"/>
                <a:cs typeface="Calibri"/>
              </a:rPr>
              <a:t>Thank</a:t>
            </a:r>
            <a:r>
              <a:rPr lang="en-US" sz="1750" b="1" kern="0" spc="110" dirty="0">
                <a:solidFill>
                  <a:srgbClr val="003BA2"/>
                </a:solidFill>
                <a:latin typeface="Calibri"/>
                <a:cs typeface="Calibri"/>
              </a:rPr>
              <a:t> Y</a:t>
            </a:r>
            <a:r>
              <a:rPr lang="en-US" sz="1750" b="1" kern="0" spc="180" dirty="0">
                <a:solidFill>
                  <a:srgbClr val="003BA2"/>
                </a:solidFill>
                <a:latin typeface="Calibri"/>
                <a:cs typeface="Calibri"/>
              </a:rPr>
              <a:t>ou</a:t>
            </a:r>
            <a:endParaRPr sz="1750" kern="0" dirty="0">
              <a:solidFill>
                <a:sysClr val="windowText" lastClr="000000"/>
              </a:solidFill>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6" name="object 2">
            <a:extLst>
              <a:ext uri="{FF2B5EF4-FFF2-40B4-BE49-F238E27FC236}">
                <a16:creationId xmlns:a16="http://schemas.microsoft.com/office/drawing/2014/main" id="{555E584A-AB86-3578-BBC9-C29AD1760095}"/>
              </a:ext>
            </a:extLst>
          </p:cNvPr>
          <p:cNvGrpSpPr>
            <a:grpSpLocks/>
          </p:cNvGrpSpPr>
          <p:nvPr/>
        </p:nvGrpSpPr>
        <p:grpSpPr bwMode="auto">
          <a:xfrm>
            <a:off x="1346200" y="123825"/>
            <a:ext cx="590550" cy="1009650"/>
            <a:chOff x="1361538" y="120728"/>
            <a:chExt cx="590550" cy="1009650"/>
          </a:xfrm>
        </p:grpSpPr>
        <p:sp>
          <p:nvSpPr>
            <p:cNvPr id="6149" name="object 3">
              <a:extLst>
                <a:ext uri="{FF2B5EF4-FFF2-40B4-BE49-F238E27FC236}">
                  <a16:creationId xmlns:a16="http://schemas.microsoft.com/office/drawing/2014/main" id="{7F28889B-A2DD-E5C1-22EC-9D6991770252}"/>
                </a:ext>
              </a:extLst>
            </p:cNvPr>
            <p:cNvSpPr>
              <a:spLocks/>
            </p:cNvSpPr>
            <p:nvPr/>
          </p:nvSpPr>
          <p:spPr bwMode="auto">
            <a:xfrm>
              <a:off x="1361538" y="120728"/>
              <a:ext cx="295275" cy="386080"/>
            </a:xfrm>
            <a:custGeom>
              <a:avLst/>
              <a:gdLst>
                <a:gd name="T0" fmla="*/ 294775 w 295275"/>
                <a:gd name="T1" fmla="*/ 0 h 386080"/>
                <a:gd name="T2" fmla="*/ 0 w 295275"/>
                <a:gd name="T3" fmla="*/ 0 h 386080"/>
                <a:gd name="T4" fmla="*/ 0 w 295275"/>
                <a:gd name="T5" fmla="*/ 385965 h 386080"/>
                <a:gd name="T6" fmla="*/ 294775 w 295275"/>
                <a:gd name="T7" fmla="*/ 385965 h 386080"/>
                <a:gd name="T8" fmla="*/ 294775 w 295275"/>
                <a:gd name="T9" fmla="*/ 0 h 3860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86080">
                  <a:moveTo>
                    <a:pt x="294775" y="0"/>
                  </a:moveTo>
                  <a:lnTo>
                    <a:pt x="0" y="0"/>
                  </a:lnTo>
                  <a:lnTo>
                    <a:pt x="0" y="385965"/>
                  </a:lnTo>
                  <a:lnTo>
                    <a:pt x="294775" y="385965"/>
                  </a:lnTo>
                  <a:lnTo>
                    <a:pt x="294775"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6150" name="object 4">
              <a:extLst>
                <a:ext uri="{FF2B5EF4-FFF2-40B4-BE49-F238E27FC236}">
                  <a16:creationId xmlns:a16="http://schemas.microsoft.com/office/drawing/2014/main" id="{7C5A84FD-FC3A-EB28-B3DD-82C9DD179319}"/>
                </a:ext>
              </a:extLst>
            </p:cNvPr>
            <p:cNvSpPr>
              <a:spLocks/>
            </p:cNvSpPr>
            <p:nvPr/>
          </p:nvSpPr>
          <p:spPr bwMode="auto">
            <a:xfrm>
              <a:off x="1656731" y="507242"/>
              <a:ext cx="295275" cy="623570"/>
            </a:xfrm>
            <a:custGeom>
              <a:avLst/>
              <a:gdLst>
                <a:gd name="T0" fmla="*/ 294774 w 295275"/>
                <a:gd name="T1" fmla="*/ 0 h 623569"/>
                <a:gd name="T2" fmla="*/ 0 w 295275"/>
                <a:gd name="T3" fmla="*/ 0 h 623569"/>
                <a:gd name="T4" fmla="*/ 0 w 295275"/>
                <a:gd name="T5" fmla="*/ 623031 h 623569"/>
                <a:gd name="T6" fmla="*/ 294774 w 295275"/>
                <a:gd name="T7" fmla="*/ 623031 h 623569"/>
                <a:gd name="T8" fmla="*/ 294774 w 295275"/>
                <a:gd name="T9" fmla="*/ 0 h 6235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69">
                  <a:moveTo>
                    <a:pt x="294774" y="0"/>
                  </a:moveTo>
                  <a:lnTo>
                    <a:pt x="0" y="0"/>
                  </a:lnTo>
                  <a:lnTo>
                    <a:pt x="0" y="623029"/>
                  </a:lnTo>
                  <a:lnTo>
                    <a:pt x="294774" y="623029"/>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6147" name="object 5">
            <a:extLst>
              <a:ext uri="{FF2B5EF4-FFF2-40B4-BE49-F238E27FC236}">
                <a16:creationId xmlns:a16="http://schemas.microsoft.com/office/drawing/2014/main" id="{6000B8E3-9A97-2319-A3A5-E25B65DBFA64}"/>
              </a:ext>
            </a:extLst>
          </p:cNvPr>
          <p:cNvSpPr>
            <a:spLocks noGrp="1" noChangeArrowheads="1"/>
          </p:cNvSpPr>
          <p:nvPr>
            <p:ph type="title"/>
          </p:nvPr>
        </p:nvSpPr>
        <p:spPr bwMode="auto">
          <a:xfrm>
            <a:off x="68263" y="427038"/>
            <a:ext cx="896937" cy="182550"/>
          </a:xfrm>
        </p:spPr>
        <p:txBody>
          <a:bodyPr vert="horz" tIns="27305" numCol="1" anchor="t" anchorCtr="0" compatLnSpc="1">
            <a:prstTxWarp prst="textNoShape">
              <a:avLst/>
            </a:prstTxWarp>
          </a:bodyPr>
          <a:lstStyle/>
          <a:p>
            <a:pPr marL="12700" eaLnBrk="1" hangingPunct="1">
              <a:lnSpc>
                <a:spcPts val="550"/>
              </a:lnSpc>
              <a:spcBef>
                <a:spcPts val="213"/>
              </a:spcBef>
            </a:pPr>
            <a:r>
              <a:rPr lang="el-GR" altLang="el-GR" sz="600" dirty="0">
                <a:solidFill>
                  <a:srgbClr val="003BA2"/>
                </a:solidFill>
                <a:latin typeface="Calibri" panose="020F0502020204030204" pitchFamily="34" charset="0"/>
                <a:cs typeface="Calibri" panose="020F0502020204030204" pitchFamily="34" charset="0"/>
              </a:rPr>
              <a:t>Web Scraping and Data Preprocessing</a:t>
            </a:r>
          </a:p>
        </p:txBody>
      </p:sp>
      <p:sp>
        <p:nvSpPr>
          <p:cNvPr id="6" name="object 6">
            <a:extLst>
              <a:ext uri="{FF2B5EF4-FFF2-40B4-BE49-F238E27FC236}">
                <a16:creationId xmlns:a16="http://schemas.microsoft.com/office/drawing/2014/main" id="{563B27F6-66B1-70AE-553A-DA18BB1C72F7}"/>
              </a:ext>
            </a:extLst>
          </p:cNvPr>
          <p:cNvSpPr txBox="1"/>
          <p:nvPr/>
        </p:nvSpPr>
        <p:spPr>
          <a:xfrm>
            <a:off x="115888" y="228600"/>
            <a:ext cx="180975" cy="212879"/>
          </a:xfrm>
          <a:prstGeom prst="rect">
            <a:avLst/>
          </a:prstGeom>
        </p:spPr>
        <p:txBody>
          <a:bodyPr lIns="0" tIns="12700" rIns="0" bIns="0">
            <a:spAutoFit/>
          </a:bodyPr>
          <a:lstStyle/>
          <a:p>
            <a:pPr marL="12700" eaLnBrk="1" fontAlgn="auto" hangingPunct="1">
              <a:spcBef>
                <a:spcPts val="100"/>
              </a:spcBef>
              <a:spcAft>
                <a:spcPts val="0"/>
              </a:spcAft>
              <a:defRPr/>
            </a:pPr>
            <a:r>
              <a:rPr sz="1300" b="1" kern="0" spc="-25" dirty="0">
                <a:solidFill>
                  <a:srgbClr val="4A8BFF"/>
                </a:solidFill>
                <a:latin typeface="Calibri"/>
                <a:cs typeface="Calibri"/>
              </a:rPr>
              <a:t>01</a:t>
            </a:r>
            <a:endParaRPr sz="1300" kern="0" dirty="0">
              <a:solidFill>
                <a:sysClr val="windowText" lastClr="000000"/>
              </a:solidFill>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170" name="object 2">
            <a:extLst>
              <a:ext uri="{FF2B5EF4-FFF2-40B4-BE49-F238E27FC236}">
                <a16:creationId xmlns:a16="http://schemas.microsoft.com/office/drawing/2014/main" id="{19FB9EEF-6D5A-795E-3535-E0660787D6BA}"/>
              </a:ext>
            </a:extLst>
          </p:cNvPr>
          <p:cNvGrpSpPr>
            <a:grpSpLocks/>
          </p:cNvGrpSpPr>
          <p:nvPr/>
        </p:nvGrpSpPr>
        <p:grpSpPr bwMode="auto">
          <a:xfrm>
            <a:off x="1464162" y="0"/>
            <a:ext cx="751496" cy="1153056"/>
            <a:chOff x="1375407" y="82737"/>
            <a:chExt cx="762635" cy="1109345"/>
          </a:xfrm>
        </p:grpSpPr>
        <p:sp>
          <p:nvSpPr>
            <p:cNvPr id="7193" name="object 3">
              <a:extLst>
                <a:ext uri="{FF2B5EF4-FFF2-40B4-BE49-F238E27FC236}">
                  <a16:creationId xmlns:a16="http://schemas.microsoft.com/office/drawing/2014/main" id="{39C18AC3-BE9E-2EA3-65A1-B7EE9F84CBFC}"/>
                </a:ext>
              </a:extLst>
            </p:cNvPr>
            <p:cNvSpPr>
              <a:spLocks/>
            </p:cNvSpPr>
            <p:nvPr/>
          </p:nvSpPr>
          <p:spPr bwMode="auto">
            <a:xfrm>
              <a:off x="1376984" y="82740"/>
              <a:ext cx="760730" cy="1109345"/>
            </a:xfrm>
            <a:custGeom>
              <a:avLst/>
              <a:gdLst>
                <a:gd name="T0" fmla="*/ 760615 w 760730"/>
                <a:gd name="T1" fmla="*/ 0 h 1109345"/>
                <a:gd name="T2" fmla="*/ 684682 w 760730"/>
                <a:gd name="T3" fmla="*/ 0 h 1109345"/>
                <a:gd name="T4" fmla="*/ 684682 w 760730"/>
                <a:gd name="T5" fmla="*/ 295186 h 1109345"/>
                <a:gd name="T6" fmla="*/ 594842 w 760730"/>
                <a:gd name="T7" fmla="*/ 204825 h 1109345"/>
                <a:gd name="T8" fmla="*/ 0 w 760730"/>
                <a:gd name="T9" fmla="*/ 204825 h 1109345"/>
                <a:gd name="T10" fmla="*/ 0 w 760730"/>
                <a:gd name="T11" fmla="*/ 487438 h 1109345"/>
                <a:gd name="T12" fmla="*/ 594842 w 760730"/>
                <a:gd name="T13" fmla="*/ 487438 h 1109345"/>
                <a:gd name="T14" fmla="*/ 684682 w 760730"/>
                <a:gd name="T15" fmla="*/ 397268 h 1109345"/>
                <a:gd name="T16" fmla="*/ 684682 w 760730"/>
                <a:gd name="T17" fmla="*/ 1109345 h 1109345"/>
                <a:gd name="T18" fmla="*/ 760615 w 760730"/>
                <a:gd name="T19" fmla="*/ 1109345 h 1109345"/>
                <a:gd name="T20" fmla="*/ 760615 w 760730"/>
                <a:gd name="T21" fmla="*/ 0 h 1109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0730" h="1109345">
                  <a:moveTo>
                    <a:pt x="760615" y="0"/>
                  </a:moveTo>
                  <a:lnTo>
                    <a:pt x="684682" y="0"/>
                  </a:lnTo>
                  <a:lnTo>
                    <a:pt x="684682" y="295186"/>
                  </a:lnTo>
                  <a:lnTo>
                    <a:pt x="594842" y="204825"/>
                  </a:lnTo>
                  <a:lnTo>
                    <a:pt x="0" y="204825"/>
                  </a:lnTo>
                  <a:lnTo>
                    <a:pt x="0" y="487438"/>
                  </a:lnTo>
                  <a:lnTo>
                    <a:pt x="594842" y="487438"/>
                  </a:lnTo>
                  <a:lnTo>
                    <a:pt x="684682" y="397268"/>
                  </a:lnTo>
                  <a:lnTo>
                    <a:pt x="684682" y="1109345"/>
                  </a:lnTo>
                  <a:lnTo>
                    <a:pt x="760615" y="1109345"/>
                  </a:lnTo>
                  <a:lnTo>
                    <a:pt x="760615"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194" name="object 4">
              <a:extLst>
                <a:ext uri="{FF2B5EF4-FFF2-40B4-BE49-F238E27FC236}">
                  <a16:creationId xmlns:a16="http://schemas.microsoft.com/office/drawing/2014/main" id="{EE39D886-89CF-8FC2-DB0D-39A0817C2257}"/>
                </a:ext>
              </a:extLst>
            </p:cNvPr>
            <p:cNvSpPr>
              <a:spLocks/>
            </p:cNvSpPr>
            <p:nvPr/>
          </p:nvSpPr>
          <p:spPr bwMode="auto">
            <a:xfrm>
              <a:off x="1376994" y="287559"/>
              <a:ext cx="735965" cy="283210"/>
            </a:xfrm>
            <a:custGeom>
              <a:avLst/>
              <a:gdLst>
                <a:gd name="T0" fmla="*/ 0 w 735964"/>
                <a:gd name="T1" fmla="*/ 0 h 283209"/>
                <a:gd name="T2" fmla="*/ 594837 w 735964"/>
                <a:gd name="T3" fmla="*/ 0 h 283209"/>
                <a:gd name="T4" fmla="*/ 735484 w 735964"/>
                <a:gd name="T5" fmla="*/ 141457 h 283209"/>
                <a:gd name="T6" fmla="*/ 594837 w 735964"/>
                <a:gd name="T7" fmla="*/ 282621 h 283209"/>
                <a:gd name="T8" fmla="*/ 0 w 735964"/>
                <a:gd name="T9" fmla="*/ 282621 h 283209"/>
                <a:gd name="T10" fmla="*/ 0 w 735964"/>
                <a:gd name="T11" fmla="*/ 0 h 283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5964" h="283209">
                  <a:moveTo>
                    <a:pt x="0" y="0"/>
                  </a:moveTo>
                  <a:lnTo>
                    <a:pt x="594835" y="0"/>
                  </a:lnTo>
                  <a:lnTo>
                    <a:pt x="735482" y="141457"/>
                  </a:lnTo>
                  <a:lnTo>
                    <a:pt x="594835" y="282619"/>
                  </a:lnTo>
                  <a:lnTo>
                    <a:pt x="0" y="282619"/>
                  </a:lnTo>
                  <a:lnTo>
                    <a:pt x="0" y="0"/>
                  </a:lnTo>
                  <a:close/>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7172" name="object 6">
            <a:extLst>
              <a:ext uri="{FF2B5EF4-FFF2-40B4-BE49-F238E27FC236}">
                <a16:creationId xmlns:a16="http://schemas.microsoft.com/office/drawing/2014/main" id="{1CBDC8B1-BBFD-D6F0-1BC0-224B0848184A}"/>
              </a:ext>
            </a:extLst>
          </p:cNvPr>
          <p:cNvSpPr txBox="1">
            <a:spLocks noChangeArrowheads="1"/>
          </p:cNvSpPr>
          <p:nvPr/>
        </p:nvSpPr>
        <p:spPr bwMode="auto">
          <a:xfrm>
            <a:off x="1505608" y="231701"/>
            <a:ext cx="594513" cy="20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23495" rIns="0" bIns="0">
            <a:spAutoFit/>
          </a:bodyPr>
          <a:lstStyle>
            <a:lvl1pPr marL="73025" indent="-6191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88"/>
              </a:spcBef>
              <a:spcAft>
                <a:spcPts val="1200"/>
              </a:spcAft>
            </a:pPr>
            <a:r>
              <a:rPr lang="el-GR" altLang="el-GR" sz="600" b="1" dirty="0" err="1">
                <a:solidFill>
                  <a:srgbClr val="FFFFFF"/>
                </a:solidFill>
                <a:cs typeface="Arial" panose="020B0604020202020204" pitchFamily="34" charset="0"/>
              </a:rPr>
              <a:t>Indexing</a:t>
            </a:r>
            <a:r>
              <a:rPr lang="en-US" altLang="el-GR" sz="600" b="1" dirty="0">
                <a:solidFill>
                  <a:srgbClr val="FFFFFF"/>
                </a:solidFill>
                <a:cs typeface="Arial" panose="020B0604020202020204" pitchFamily="34" charset="0"/>
              </a:rPr>
              <a:t> </a:t>
            </a:r>
            <a:r>
              <a:rPr lang="el-GR" altLang="el-GR" sz="600" b="1" dirty="0">
                <a:solidFill>
                  <a:srgbClr val="FFFFFF"/>
                </a:solidFill>
                <a:cs typeface="Arial" panose="020B0604020202020204" pitchFamily="34" charset="0"/>
              </a:rPr>
              <a:t> and </a:t>
            </a:r>
            <a:r>
              <a:rPr lang="el-GR" altLang="el-GR" sz="600" b="1" dirty="0" err="1">
                <a:solidFill>
                  <a:srgbClr val="FFFFFF"/>
                </a:solidFill>
                <a:cs typeface="Arial" panose="020B0604020202020204" pitchFamily="34" charset="0"/>
              </a:rPr>
              <a:t>Retrieval</a:t>
            </a:r>
            <a:endParaRPr lang="el-GR" altLang="el-GR" sz="600" dirty="0">
              <a:solidFill>
                <a:srgbClr val="000000"/>
              </a:solidFill>
              <a:cs typeface="Arial" panose="020B0604020202020204" pitchFamily="34" charset="0"/>
            </a:endParaRPr>
          </a:p>
        </p:txBody>
      </p:sp>
      <p:grpSp>
        <p:nvGrpSpPr>
          <p:cNvPr id="7185" name="object 19">
            <a:extLst>
              <a:ext uri="{FF2B5EF4-FFF2-40B4-BE49-F238E27FC236}">
                <a16:creationId xmlns:a16="http://schemas.microsoft.com/office/drawing/2014/main" id="{FF59F732-E56B-D027-89C8-D205771E35FE}"/>
              </a:ext>
            </a:extLst>
          </p:cNvPr>
          <p:cNvGrpSpPr>
            <a:grpSpLocks/>
          </p:cNvGrpSpPr>
          <p:nvPr/>
        </p:nvGrpSpPr>
        <p:grpSpPr bwMode="auto">
          <a:xfrm>
            <a:off x="738040" y="211176"/>
            <a:ext cx="738179" cy="285040"/>
            <a:chOff x="724011" y="271712"/>
            <a:chExt cx="737545" cy="285673"/>
          </a:xfrm>
        </p:grpSpPr>
        <p:sp>
          <p:nvSpPr>
            <p:cNvPr id="7191" name="object 20">
              <a:extLst>
                <a:ext uri="{FF2B5EF4-FFF2-40B4-BE49-F238E27FC236}">
                  <a16:creationId xmlns:a16="http://schemas.microsoft.com/office/drawing/2014/main" id="{4F5874F3-A228-1B91-F554-1C8B12CC3C4E}"/>
                </a:ext>
              </a:extLst>
            </p:cNvPr>
            <p:cNvSpPr>
              <a:spLocks/>
            </p:cNvSpPr>
            <p:nvPr/>
          </p:nvSpPr>
          <p:spPr bwMode="auto">
            <a:xfrm>
              <a:off x="724011" y="271712"/>
              <a:ext cx="735965" cy="283210"/>
            </a:xfrm>
            <a:custGeom>
              <a:avLst/>
              <a:gdLst>
                <a:gd name="T0" fmla="*/ 594823 w 735965"/>
                <a:gd name="T1" fmla="*/ 0 h 283209"/>
                <a:gd name="T2" fmla="*/ 0 w 735965"/>
                <a:gd name="T3" fmla="*/ 0 h 283209"/>
                <a:gd name="T4" fmla="*/ 0 w 735965"/>
                <a:gd name="T5" fmla="*/ 282621 h 283209"/>
                <a:gd name="T6" fmla="*/ 594823 w 735965"/>
                <a:gd name="T7" fmla="*/ 282621 h 283209"/>
                <a:gd name="T8" fmla="*/ 735482 w 735965"/>
                <a:gd name="T9" fmla="*/ 141469 h 283209"/>
                <a:gd name="T10" fmla="*/ 594823 w 735965"/>
                <a:gd name="T11" fmla="*/ 0 h 283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5965" h="283209">
                  <a:moveTo>
                    <a:pt x="594823" y="0"/>
                  </a:moveTo>
                  <a:lnTo>
                    <a:pt x="0" y="0"/>
                  </a:lnTo>
                  <a:lnTo>
                    <a:pt x="0" y="282619"/>
                  </a:lnTo>
                  <a:lnTo>
                    <a:pt x="594823" y="282619"/>
                  </a:lnTo>
                  <a:lnTo>
                    <a:pt x="735482" y="141469"/>
                  </a:lnTo>
                  <a:lnTo>
                    <a:pt x="594823"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dirty="0"/>
            </a:p>
          </p:txBody>
        </p:sp>
        <p:sp>
          <p:nvSpPr>
            <p:cNvPr id="7192" name="object 21">
              <a:extLst>
                <a:ext uri="{FF2B5EF4-FFF2-40B4-BE49-F238E27FC236}">
                  <a16:creationId xmlns:a16="http://schemas.microsoft.com/office/drawing/2014/main" id="{A14DF864-023E-5DEC-82DA-53410AEDA58B}"/>
                </a:ext>
              </a:extLst>
            </p:cNvPr>
            <p:cNvSpPr>
              <a:spLocks/>
            </p:cNvSpPr>
            <p:nvPr/>
          </p:nvSpPr>
          <p:spPr bwMode="auto">
            <a:xfrm>
              <a:off x="725591" y="274175"/>
              <a:ext cx="735965" cy="283210"/>
            </a:xfrm>
            <a:custGeom>
              <a:avLst/>
              <a:gdLst>
                <a:gd name="T0" fmla="*/ 0 w 735965"/>
                <a:gd name="T1" fmla="*/ 0 h 283209"/>
                <a:gd name="T2" fmla="*/ 594823 w 735965"/>
                <a:gd name="T3" fmla="*/ 0 h 283209"/>
                <a:gd name="T4" fmla="*/ 735485 w 735965"/>
                <a:gd name="T5" fmla="*/ 141469 h 283209"/>
                <a:gd name="T6" fmla="*/ 594823 w 735965"/>
                <a:gd name="T7" fmla="*/ 282621 h 283209"/>
                <a:gd name="T8" fmla="*/ 0 w 735965"/>
                <a:gd name="T9" fmla="*/ 282621 h 283209"/>
                <a:gd name="T10" fmla="*/ 0 w 735965"/>
                <a:gd name="T11" fmla="*/ 0 h 283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5965" h="283209">
                  <a:moveTo>
                    <a:pt x="0" y="0"/>
                  </a:moveTo>
                  <a:lnTo>
                    <a:pt x="594823" y="0"/>
                  </a:lnTo>
                  <a:lnTo>
                    <a:pt x="735485" y="141469"/>
                  </a:lnTo>
                  <a:lnTo>
                    <a:pt x="594823" y="282619"/>
                  </a:lnTo>
                  <a:lnTo>
                    <a:pt x="0" y="282619"/>
                  </a:lnTo>
                  <a:lnTo>
                    <a:pt x="0" y="0"/>
                  </a:lnTo>
                  <a:close/>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7186" name="object 22">
            <a:extLst>
              <a:ext uri="{FF2B5EF4-FFF2-40B4-BE49-F238E27FC236}">
                <a16:creationId xmlns:a16="http://schemas.microsoft.com/office/drawing/2014/main" id="{51C31D35-EBA6-F23A-1BC2-0E4819719E23}"/>
              </a:ext>
            </a:extLst>
          </p:cNvPr>
          <p:cNvSpPr txBox="1">
            <a:spLocks noChangeArrowheads="1"/>
          </p:cNvSpPr>
          <p:nvPr/>
        </p:nvSpPr>
        <p:spPr bwMode="auto">
          <a:xfrm>
            <a:off x="722458" y="191049"/>
            <a:ext cx="640284" cy="28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5240" rIns="0" bIns="0">
            <a:spAutoFit/>
          </a:bodyPr>
          <a:lstStyle>
            <a:lvl1pPr marL="1111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9000"/>
              </a:lnSpc>
              <a:spcBef>
                <a:spcPts val="125"/>
              </a:spcBef>
            </a:pPr>
            <a:r>
              <a:rPr lang="el-GR" altLang="el-GR" sz="600" b="1" dirty="0" err="1">
                <a:solidFill>
                  <a:srgbClr val="FFFFFF"/>
                </a:solidFill>
                <a:cs typeface="Arial" panose="020B0604020202020204" pitchFamily="34" charset="0"/>
              </a:rPr>
              <a:t>Data</a:t>
            </a:r>
            <a:r>
              <a:rPr lang="el-GR" altLang="el-GR" sz="600" b="1" dirty="0">
                <a:solidFill>
                  <a:srgbClr val="FFFFFF"/>
                </a:solidFill>
                <a:cs typeface="Arial" panose="020B0604020202020204" pitchFamily="34" charset="0"/>
              </a:rPr>
              <a:t> </a:t>
            </a:r>
            <a:r>
              <a:rPr lang="el-GR" altLang="el-GR" sz="600" b="1" dirty="0" err="1">
                <a:solidFill>
                  <a:srgbClr val="FFFFFF"/>
                </a:solidFill>
                <a:cs typeface="Arial" panose="020B0604020202020204" pitchFamily="34" charset="0"/>
              </a:rPr>
              <a:t>preprocessing</a:t>
            </a:r>
            <a:r>
              <a:rPr lang="el-GR" altLang="el-GR" sz="600" b="1" dirty="0">
                <a:solidFill>
                  <a:srgbClr val="FFFFFF"/>
                </a:solidFill>
                <a:cs typeface="Arial" panose="020B0604020202020204" pitchFamily="34" charset="0"/>
              </a:rPr>
              <a:t> and </a:t>
            </a:r>
            <a:r>
              <a:rPr lang="el-GR" altLang="el-GR" sz="600" b="1" dirty="0" err="1">
                <a:solidFill>
                  <a:srgbClr val="FFFFFF"/>
                </a:solidFill>
                <a:cs typeface="Arial" panose="020B0604020202020204" pitchFamily="34" charset="0"/>
              </a:rPr>
              <a:t>cleaning</a:t>
            </a:r>
            <a:endParaRPr lang="el-GR" altLang="el-GR" sz="600" dirty="0">
              <a:solidFill>
                <a:srgbClr val="000000"/>
              </a:solidFill>
              <a:cs typeface="Arial" panose="020B0604020202020204" pitchFamily="34" charset="0"/>
            </a:endParaRPr>
          </a:p>
        </p:txBody>
      </p:sp>
      <p:grpSp>
        <p:nvGrpSpPr>
          <p:cNvPr id="7187" name="object 23">
            <a:extLst>
              <a:ext uri="{FF2B5EF4-FFF2-40B4-BE49-F238E27FC236}">
                <a16:creationId xmlns:a16="http://schemas.microsoft.com/office/drawing/2014/main" id="{821C0FA5-8DA8-FDD7-2FED-D4F48F7EC0C0}"/>
              </a:ext>
            </a:extLst>
          </p:cNvPr>
          <p:cNvGrpSpPr>
            <a:grpSpLocks/>
          </p:cNvGrpSpPr>
          <p:nvPr/>
        </p:nvGrpSpPr>
        <p:grpSpPr bwMode="auto">
          <a:xfrm>
            <a:off x="14024" y="216668"/>
            <a:ext cx="738187" cy="285750"/>
            <a:chOff x="89999" y="280236"/>
            <a:chExt cx="739140" cy="285750"/>
          </a:xfrm>
        </p:grpSpPr>
        <p:sp>
          <p:nvSpPr>
            <p:cNvPr id="7189" name="object 24">
              <a:extLst>
                <a:ext uri="{FF2B5EF4-FFF2-40B4-BE49-F238E27FC236}">
                  <a16:creationId xmlns:a16="http://schemas.microsoft.com/office/drawing/2014/main" id="{64A03C29-337B-2DB8-5FA4-A0DB13A116F4}"/>
                </a:ext>
              </a:extLst>
            </p:cNvPr>
            <p:cNvSpPr>
              <a:spLocks/>
            </p:cNvSpPr>
            <p:nvPr/>
          </p:nvSpPr>
          <p:spPr bwMode="auto">
            <a:xfrm>
              <a:off x="91523" y="281760"/>
              <a:ext cx="735965" cy="283210"/>
            </a:xfrm>
            <a:custGeom>
              <a:avLst/>
              <a:gdLst>
                <a:gd name="T0" fmla="*/ 594837 w 735965"/>
                <a:gd name="T1" fmla="*/ 0 h 283209"/>
                <a:gd name="T2" fmla="*/ 0 w 735965"/>
                <a:gd name="T3" fmla="*/ 0 h 283209"/>
                <a:gd name="T4" fmla="*/ 0 w 735965"/>
                <a:gd name="T5" fmla="*/ 282621 h 283209"/>
                <a:gd name="T6" fmla="*/ 594837 w 735965"/>
                <a:gd name="T7" fmla="*/ 282621 h 283209"/>
                <a:gd name="T8" fmla="*/ 735496 w 735965"/>
                <a:gd name="T9" fmla="*/ 141460 h 283209"/>
                <a:gd name="T10" fmla="*/ 594837 w 735965"/>
                <a:gd name="T11" fmla="*/ 0 h 283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5965" h="283209">
                  <a:moveTo>
                    <a:pt x="594837" y="0"/>
                  </a:moveTo>
                  <a:lnTo>
                    <a:pt x="0" y="0"/>
                  </a:lnTo>
                  <a:lnTo>
                    <a:pt x="0" y="282619"/>
                  </a:lnTo>
                  <a:lnTo>
                    <a:pt x="594837" y="282619"/>
                  </a:lnTo>
                  <a:lnTo>
                    <a:pt x="735496" y="141460"/>
                  </a:lnTo>
                  <a:lnTo>
                    <a:pt x="594837"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7190" name="object 25">
              <a:extLst>
                <a:ext uri="{FF2B5EF4-FFF2-40B4-BE49-F238E27FC236}">
                  <a16:creationId xmlns:a16="http://schemas.microsoft.com/office/drawing/2014/main" id="{5B870397-D624-A91F-A060-7DF06F944508}"/>
                </a:ext>
              </a:extLst>
            </p:cNvPr>
            <p:cNvSpPr>
              <a:spLocks/>
            </p:cNvSpPr>
            <p:nvPr/>
          </p:nvSpPr>
          <p:spPr bwMode="auto">
            <a:xfrm>
              <a:off x="91523" y="281760"/>
              <a:ext cx="735965" cy="283210"/>
            </a:xfrm>
            <a:custGeom>
              <a:avLst/>
              <a:gdLst>
                <a:gd name="T0" fmla="*/ 0 w 735965"/>
                <a:gd name="T1" fmla="*/ 0 h 283209"/>
                <a:gd name="T2" fmla="*/ 594836 w 735965"/>
                <a:gd name="T3" fmla="*/ 0 h 283209"/>
                <a:gd name="T4" fmla="*/ 735496 w 735965"/>
                <a:gd name="T5" fmla="*/ 141457 h 283209"/>
                <a:gd name="T6" fmla="*/ 594836 w 735965"/>
                <a:gd name="T7" fmla="*/ 282621 h 283209"/>
                <a:gd name="T8" fmla="*/ 0 w 735965"/>
                <a:gd name="T9" fmla="*/ 282621 h 283209"/>
                <a:gd name="T10" fmla="*/ 0 w 735965"/>
                <a:gd name="T11" fmla="*/ 0 h 283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5965" h="283209">
                  <a:moveTo>
                    <a:pt x="0" y="0"/>
                  </a:moveTo>
                  <a:lnTo>
                    <a:pt x="594836" y="0"/>
                  </a:lnTo>
                  <a:lnTo>
                    <a:pt x="735496" y="141457"/>
                  </a:lnTo>
                  <a:lnTo>
                    <a:pt x="594836" y="282619"/>
                  </a:lnTo>
                  <a:lnTo>
                    <a:pt x="0" y="282619"/>
                  </a:lnTo>
                  <a:lnTo>
                    <a:pt x="0" y="0"/>
                  </a:lnTo>
                  <a:close/>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6" name="object 26">
            <a:extLst>
              <a:ext uri="{FF2B5EF4-FFF2-40B4-BE49-F238E27FC236}">
                <a16:creationId xmlns:a16="http://schemas.microsoft.com/office/drawing/2014/main" id="{AA696763-5223-FDFE-CC45-0AEE06B320DA}"/>
              </a:ext>
            </a:extLst>
          </p:cNvPr>
          <p:cNvSpPr txBox="1"/>
          <p:nvPr/>
        </p:nvSpPr>
        <p:spPr>
          <a:xfrm>
            <a:off x="92427" y="222451"/>
            <a:ext cx="463550" cy="201337"/>
          </a:xfrm>
          <a:prstGeom prst="rect">
            <a:avLst/>
          </a:prstGeom>
        </p:spPr>
        <p:txBody>
          <a:bodyPr lIns="0" tIns="16510" rIns="0" bIns="0">
            <a:spAutoFit/>
          </a:bodyPr>
          <a:lstStyle/>
          <a:p>
            <a:pPr marL="12700" eaLnBrk="1" fontAlgn="auto" hangingPunct="1">
              <a:spcBef>
                <a:spcPts val="130"/>
              </a:spcBef>
              <a:spcAft>
                <a:spcPts val="0"/>
              </a:spcAft>
              <a:defRPr/>
            </a:pPr>
            <a:r>
              <a:rPr lang="en-US" sz="600" b="1" kern="0" spc="95" dirty="0">
                <a:solidFill>
                  <a:srgbClr val="FFFFFF"/>
                </a:solidFill>
                <a:cs typeface="Arial" panose="020B0604020202020204" pitchFamily="34" charset="0"/>
              </a:rPr>
              <a:t>Web</a:t>
            </a:r>
            <a:r>
              <a:rPr lang="en-US" sz="600" b="1" kern="0" spc="35" dirty="0">
                <a:solidFill>
                  <a:srgbClr val="FFFFFF"/>
                </a:solidFill>
                <a:cs typeface="Arial" panose="020B0604020202020204" pitchFamily="34" charset="0"/>
              </a:rPr>
              <a:t> </a:t>
            </a:r>
            <a:r>
              <a:rPr lang="en-US" sz="600" b="1" kern="0" spc="55" dirty="0">
                <a:solidFill>
                  <a:srgbClr val="FFFFFF"/>
                </a:solidFill>
                <a:cs typeface="Arial" panose="020B0604020202020204" pitchFamily="34" charset="0"/>
              </a:rPr>
              <a:t>scraping</a:t>
            </a:r>
            <a:endParaRPr lang="en-US" sz="600" kern="0" dirty="0">
              <a:solidFill>
                <a:sysClr val="windowText" lastClr="000000"/>
              </a:solidFill>
              <a:cs typeface="Arial" panose="020B0604020202020204" pitchFamily="34" charset="0"/>
            </a:endParaRPr>
          </a:p>
        </p:txBody>
      </p:sp>
      <p:sp>
        <p:nvSpPr>
          <p:cNvPr id="2" name="TextBox 1">
            <a:extLst>
              <a:ext uri="{FF2B5EF4-FFF2-40B4-BE49-F238E27FC236}">
                <a16:creationId xmlns:a16="http://schemas.microsoft.com/office/drawing/2014/main" id="{F09FBD5D-44F5-E837-41F4-01A6C8ED9924}"/>
              </a:ext>
            </a:extLst>
          </p:cNvPr>
          <p:cNvSpPr txBox="1"/>
          <p:nvPr/>
        </p:nvSpPr>
        <p:spPr>
          <a:xfrm>
            <a:off x="-68030" y="559400"/>
            <a:ext cx="751497" cy="323165"/>
          </a:xfrm>
          <a:prstGeom prst="rect">
            <a:avLst/>
          </a:prstGeom>
          <a:noFill/>
        </p:spPr>
        <p:txBody>
          <a:bodyPr wrap="square" rtlCol="0">
            <a:spAutoFit/>
          </a:bodyPr>
          <a:lstStyle/>
          <a:p>
            <a:r>
              <a:rPr lang="en-US" sz="300" dirty="0"/>
              <a:t>We used the Google Play store library to reach out the most relevant Social Media Apps based the query search of “Social Media” in Greece</a:t>
            </a:r>
            <a:endParaRPr lang="el-GR" sz="300" dirty="0"/>
          </a:p>
        </p:txBody>
      </p:sp>
      <p:sp>
        <p:nvSpPr>
          <p:cNvPr id="3" name="TextBox 2">
            <a:extLst>
              <a:ext uri="{FF2B5EF4-FFF2-40B4-BE49-F238E27FC236}">
                <a16:creationId xmlns:a16="http://schemas.microsoft.com/office/drawing/2014/main" id="{6B69E93D-6F6D-D80D-5761-DED022345019}"/>
              </a:ext>
            </a:extLst>
          </p:cNvPr>
          <p:cNvSpPr txBox="1"/>
          <p:nvPr/>
        </p:nvSpPr>
        <p:spPr>
          <a:xfrm>
            <a:off x="1387972" y="530565"/>
            <a:ext cx="736886" cy="184666"/>
          </a:xfrm>
          <a:prstGeom prst="rect">
            <a:avLst/>
          </a:prstGeom>
          <a:noFill/>
        </p:spPr>
        <p:txBody>
          <a:bodyPr wrap="square" rtlCol="0">
            <a:spAutoFit/>
          </a:bodyPr>
          <a:lstStyle/>
          <a:p>
            <a:r>
              <a:rPr lang="en-US" sz="300" dirty="0"/>
              <a:t>Then we created an inverted and a positional index</a:t>
            </a:r>
            <a:endParaRPr lang="el-GR" sz="300" dirty="0"/>
          </a:p>
        </p:txBody>
      </p:sp>
      <p:sp>
        <p:nvSpPr>
          <p:cNvPr id="4" name="TextBox 3">
            <a:extLst>
              <a:ext uri="{FF2B5EF4-FFF2-40B4-BE49-F238E27FC236}">
                <a16:creationId xmlns:a16="http://schemas.microsoft.com/office/drawing/2014/main" id="{8EB02550-CEC1-6668-6E04-836D490D767C}"/>
              </a:ext>
            </a:extLst>
          </p:cNvPr>
          <p:cNvSpPr txBox="1"/>
          <p:nvPr/>
        </p:nvSpPr>
        <p:spPr>
          <a:xfrm>
            <a:off x="639144" y="536316"/>
            <a:ext cx="826572" cy="692497"/>
          </a:xfrm>
          <a:prstGeom prst="rect">
            <a:avLst/>
          </a:prstGeom>
          <a:noFill/>
        </p:spPr>
        <p:txBody>
          <a:bodyPr wrap="square" rtlCol="0">
            <a:spAutoFit/>
          </a:bodyPr>
          <a:lstStyle/>
          <a:p>
            <a:pPr algn="just"/>
            <a:r>
              <a:rPr lang="en-US" sz="300" dirty="0"/>
              <a:t>The outcome of our scrape returned 26 apps. </a:t>
            </a:r>
          </a:p>
          <a:p>
            <a:pPr algn="just"/>
            <a:endParaRPr lang="en-US" sz="300" dirty="0"/>
          </a:p>
          <a:p>
            <a:pPr algn="just"/>
            <a:r>
              <a:rPr lang="en-US" sz="300" dirty="0"/>
              <a:t>Then we downloaded the 200 most recent and relevant reviews for those apps for each rating in order to have a balanced dataset.</a:t>
            </a:r>
          </a:p>
          <a:p>
            <a:pPr algn="just"/>
            <a:endParaRPr lang="en-US" sz="300" dirty="0"/>
          </a:p>
          <a:p>
            <a:pPr algn="just"/>
            <a:r>
              <a:rPr lang="en-US" sz="300" dirty="0"/>
              <a:t>We stored those reviews in a </a:t>
            </a:r>
            <a:r>
              <a:rPr lang="en-US" sz="300" dirty="0" err="1"/>
              <a:t>dataframe</a:t>
            </a:r>
            <a:r>
              <a:rPr lang="en-US" sz="300" dirty="0"/>
              <a:t> and we performed NLP techniques such as lowercasing, remove </a:t>
            </a:r>
            <a:r>
              <a:rPr lang="en-US" sz="300" dirty="0" err="1"/>
              <a:t>stopwords</a:t>
            </a:r>
            <a:r>
              <a:rPr lang="en-US" sz="300" dirty="0"/>
              <a:t> and characters, lemmatizing and tokenizing </a:t>
            </a:r>
            <a:endParaRPr lang="el-GR" sz="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object 5">
            <a:extLst>
              <a:ext uri="{FF2B5EF4-FFF2-40B4-BE49-F238E27FC236}">
                <a16:creationId xmlns:a16="http://schemas.microsoft.com/office/drawing/2014/main" id="{BC7EC481-8ED8-D924-E164-473D23656CEE}"/>
              </a:ext>
            </a:extLst>
          </p:cNvPr>
          <p:cNvSpPr txBox="1">
            <a:spLocks noChangeArrowheads="1"/>
          </p:cNvSpPr>
          <p:nvPr/>
        </p:nvSpPr>
        <p:spPr bwMode="auto">
          <a:xfrm>
            <a:off x="901701" y="279641"/>
            <a:ext cx="917575" cy="72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160" rIns="0" bIns="0">
            <a:spAutoFit/>
          </a:bodyPr>
          <a:lstStyle>
            <a:lvl1pPr marL="269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75"/>
              </a:spcBef>
            </a:pPr>
            <a:r>
              <a:rPr lang="el-GR" altLang="el-GR" sz="400" dirty="0">
                <a:solidFill>
                  <a:srgbClr val="4A8BFF"/>
                </a:solidFill>
                <a:latin typeface="Calibri" panose="020F0502020204030204" pitchFamily="34" charset="0"/>
                <a:cs typeface="Calibri" panose="020F0502020204030204" pitchFamily="34" charset="0"/>
              </a:rPr>
              <a:t>Review Example before preproces</a:t>
            </a:r>
            <a:r>
              <a:rPr lang="en-US" altLang="el-GR" sz="400" dirty="0">
                <a:solidFill>
                  <a:srgbClr val="4A8BFF"/>
                </a:solidFill>
                <a:latin typeface="Calibri" panose="020F0502020204030204" pitchFamily="34" charset="0"/>
                <a:cs typeface="Calibri" panose="020F0502020204030204" pitchFamily="34" charset="0"/>
              </a:rPr>
              <a:t>s</a:t>
            </a:r>
            <a:r>
              <a:rPr lang="el-GR" altLang="el-GR" sz="400" dirty="0">
                <a:solidFill>
                  <a:srgbClr val="4A8BFF"/>
                </a:solidFill>
                <a:latin typeface="Calibri" panose="020F0502020204030204" pitchFamily="34" charset="0"/>
                <a:cs typeface="Calibri" panose="020F0502020204030204" pitchFamily="34" charset="0"/>
              </a:rPr>
              <a:t>ed</a:t>
            </a:r>
            <a:endParaRPr lang="el-GR" altLang="el-GR" sz="400" dirty="0">
              <a:solidFill>
                <a:srgbClr val="000000"/>
              </a:solidFill>
              <a:latin typeface="Calibri" panose="020F0502020204030204" pitchFamily="34" charset="0"/>
              <a:cs typeface="Calibri" panose="020F0502020204030204" pitchFamily="34" charset="0"/>
            </a:endParaRPr>
          </a:p>
          <a:p>
            <a:pPr eaLnBrk="1" hangingPunct="1">
              <a:lnSpc>
                <a:spcPct val="109000"/>
              </a:lnSpc>
              <a:spcBef>
                <a:spcPts val="13"/>
              </a:spcBef>
            </a:pPr>
            <a:r>
              <a:rPr lang="el-GR" altLang="el-GR" sz="400" dirty="0">
                <a:solidFill>
                  <a:srgbClr val="1D1D1B"/>
                </a:solidFill>
                <a:latin typeface="Calibri" panose="020F0502020204030204" pitchFamily="34" charset="0"/>
                <a:cs typeface="Calibri" panose="020F0502020204030204" pitchFamily="34" charset="0"/>
              </a:rPr>
              <a:t>Review 0</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Snapchat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was</a:t>
            </a:r>
            <a:r>
              <a:rPr lang="el-GR" altLang="el-GR" sz="400" dirty="0">
                <a:solidFill>
                  <a:srgbClr val="003BA2"/>
                </a:solidFill>
                <a:latin typeface="Calibri" panose="020F0502020204030204" pitchFamily="34" charset="0"/>
                <a:cs typeface="Calibri" panose="020F0502020204030204" pitchFamily="34" charset="0"/>
              </a:rPr>
              <a:t> a </a:t>
            </a:r>
            <a:r>
              <a:rPr lang="el-GR" altLang="el-GR" sz="400" dirty="0" err="1">
                <a:solidFill>
                  <a:srgbClr val="003BA2"/>
                </a:solidFill>
                <a:latin typeface="Calibri" panose="020F0502020204030204" pitchFamily="34" charset="0"/>
                <a:cs typeface="Calibri" panose="020F0502020204030204" pitchFamily="34" charset="0"/>
              </a:rPr>
              <a:t>great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app</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But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after</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so</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many</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updates</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it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only</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seems</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to</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get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worse</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Is</a:t>
            </a:r>
            <a:r>
              <a:rPr lang="el-GR" altLang="el-GR" sz="400" dirty="0">
                <a:solidFill>
                  <a:srgbClr val="003BA2"/>
                </a:solidFill>
                <a:latin typeface="Calibri" panose="020F0502020204030204" pitchFamily="34" charset="0"/>
                <a:cs typeface="Calibri" panose="020F0502020204030204" pitchFamily="34" charset="0"/>
              </a:rPr>
              <a:t> the AI </a:t>
            </a:r>
            <a:r>
              <a:rPr lang="el-GR" altLang="el-GR" sz="400" dirty="0" err="1">
                <a:solidFill>
                  <a:srgbClr val="003BA2"/>
                </a:solidFill>
                <a:latin typeface="Calibri" panose="020F0502020204030204" pitchFamily="34" charset="0"/>
                <a:cs typeface="Calibri" panose="020F0502020204030204" pitchFamily="34" charset="0"/>
              </a:rPr>
              <a:t>feature</a:t>
            </a:r>
            <a:r>
              <a:rPr lang="el-GR" altLang="el-GR" sz="400" dirty="0">
                <a:solidFill>
                  <a:srgbClr val="003BA2"/>
                </a:solidFill>
                <a:latin typeface="Calibri" panose="020F0502020204030204" pitchFamily="34" charset="0"/>
                <a:cs typeface="Calibri" panose="020F0502020204030204" pitchFamily="34" charset="0"/>
              </a:rPr>
              <a:t> and </a:t>
            </a:r>
            <a:r>
              <a:rPr lang="el-GR" altLang="el-GR" sz="400" dirty="0" err="1">
                <a:solidFill>
                  <a:srgbClr val="003BA2"/>
                </a:solidFill>
                <a:latin typeface="Calibri" panose="020F0502020204030204" pitchFamily="34" charset="0"/>
                <a:cs typeface="Calibri" panose="020F0502020204030204" pitchFamily="34" charset="0"/>
              </a:rPr>
              <a:t>getting</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notiﬁcations</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when</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someone</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is</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typing</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really</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that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necessary</a:t>
            </a:r>
            <a:r>
              <a:rPr lang="el-GR" altLang="el-GR" sz="400" dirty="0">
                <a:solidFill>
                  <a:srgbClr val="003BA2"/>
                </a:solidFill>
                <a:latin typeface="Calibri" panose="020F0502020204030204" pitchFamily="34" charset="0"/>
                <a:cs typeface="Calibri" panose="020F0502020204030204" pitchFamily="34" charset="0"/>
              </a:rPr>
              <a:t>?”</a:t>
            </a:r>
            <a:endParaRPr lang="el-GR" altLang="el-GR" sz="400" dirty="0">
              <a:solidFill>
                <a:srgbClr val="000000"/>
              </a:solidFill>
              <a:latin typeface="Calibri" panose="020F0502020204030204" pitchFamily="34" charset="0"/>
              <a:cs typeface="Calibri" panose="020F0502020204030204" pitchFamily="34" charset="0"/>
            </a:endParaRPr>
          </a:p>
          <a:p>
            <a:pPr eaLnBrk="1" hangingPunct="1"/>
            <a:endParaRPr lang="el-GR" altLang="el-GR" sz="400" dirty="0">
              <a:solidFill>
                <a:srgbClr val="000000"/>
              </a:solidFill>
              <a:latin typeface="Calibri" panose="020F0502020204030204" pitchFamily="34" charset="0"/>
              <a:cs typeface="Calibri" panose="020F0502020204030204" pitchFamily="34" charset="0"/>
            </a:endParaRPr>
          </a:p>
          <a:p>
            <a:pPr eaLnBrk="1" hangingPunct="1">
              <a:lnSpc>
                <a:spcPct val="110000"/>
              </a:lnSpc>
              <a:spcBef>
                <a:spcPts val="325"/>
              </a:spcBef>
            </a:pPr>
            <a:r>
              <a:rPr lang="el-GR" altLang="el-GR" sz="400" dirty="0">
                <a:solidFill>
                  <a:srgbClr val="4A8BFF"/>
                </a:solidFill>
                <a:latin typeface="Calibri" panose="020F0502020204030204" pitchFamily="34" charset="0"/>
                <a:cs typeface="Calibri" panose="020F0502020204030204" pitchFamily="34" charset="0"/>
              </a:rPr>
              <a:t>Review Example after being proces</a:t>
            </a:r>
            <a:r>
              <a:rPr lang="en-US" altLang="el-GR" sz="400" dirty="0">
                <a:solidFill>
                  <a:srgbClr val="4A8BFF"/>
                </a:solidFill>
                <a:latin typeface="Calibri" panose="020F0502020204030204" pitchFamily="34" charset="0"/>
                <a:cs typeface="Calibri" panose="020F0502020204030204" pitchFamily="34" charset="0"/>
              </a:rPr>
              <a:t>s</a:t>
            </a:r>
            <a:r>
              <a:rPr lang="el-GR" altLang="el-GR" sz="400" dirty="0">
                <a:solidFill>
                  <a:srgbClr val="4A8BFF"/>
                </a:solidFill>
                <a:latin typeface="Calibri" panose="020F0502020204030204" pitchFamily="34" charset="0"/>
                <a:cs typeface="Calibri" panose="020F0502020204030204" pitchFamily="34" charset="0"/>
              </a:rPr>
              <a:t>ed</a:t>
            </a:r>
            <a:endParaRPr lang="el-GR" altLang="el-GR" sz="400" dirty="0">
              <a:solidFill>
                <a:srgbClr val="000000"/>
              </a:solidFill>
              <a:latin typeface="Calibri" panose="020F0502020204030204" pitchFamily="34" charset="0"/>
              <a:cs typeface="Calibri" panose="020F0502020204030204" pitchFamily="34" charset="0"/>
            </a:endParaRPr>
          </a:p>
          <a:p>
            <a:pPr eaLnBrk="1" hangingPunct="1">
              <a:lnSpc>
                <a:spcPct val="108000"/>
              </a:lnSpc>
              <a:spcBef>
                <a:spcPts val="100"/>
              </a:spcBef>
            </a:pPr>
            <a:r>
              <a:rPr lang="el-GR" altLang="el-GR" sz="400" dirty="0">
                <a:solidFill>
                  <a:srgbClr val="1D1D1B"/>
                </a:solidFill>
                <a:latin typeface="Calibri" panose="020F0502020204030204" pitchFamily="34" charset="0"/>
                <a:cs typeface="Calibri" panose="020F0502020204030204" pitchFamily="34" charset="0"/>
              </a:rPr>
              <a:t>Review 0 : </a:t>
            </a:r>
            <a:r>
              <a:rPr lang="el-GR" altLang="el-GR" sz="400" dirty="0" err="1">
                <a:solidFill>
                  <a:srgbClr val="003BA2"/>
                </a:solidFill>
                <a:latin typeface="Calibri" panose="020F0502020204030204" pitchFamily="34" charset="0"/>
                <a:cs typeface="Calibri" panose="020F0502020204030204" pitchFamily="34" charset="0"/>
              </a:rPr>
              <a:t>snapchat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great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app</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updat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wors</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ai</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featur</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get</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notif</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type</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realli</a:t>
            </a:r>
            <a:r>
              <a:rPr lang="el-GR" altLang="el-GR" sz="400" dirty="0">
                <a:solidFill>
                  <a:srgbClr val="003BA2"/>
                </a:solidFill>
                <a:latin typeface="Calibri" panose="020F0502020204030204" pitchFamily="34" charset="0"/>
                <a:cs typeface="Calibri" panose="020F0502020204030204" pitchFamily="34" charset="0"/>
              </a:rPr>
              <a:t> </a:t>
            </a:r>
            <a:r>
              <a:rPr lang="el-GR" altLang="el-GR" sz="400" dirty="0" err="1">
                <a:solidFill>
                  <a:srgbClr val="003BA2"/>
                </a:solidFill>
                <a:latin typeface="Calibri" panose="020F0502020204030204" pitchFamily="34" charset="0"/>
                <a:cs typeface="Calibri" panose="020F0502020204030204" pitchFamily="34" charset="0"/>
              </a:rPr>
              <a:t>necessari</a:t>
            </a:r>
            <a:endParaRPr lang="el-GR" altLang="el-GR" sz="400" dirty="0">
              <a:solidFill>
                <a:srgbClr val="000000"/>
              </a:solidFill>
              <a:latin typeface="Calibri" panose="020F0502020204030204" pitchFamily="34" charset="0"/>
              <a:cs typeface="Calibri" panose="020F0502020204030204" pitchFamily="34" charset="0"/>
            </a:endParaRPr>
          </a:p>
        </p:txBody>
      </p:sp>
      <p:sp>
        <p:nvSpPr>
          <p:cNvPr id="3" name="Ορθογώνιο 2">
            <a:extLst>
              <a:ext uri="{FF2B5EF4-FFF2-40B4-BE49-F238E27FC236}">
                <a16:creationId xmlns:a16="http://schemas.microsoft.com/office/drawing/2014/main" id="{FDF4C4C7-2CDC-0F61-EDA8-3D1F019561D9}"/>
              </a:ext>
            </a:extLst>
          </p:cNvPr>
          <p:cNvSpPr/>
          <p:nvPr/>
        </p:nvSpPr>
        <p:spPr>
          <a:xfrm>
            <a:off x="50800" y="400050"/>
            <a:ext cx="76200" cy="152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l-GR" dirty="0"/>
          </a:p>
        </p:txBody>
      </p:sp>
      <p:sp>
        <p:nvSpPr>
          <p:cNvPr id="5" name="TextBox 4">
            <a:extLst>
              <a:ext uri="{FF2B5EF4-FFF2-40B4-BE49-F238E27FC236}">
                <a16:creationId xmlns:a16="http://schemas.microsoft.com/office/drawing/2014/main" id="{D1841E91-CB66-FCEB-1917-713CBF504B82}"/>
              </a:ext>
            </a:extLst>
          </p:cNvPr>
          <p:cNvSpPr txBox="1"/>
          <p:nvPr/>
        </p:nvSpPr>
        <p:spPr>
          <a:xfrm>
            <a:off x="34924" y="321618"/>
            <a:ext cx="762000" cy="276999"/>
          </a:xfrm>
          <a:prstGeom prst="rect">
            <a:avLst/>
          </a:prstGeom>
          <a:noFill/>
        </p:spPr>
        <p:txBody>
          <a:bodyPr wrap="square" rtlCol="0">
            <a:spAutoFit/>
          </a:bodyPr>
          <a:lstStyle/>
          <a:p>
            <a:r>
              <a:rPr lang="en-US" sz="400" dirty="0"/>
              <a:t>Index 0 </a:t>
            </a:r>
          </a:p>
          <a:p>
            <a:r>
              <a:rPr lang="en-US" sz="400" dirty="0"/>
              <a:t>Index 26</a:t>
            </a:r>
          </a:p>
          <a:p>
            <a:r>
              <a:rPr lang="en-US" sz="400" dirty="0"/>
              <a:t>Index 41 </a:t>
            </a:r>
            <a:endParaRPr lang="el-GR" sz="400" dirty="0"/>
          </a:p>
        </p:txBody>
      </p:sp>
      <p:sp>
        <p:nvSpPr>
          <p:cNvPr id="7" name="TextBox 6">
            <a:extLst>
              <a:ext uri="{FF2B5EF4-FFF2-40B4-BE49-F238E27FC236}">
                <a16:creationId xmlns:a16="http://schemas.microsoft.com/office/drawing/2014/main" id="{7FAE0023-88E2-6F80-187E-7995281C1708}"/>
              </a:ext>
            </a:extLst>
          </p:cNvPr>
          <p:cNvSpPr txBox="1"/>
          <p:nvPr/>
        </p:nvSpPr>
        <p:spPr>
          <a:xfrm>
            <a:off x="-10459" y="190699"/>
            <a:ext cx="457200" cy="169277"/>
          </a:xfrm>
          <a:prstGeom prst="rect">
            <a:avLst/>
          </a:prstGeom>
          <a:noFill/>
        </p:spPr>
        <p:txBody>
          <a:bodyPr wrap="square" rtlCol="0">
            <a:spAutoFit/>
          </a:bodyPr>
          <a:lstStyle/>
          <a:p>
            <a:r>
              <a:rPr lang="en-US" sz="500" b="1" dirty="0">
                <a:solidFill>
                  <a:srgbClr val="0D31B3"/>
                </a:solidFill>
                <a:latin typeface="Calibri" panose="020F0502020204030204" pitchFamily="34" charset="0"/>
                <a:ea typeface="Calibri" panose="020F0502020204030204" pitchFamily="34" charset="0"/>
                <a:cs typeface="Calibri" panose="020F0502020204030204" pitchFamily="34" charset="0"/>
              </a:rPr>
              <a:t>Great</a:t>
            </a:r>
            <a:endParaRPr lang="el-GR" sz="500" b="1" dirty="0">
              <a:solidFill>
                <a:srgbClr val="0D31B3"/>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B5DFE9D-4E35-415C-EB94-728526B4896C}"/>
              </a:ext>
            </a:extLst>
          </p:cNvPr>
          <p:cNvSpPr txBox="1"/>
          <p:nvPr/>
        </p:nvSpPr>
        <p:spPr>
          <a:xfrm>
            <a:off x="-35484" y="6777"/>
            <a:ext cx="1066800" cy="215444"/>
          </a:xfrm>
          <a:prstGeom prst="rect">
            <a:avLst/>
          </a:prstGeom>
          <a:noFill/>
        </p:spPr>
        <p:txBody>
          <a:bodyPr wrap="square" rtlCol="0">
            <a:spAutoFit/>
          </a:bodyPr>
          <a:lstStyle/>
          <a:p>
            <a:r>
              <a:rPr lang="en-US" sz="800" b="1" dirty="0">
                <a:solidFill>
                  <a:srgbClr val="0D31B3"/>
                </a:solidFill>
                <a:latin typeface="Calibri" panose="020F0502020204030204" pitchFamily="34" charset="0"/>
                <a:ea typeface="Calibri" panose="020F0502020204030204" pitchFamily="34" charset="0"/>
                <a:cs typeface="Calibri" panose="020F0502020204030204" pitchFamily="34" charset="0"/>
              </a:rPr>
              <a:t>Positional Index</a:t>
            </a:r>
          </a:p>
        </p:txBody>
      </p:sp>
      <p:sp>
        <p:nvSpPr>
          <p:cNvPr id="12" name="TextBox 11">
            <a:extLst>
              <a:ext uri="{FF2B5EF4-FFF2-40B4-BE49-F238E27FC236}">
                <a16:creationId xmlns:a16="http://schemas.microsoft.com/office/drawing/2014/main" id="{FD05378E-A377-CF0B-8327-34AE19815B6E}"/>
              </a:ext>
            </a:extLst>
          </p:cNvPr>
          <p:cNvSpPr txBox="1"/>
          <p:nvPr/>
        </p:nvSpPr>
        <p:spPr>
          <a:xfrm>
            <a:off x="-19049" y="698358"/>
            <a:ext cx="457200" cy="169277"/>
          </a:xfrm>
          <a:prstGeom prst="rect">
            <a:avLst/>
          </a:prstGeom>
          <a:noFill/>
        </p:spPr>
        <p:txBody>
          <a:bodyPr wrap="square" rtlCol="0">
            <a:spAutoFit/>
          </a:bodyPr>
          <a:lstStyle/>
          <a:p>
            <a:r>
              <a:rPr lang="en-US" sz="500" b="1" dirty="0">
                <a:solidFill>
                  <a:srgbClr val="0D31B3"/>
                </a:solidFill>
                <a:latin typeface="Calibri" panose="020F0502020204030204" pitchFamily="34" charset="0"/>
                <a:ea typeface="Calibri" panose="020F0502020204030204" pitchFamily="34" charset="0"/>
                <a:cs typeface="Calibri" panose="020F0502020204030204" pitchFamily="34" charset="0"/>
              </a:rPr>
              <a:t>Great</a:t>
            </a:r>
            <a:endParaRPr lang="el-GR" sz="500" b="1" dirty="0">
              <a:solidFill>
                <a:srgbClr val="0D31B3"/>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6BD0958-6B93-6B2D-E5E5-35A0AEC8AD6A}"/>
              </a:ext>
            </a:extLst>
          </p:cNvPr>
          <p:cNvSpPr txBox="1"/>
          <p:nvPr/>
        </p:nvSpPr>
        <p:spPr>
          <a:xfrm>
            <a:off x="-25400" y="552450"/>
            <a:ext cx="1066800" cy="215444"/>
          </a:xfrm>
          <a:prstGeom prst="rect">
            <a:avLst/>
          </a:prstGeom>
          <a:noFill/>
        </p:spPr>
        <p:txBody>
          <a:bodyPr wrap="square" rtlCol="0">
            <a:spAutoFit/>
          </a:bodyPr>
          <a:lstStyle/>
          <a:p>
            <a:r>
              <a:rPr lang="en-US" sz="800" b="1" dirty="0">
                <a:solidFill>
                  <a:srgbClr val="0D31B3"/>
                </a:solidFill>
                <a:latin typeface="Calibri" panose="020F0502020204030204" pitchFamily="34" charset="0"/>
                <a:ea typeface="Calibri" panose="020F0502020204030204" pitchFamily="34" charset="0"/>
                <a:cs typeface="Calibri" panose="020F0502020204030204" pitchFamily="34" charset="0"/>
              </a:rPr>
              <a:t>Inverted Index</a:t>
            </a:r>
          </a:p>
        </p:txBody>
      </p:sp>
      <p:sp>
        <p:nvSpPr>
          <p:cNvPr id="14" name="TextBox 13">
            <a:extLst>
              <a:ext uri="{FF2B5EF4-FFF2-40B4-BE49-F238E27FC236}">
                <a16:creationId xmlns:a16="http://schemas.microsoft.com/office/drawing/2014/main" id="{8666A436-91D3-9A09-B626-17A51632D169}"/>
              </a:ext>
            </a:extLst>
          </p:cNvPr>
          <p:cNvSpPr txBox="1"/>
          <p:nvPr/>
        </p:nvSpPr>
        <p:spPr>
          <a:xfrm>
            <a:off x="12451" y="891448"/>
            <a:ext cx="762000" cy="276999"/>
          </a:xfrm>
          <a:prstGeom prst="rect">
            <a:avLst/>
          </a:prstGeom>
          <a:noFill/>
        </p:spPr>
        <p:txBody>
          <a:bodyPr wrap="square" rtlCol="0">
            <a:spAutoFit/>
          </a:bodyPr>
          <a:lstStyle/>
          <a:p>
            <a:r>
              <a:rPr lang="en-US" sz="400" dirty="0"/>
              <a:t>Index 0 position 0</a:t>
            </a:r>
          </a:p>
          <a:p>
            <a:r>
              <a:rPr lang="en-US" sz="400" dirty="0"/>
              <a:t>Index 26 position 12</a:t>
            </a:r>
          </a:p>
          <a:p>
            <a:r>
              <a:rPr lang="en-US" sz="400" dirty="0"/>
              <a:t>Index 41 position 41</a:t>
            </a:r>
            <a:endParaRPr lang="el-GR" sz="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314" name="object 2">
            <a:extLst>
              <a:ext uri="{FF2B5EF4-FFF2-40B4-BE49-F238E27FC236}">
                <a16:creationId xmlns:a16="http://schemas.microsoft.com/office/drawing/2014/main" id="{49496A38-91FB-1D82-9ACE-8936E6C4D74C}"/>
              </a:ext>
            </a:extLst>
          </p:cNvPr>
          <p:cNvGrpSpPr>
            <a:grpSpLocks/>
          </p:cNvGrpSpPr>
          <p:nvPr/>
        </p:nvGrpSpPr>
        <p:grpSpPr bwMode="auto">
          <a:xfrm>
            <a:off x="101600" y="200025"/>
            <a:ext cx="590550" cy="993775"/>
            <a:chOff x="101631" y="200427"/>
            <a:chExt cx="590550" cy="993140"/>
          </a:xfrm>
        </p:grpSpPr>
        <p:sp>
          <p:nvSpPr>
            <p:cNvPr id="13324" name="object 3">
              <a:extLst>
                <a:ext uri="{FF2B5EF4-FFF2-40B4-BE49-F238E27FC236}">
                  <a16:creationId xmlns:a16="http://schemas.microsoft.com/office/drawing/2014/main" id="{748F4AF9-26F0-7330-F10E-67A36FBC24E2}"/>
                </a:ext>
              </a:extLst>
            </p:cNvPr>
            <p:cNvSpPr>
              <a:spLocks/>
            </p:cNvSpPr>
            <p:nvPr/>
          </p:nvSpPr>
          <p:spPr bwMode="auto">
            <a:xfrm>
              <a:off x="101631" y="566917"/>
              <a:ext cx="295275" cy="626110"/>
            </a:xfrm>
            <a:custGeom>
              <a:avLst/>
              <a:gdLst>
                <a:gd name="T0" fmla="*/ 294774 w 295275"/>
                <a:gd name="T1" fmla="*/ 0 h 626110"/>
                <a:gd name="T2" fmla="*/ 0 w 295275"/>
                <a:gd name="T3" fmla="*/ 0 h 626110"/>
                <a:gd name="T4" fmla="*/ 0 w 295275"/>
                <a:gd name="T5" fmla="*/ 626065 h 626110"/>
                <a:gd name="T6" fmla="*/ 294774 w 295275"/>
                <a:gd name="T7" fmla="*/ 626065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25" name="object 4">
              <a:extLst>
                <a:ext uri="{FF2B5EF4-FFF2-40B4-BE49-F238E27FC236}">
                  <a16:creationId xmlns:a16="http://schemas.microsoft.com/office/drawing/2014/main" id="{927E13A9-BA28-5D92-5BD1-9603DA17977D}"/>
                </a:ext>
              </a:extLst>
            </p:cNvPr>
            <p:cNvSpPr>
              <a:spLocks/>
            </p:cNvSpPr>
            <p:nvPr/>
          </p:nvSpPr>
          <p:spPr bwMode="auto">
            <a:xfrm>
              <a:off x="396822" y="200427"/>
              <a:ext cx="295275" cy="368300"/>
            </a:xfrm>
            <a:custGeom>
              <a:avLst/>
              <a:gdLst>
                <a:gd name="T0" fmla="*/ 294774 w 295275"/>
                <a:gd name="T1" fmla="*/ 0 h 368300"/>
                <a:gd name="T2" fmla="*/ 0 w 295275"/>
                <a:gd name="T3" fmla="*/ 0 h 368300"/>
                <a:gd name="T4" fmla="*/ 0 w 295275"/>
                <a:gd name="T5" fmla="*/ 367725 h 368300"/>
                <a:gd name="T6" fmla="*/ 294774 w 295275"/>
                <a:gd name="T7" fmla="*/ 367725 h 368300"/>
                <a:gd name="T8" fmla="*/ 294774 w 295275"/>
                <a:gd name="T9" fmla="*/ 0 h 36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68300">
                  <a:moveTo>
                    <a:pt x="294774" y="0"/>
                  </a:moveTo>
                  <a:lnTo>
                    <a:pt x="0" y="0"/>
                  </a:lnTo>
                  <a:lnTo>
                    <a:pt x="0" y="367725"/>
                  </a:lnTo>
                  <a:lnTo>
                    <a:pt x="294774" y="367725"/>
                  </a:lnTo>
                  <a:lnTo>
                    <a:pt x="294774"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13" name="object 13">
            <a:extLst>
              <a:ext uri="{FF2B5EF4-FFF2-40B4-BE49-F238E27FC236}">
                <a16:creationId xmlns:a16="http://schemas.microsoft.com/office/drawing/2014/main" id="{16B8BE91-E54F-2529-2852-EB47E95954A1}"/>
              </a:ext>
            </a:extLst>
          </p:cNvPr>
          <p:cNvSpPr txBox="1">
            <a:spLocks noGrp="1"/>
          </p:cNvSpPr>
          <p:nvPr>
            <p:ph type="title"/>
          </p:nvPr>
        </p:nvSpPr>
        <p:spPr>
          <a:xfrm>
            <a:off x="-177800" y="29885"/>
            <a:ext cx="2032000" cy="139782"/>
          </a:xfrm>
        </p:spPr>
        <p:txBody>
          <a:bodyPr vert="horz" tIns="16510" rtlCol="0"/>
          <a:lstStyle/>
          <a:p>
            <a:pPr marL="520065" eaLnBrk="1" fontAlgn="auto" hangingPunct="1">
              <a:spcBef>
                <a:spcPts val="130"/>
              </a:spcBef>
              <a:spcAft>
                <a:spcPts val="0"/>
              </a:spcAft>
              <a:defRPr/>
            </a:pPr>
            <a:r>
              <a:rPr sz="800" spc="95" dirty="0">
                <a:solidFill>
                  <a:srgbClr val="0D31B3"/>
                </a:solidFill>
              </a:rPr>
              <a:t>Boolean</a:t>
            </a:r>
            <a:r>
              <a:rPr sz="800" spc="60" dirty="0">
                <a:solidFill>
                  <a:srgbClr val="0D31B3"/>
                </a:solidFill>
              </a:rPr>
              <a:t> </a:t>
            </a:r>
            <a:r>
              <a:rPr sz="800" spc="70" dirty="0">
                <a:solidFill>
                  <a:srgbClr val="0D31B3"/>
                </a:solidFill>
              </a:rPr>
              <a:t>Retrieval</a:t>
            </a:r>
            <a:endParaRPr sz="800" dirty="0">
              <a:solidFill>
                <a:srgbClr val="0D31B3"/>
              </a:solidFill>
            </a:endParaRPr>
          </a:p>
        </p:txBody>
      </p:sp>
      <p:sp>
        <p:nvSpPr>
          <p:cNvPr id="2" name="TextBox 1">
            <a:extLst>
              <a:ext uri="{FF2B5EF4-FFF2-40B4-BE49-F238E27FC236}">
                <a16:creationId xmlns:a16="http://schemas.microsoft.com/office/drawing/2014/main" id="{402DBF36-3B86-73C6-E14E-8A928554BDF8}"/>
              </a:ext>
            </a:extLst>
          </p:cNvPr>
          <p:cNvSpPr txBox="1"/>
          <p:nvPr/>
        </p:nvSpPr>
        <p:spPr>
          <a:xfrm>
            <a:off x="711652" y="205779"/>
            <a:ext cx="685800" cy="538609"/>
          </a:xfrm>
          <a:prstGeom prst="rect">
            <a:avLst/>
          </a:prstGeom>
          <a:noFill/>
        </p:spPr>
        <p:txBody>
          <a:bodyPr wrap="square" rtlCol="0">
            <a:spAutoFit/>
          </a:bodyPr>
          <a:lstStyle/>
          <a:p>
            <a:r>
              <a:rPr lang="en-US" sz="500" b="1" dirty="0">
                <a:solidFill>
                  <a:srgbClr val="0D31B3"/>
                </a:solidFill>
                <a:latin typeface="Calibri" panose="020F0502020204030204" pitchFamily="34" charset="0"/>
                <a:ea typeface="Calibri" panose="020F0502020204030204" pitchFamily="34" charset="0"/>
                <a:cs typeface="Calibri" panose="020F0502020204030204" pitchFamily="34" charset="0"/>
              </a:rPr>
              <a:t>Great</a:t>
            </a:r>
          </a:p>
          <a:p>
            <a:r>
              <a:rPr lang="en-US" sz="400" dirty="0">
                <a:ea typeface="Calibri" panose="020F0502020204030204" pitchFamily="34" charset="0"/>
                <a:cs typeface="Arial" panose="020B0604020202020204" pitchFamily="34" charset="0"/>
              </a:rPr>
              <a:t>0</a:t>
            </a:r>
          </a:p>
          <a:p>
            <a:r>
              <a:rPr lang="en-US" sz="400" dirty="0">
                <a:ea typeface="Calibri" panose="020F0502020204030204" pitchFamily="34" charset="0"/>
                <a:cs typeface="Arial" panose="020B0604020202020204" pitchFamily="34" charset="0"/>
              </a:rPr>
              <a:t>4079</a:t>
            </a:r>
          </a:p>
          <a:p>
            <a:r>
              <a:rPr lang="en-US" sz="400" dirty="0">
                <a:ea typeface="Calibri" panose="020F0502020204030204" pitchFamily="34" charset="0"/>
                <a:cs typeface="Arial" panose="020B0604020202020204" pitchFamily="34" charset="0"/>
              </a:rPr>
              <a:t>8194</a:t>
            </a:r>
          </a:p>
          <a:p>
            <a:r>
              <a:rPr lang="en-US" sz="400" dirty="0">
                <a:ea typeface="Calibri" panose="020F0502020204030204" pitchFamily="34" charset="0"/>
                <a:cs typeface="Arial" panose="020B0604020202020204" pitchFamily="34" charset="0"/>
              </a:rPr>
              <a:t>8204</a:t>
            </a:r>
          </a:p>
          <a:p>
            <a:endParaRPr lang="en-US" sz="400" b="1" dirty="0">
              <a:ea typeface="Calibri" panose="020F0502020204030204" pitchFamily="34" charset="0"/>
              <a:cs typeface="Arial" panose="020B0604020202020204" pitchFamily="34" charset="0"/>
            </a:endParaRPr>
          </a:p>
          <a:p>
            <a:endParaRPr lang="el-GR" sz="400" b="1" dirty="0">
              <a:solidFill>
                <a:srgbClr val="0D31B3"/>
              </a:solidFill>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BF797953-FD3A-0234-CC2A-5340BA3E291D}"/>
              </a:ext>
            </a:extLst>
          </p:cNvPr>
          <p:cNvSpPr txBox="1"/>
          <p:nvPr/>
        </p:nvSpPr>
        <p:spPr>
          <a:xfrm>
            <a:off x="1474788" y="240060"/>
            <a:ext cx="685800" cy="538609"/>
          </a:xfrm>
          <a:prstGeom prst="rect">
            <a:avLst/>
          </a:prstGeom>
          <a:noFill/>
        </p:spPr>
        <p:txBody>
          <a:bodyPr wrap="square" rtlCol="0">
            <a:spAutoFit/>
          </a:bodyPr>
          <a:lstStyle/>
          <a:p>
            <a:r>
              <a:rPr lang="en-US" sz="500" b="1" dirty="0">
                <a:solidFill>
                  <a:srgbClr val="0D31B3"/>
                </a:solidFill>
                <a:latin typeface="Calibri" panose="020F0502020204030204" pitchFamily="34" charset="0"/>
                <a:ea typeface="Calibri" panose="020F0502020204030204" pitchFamily="34" charset="0"/>
                <a:cs typeface="Calibri" panose="020F0502020204030204" pitchFamily="34" charset="0"/>
              </a:rPr>
              <a:t>Love</a:t>
            </a:r>
          </a:p>
          <a:p>
            <a:r>
              <a:rPr lang="en-US" sz="400" dirty="0">
                <a:ea typeface="Calibri" panose="020F0502020204030204" pitchFamily="34" charset="0"/>
                <a:cs typeface="Arial" panose="020B0604020202020204" pitchFamily="34" charset="0"/>
              </a:rPr>
              <a:t>4</a:t>
            </a:r>
          </a:p>
          <a:p>
            <a:r>
              <a:rPr lang="en-US" sz="400" dirty="0">
                <a:ea typeface="Calibri" panose="020F0502020204030204" pitchFamily="34" charset="0"/>
                <a:cs typeface="Arial" panose="020B0604020202020204" pitchFamily="34" charset="0"/>
              </a:rPr>
              <a:t>4079</a:t>
            </a:r>
          </a:p>
          <a:p>
            <a:r>
              <a:rPr lang="en-US" sz="400" dirty="0">
                <a:ea typeface="Calibri" panose="020F0502020204030204" pitchFamily="34" charset="0"/>
                <a:cs typeface="Arial" panose="020B0604020202020204" pitchFamily="34" charset="0"/>
              </a:rPr>
              <a:t>20489</a:t>
            </a:r>
          </a:p>
          <a:p>
            <a:r>
              <a:rPr lang="en-US" sz="400" dirty="0">
                <a:ea typeface="Calibri" panose="020F0502020204030204" pitchFamily="34" charset="0"/>
                <a:cs typeface="Arial" panose="020B0604020202020204" pitchFamily="34" charset="0"/>
              </a:rPr>
              <a:t>8204</a:t>
            </a:r>
          </a:p>
          <a:p>
            <a:endParaRPr lang="en-US" sz="400" b="1" dirty="0">
              <a:ea typeface="Calibri" panose="020F0502020204030204" pitchFamily="34" charset="0"/>
              <a:cs typeface="Arial" panose="020B0604020202020204" pitchFamily="34" charset="0"/>
            </a:endParaRPr>
          </a:p>
          <a:p>
            <a:endParaRPr lang="el-GR" sz="400" b="1" dirty="0">
              <a:solidFill>
                <a:srgbClr val="0D31B3"/>
              </a:solidFill>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885F85EE-8CB7-E2D4-2E53-AA3FD3B29446}"/>
              </a:ext>
            </a:extLst>
          </p:cNvPr>
          <p:cNvSpPr txBox="1"/>
          <p:nvPr/>
        </p:nvSpPr>
        <p:spPr>
          <a:xfrm>
            <a:off x="660401" y="642382"/>
            <a:ext cx="685800" cy="477054"/>
          </a:xfrm>
          <a:prstGeom prst="rect">
            <a:avLst/>
          </a:prstGeom>
          <a:noFill/>
        </p:spPr>
        <p:txBody>
          <a:bodyPr wrap="square" rtlCol="0">
            <a:spAutoFit/>
          </a:bodyPr>
          <a:lstStyle/>
          <a:p>
            <a:r>
              <a:rPr lang="en-US" sz="500" b="1" dirty="0">
                <a:solidFill>
                  <a:srgbClr val="0D31B3"/>
                </a:solidFill>
                <a:latin typeface="Calibri" panose="020F0502020204030204" pitchFamily="34" charset="0"/>
                <a:ea typeface="Calibri" panose="020F0502020204030204" pitchFamily="34" charset="0"/>
                <a:cs typeface="Calibri" panose="020F0502020204030204" pitchFamily="34" charset="0"/>
              </a:rPr>
              <a:t>Great AND Love</a:t>
            </a:r>
          </a:p>
          <a:p>
            <a:endParaRPr lang="en-US" sz="400" dirty="0">
              <a:ea typeface="Calibri" panose="020F0502020204030204" pitchFamily="34" charset="0"/>
              <a:cs typeface="Arial" panose="020B0604020202020204" pitchFamily="34" charset="0"/>
            </a:endParaRPr>
          </a:p>
          <a:p>
            <a:r>
              <a:rPr lang="en-US" sz="400" dirty="0">
                <a:ea typeface="Calibri" panose="020F0502020204030204" pitchFamily="34" charset="0"/>
                <a:cs typeface="Arial" panose="020B0604020202020204" pitchFamily="34" charset="0"/>
              </a:rPr>
              <a:t>4079</a:t>
            </a:r>
          </a:p>
          <a:p>
            <a:r>
              <a:rPr lang="en-US" sz="400" dirty="0">
                <a:ea typeface="Calibri" panose="020F0502020204030204" pitchFamily="34" charset="0"/>
                <a:cs typeface="Arial" panose="020B0604020202020204" pitchFamily="34" charset="0"/>
              </a:rPr>
              <a:t>8204</a:t>
            </a:r>
          </a:p>
          <a:p>
            <a:endParaRPr lang="en-US" sz="400" b="1" dirty="0">
              <a:ea typeface="Calibri" panose="020F0502020204030204" pitchFamily="34" charset="0"/>
              <a:cs typeface="Arial" panose="020B0604020202020204" pitchFamily="34" charset="0"/>
            </a:endParaRPr>
          </a:p>
          <a:p>
            <a:endParaRPr lang="el-GR" sz="400" b="1" dirty="0">
              <a:solidFill>
                <a:srgbClr val="0D31B3"/>
              </a:solidFill>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7A5DD5D-85D5-D1E2-A44F-40B5A338850C}"/>
              </a:ext>
            </a:extLst>
          </p:cNvPr>
          <p:cNvSpPr txBox="1"/>
          <p:nvPr/>
        </p:nvSpPr>
        <p:spPr>
          <a:xfrm>
            <a:off x="1448703" y="628650"/>
            <a:ext cx="685800" cy="600164"/>
          </a:xfrm>
          <a:prstGeom prst="rect">
            <a:avLst/>
          </a:prstGeom>
          <a:noFill/>
        </p:spPr>
        <p:txBody>
          <a:bodyPr wrap="square" rtlCol="0">
            <a:spAutoFit/>
          </a:bodyPr>
          <a:lstStyle/>
          <a:p>
            <a:r>
              <a:rPr lang="en-US" sz="500" b="1" dirty="0">
                <a:solidFill>
                  <a:srgbClr val="0D31B3"/>
                </a:solidFill>
                <a:latin typeface="Calibri" panose="020F0502020204030204" pitchFamily="34" charset="0"/>
                <a:ea typeface="Calibri" panose="020F0502020204030204" pitchFamily="34" charset="0"/>
                <a:cs typeface="Calibri" panose="020F0502020204030204" pitchFamily="34" charset="0"/>
              </a:rPr>
              <a:t>Great OR Love</a:t>
            </a:r>
            <a:endParaRPr lang="en-US" sz="400" dirty="0">
              <a:ea typeface="Calibri" panose="020F0502020204030204" pitchFamily="34" charset="0"/>
              <a:cs typeface="Arial" panose="020B0604020202020204" pitchFamily="34" charset="0"/>
            </a:endParaRPr>
          </a:p>
          <a:p>
            <a:r>
              <a:rPr lang="en-US" sz="400" dirty="0">
                <a:ea typeface="Calibri" panose="020F0502020204030204" pitchFamily="34" charset="0"/>
                <a:cs typeface="Arial" panose="020B0604020202020204" pitchFamily="34" charset="0"/>
              </a:rPr>
              <a:t>0</a:t>
            </a:r>
          </a:p>
          <a:p>
            <a:r>
              <a:rPr lang="en-US" sz="400" dirty="0">
                <a:ea typeface="Calibri" panose="020F0502020204030204" pitchFamily="34" charset="0"/>
                <a:cs typeface="Arial" panose="020B0604020202020204" pitchFamily="34" charset="0"/>
              </a:rPr>
              <a:t>4079</a:t>
            </a:r>
          </a:p>
          <a:p>
            <a:r>
              <a:rPr lang="en-US" sz="400" dirty="0">
                <a:ea typeface="Calibri" panose="020F0502020204030204" pitchFamily="34" charset="0"/>
                <a:cs typeface="Arial" panose="020B0604020202020204" pitchFamily="34" charset="0"/>
              </a:rPr>
              <a:t>8194</a:t>
            </a:r>
          </a:p>
          <a:p>
            <a:r>
              <a:rPr lang="en-US" sz="400" dirty="0">
                <a:ea typeface="Calibri" panose="020F0502020204030204" pitchFamily="34" charset="0"/>
                <a:cs typeface="Arial" panose="020B0604020202020204" pitchFamily="34" charset="0"/>
              </a:rPr>
              <a:t>8204</a:t>
            </a:r>
          </a:p>
          <a:p>
            <a:r>
              <a:rPr lang="en-US" sz="400" dirty="0">
                <a:ea typeface="Calibri" panose="020F0502020204030204" pitchFamily="34" charset="0"/>
                <a:cs typeface="Arial" panose="020B0604020202020204" pitchFamily="34" charset="0"/>
              </a:rPr>
              <a:t>4</a:t>
            </a:r>
          </a:p>
          <a:p>
            <a:r>
              <a:rPr lang="en-US" sz="400" dirty="0">
                <a:ea typeface="Calibri" panose="020F0502020204030204" pitchFamily="34" charset="0"/>
                <a:cs typeface="Arial" panose="020B0604020202020204" pitchFamily="34" charset="0"/>
              </a:rPr>
              <a:t>20489</a:t>
            </a:r>
          </a:p>
          <a:p>
            <a:endParaRPr lang="el-GR" sz="400" b="1" dirty="0">
              <a:solidFill>
                <a:srgbClr val="0D31B3"/>
              </a:solidFill>
              <a:ea typeface="Calibri" panose="020F050202020403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38" name="object 2">
            <a:extLst>
              <a:ext uri="{FF2B5EF4-FFF2-40B4-BE49-F238E27FC236}">
                <a16:creationId xmlns:a16="http://schemas.microsoft.com/office/drawing/2014/main" id="{9047359E-9426-1817-71E1-66E8734DC3EA}"/>
              </a:ext>
            </a:extLst>
          </p:cNvPr>
          <p:cNvGrpSpPr>
            <a:grpSpLocks/>
          </p:cNvGrpSpPr>
          <p:nvPr/>
        </p:nvGrpSpPr>
        <p:grpSpPr bwMode="auto">
          <a:xfrm>
            <a:off x="101600" y="200025"/>
            <a:ext cx="590550" cy="993775"/>
            <a:chOff x="101631" y="200427"/>
            <a:chExt cx="590550" cy="993140"/>
          </a:xfrm>
        </p:grpSpPr>
        <p:sp>
          <p:nvSpPr>
            <p:cNvPr id="14341" name="object 3">
              <a:extLst>
                <a:ext uri="{FF2B5EF4-FFF2-40B4-BE49-F238E27FC236}">
                  <a16:creationId xmlns:a16="http://schemas.microsoft.com/office/drawing/2014/main" id="{EB62A349-5EE9-1E2B-9B38-39001DFA0212}"/>
                </a:ext>
              </a:extLst>
            </p:cNvPr>
            <p:cNvSpPr>
              <a:spLocks/>
            </p:cNvSpPr>
            <p:nvPr/>
          </p:nvSpPr>
          <p:spPr bwMode="auto">
            <a:xfrm>
              <a:off x="101631" y="566917"/>
              <a:ext cx="295275" cy="626110"/>
            </a:xfrm>
            <a:custGeom>
              <a:avLst/>
              <a:gdLst>
                <a:gd name="T0" fmla="*/ 294774 w 295275"/>
                <a:gd name="T1" fmla="*/ 0 h 626110"/>
                <a:gd name="T2" fmla="*/ 0 w 295275"/>
                <a:gd name="T3" fmla="*/ 0 h 626110"/>
                <a:gd name="T4" fmla="*/ 0 w 295275"/>
                <a:gd name="T5" fmla="*/ 626065 h 626110"/>
                <a:gd name="T6" fmla="*/ 294774 w 295275"/>
                <a:gd name="T7" fmla="*/ 626065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4342" name="object 4">
              <a:extLst>
                <a:ext uri="{FF2B5EF4-FFF2-40B4-BE49-F238E27FC236}">
                  <a16:creationId xmlns:a16="http://schemas.microsoft.com/office/drawing/2014/main" id="{3AEC1869-C5D4-B63C-2B81-DAD7E63CB127}"/>
                </a:ext>
              </a:extLst>
            </p:cNvPr>
            <p:cNvSpPr>
              <a:spLocks/>
            </p:cNvSpPr>
            <p:nvPr/>
          </p:nvSpPr>
          <p:spPr bwMode="auto">
            <a:xfrm>
              <a:off x="396822" y="200427"/>
              <a:ext cx="295275" cy="368300"/>
            </a:xfrm>
            <a:custGeom>
              <a:avLst/>
              <a:gdLst>
                <a:gd name="T0" fmla="*/ 294774 w 295275"/>
                <a:gd name="T1" fmla="*/ 0 h 368300"/>
                <a:gd name="T2" fmla="*/ 0 w 295275"/>
                <a:gd name="T3" fmla="*/ 0 h 368300"/>
                <a:gd name="T4" fmla="*/ 0 w 295275"/>
                <a:gd name="T5" fmla="*/ 367725 h 368300"/>
                <a:gd name="T6" fmla="*/ 294774 w 295275"/>
                <a:gd name="T7" fmla="*/ 367725 h 368300"/>
                <a:gd name="T8" fmla="*/ 294774 w 295275"/>
                <a:gd name="T9" fmla="*/ 0 h 36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368300">
                  <a:moveTo>
                    <a:pt x="294774" y="0"/>
                  </a:moveTo>
                  <a:lnTo>
                    <a:pt x="0" y="0"/>
                  </a:lnTo>
                  <a:lnTo>
                    <a:pt x="0" y="367725"/>
                  </a:lnTo>
                  <a:lnTo>
                    <a:pt x="294774" y="367725"/>
                  </a:lnTo>
                  <a:lnTo>
                    <a:pt x="294774"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A7D3BF20-50F1-4EEA-19E7-D0EEDD0ABB2F}"/>
              </a:ext>
            </a:extLst>
          </p:cNvPr>
          <p:cNvSpPr txBox="1">
            <a:spLocks noGrp="1"/>
          </p:cNvSpPr>
          <p:nvPr>
            <p:ph type="title"/>
          </p:nvPr>
        </p:nvSpPr>
        <p:spPr>
          <a:xfrm>
            <a:off x="660400" y="207962"/>
            <a:ext cx="430212" cy="276999"/>
          </a:xfrm>
        </p:spPr>
        <p:txBody>
          <a:bodyPr vert="horz" tIns="15240" rtlCol="0"/>
          <a:lstStyle/>
          <a:p>
            <a:pPr marL="12700" eaLnBrk="1" fontAlgn="auto" hangingPunct="1">
              <a:spcBef>
                <a:spcPts val="120"/>
              </a:spcBef>
              <a:spcAft>
                <a:spcPts val="0"/>
              </a:spcAft>
              <a:defRPr/>
            </a:pPr>
            <a:r>
              <a:rPr sz="850" spc="114" dirty="0">
                <a:solidFill>
                  <a:srgbClr val="003BA2"/>
                </a:solidFill>
              </a:rPr>
              <a:t>TF-</a:t>
            </a:r>
            <a:r>
              <a:rPr lang="en-US" sz="850" spc="60" dirty="0">
                <a:solidFill>
                  <a:srgbClr val="003BA2"/>
                </a:solidFill>
              </a:rPr>
              <a:t>IDF</a:t>
            </a:r>
            <a:endParaRPr sz="850" dirty="0"/>
          </a:p>
        </p:txBody>
      </p:sp>
      <p:sp>
        <p:nvSpPr>
          <p:cNvPr id="14340" name="object 6">
            <a:extLst>
              <a:ext uri="{FF2B5EF4-FFF2-40B4-BE49-F238E27FC236}">
                <a16:creationId xmlns:a16="http://schemas.microsoft.com/office/drawing/2014/main" id="{D338FC29-C0E5-0D3E-A5E1-DC51902D090F}"/>
              </a:ext>
            </a:extLst>
          </p:cNvPr>
          <p:cNvSpPr txBox="1">
            <a:spLocks noChangeArrowheads="1"/>
          </p:cNvSpPr>
          <p:nvPr/>
        </p:nvSpPr>
        <p:spPr bwMode="auto">
          <a:xfrm>
            <a:off x="687388" y="430213"/>
            <a:ext cx="14446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8000"/>
              </a:lnSpc>
              <a:spcBef>
                <a:spcPts val="88"/>
              </a:spcBef>
            </a:pPr>
            <a:r>
              <a:rPr lang="el-GR" altLang="el-GR" sz="400">
                <a:solidFill>
                  <a:srgbClr val="000000"/>
                </a:solidFill>
                <a:latin typeface="Calibri" panose="020F0502020204030204" pitchFamily="34" charset="0"/>
                <a:cs typeface="Calibri" panose="020F0502020204030204" pitchFamily="34" charset="0"/>
              </a:rPr>
              <a:t>Through the use of TF-IDF (Term Frequency-Inverse Document Frequency) analysis, we have effectively quantiﬁed the signiﬁcance of individual terms or words within each document, relative to the entire collection of documents, known as the corpus.</a:t>
            </a:r>
          </a:p>
          <a:p>
            <a:pPr eaLnBrk="1" hangingPunct="1">
              <a:spcBef>
                <a:spcPts val="13"/>
              </a:spcBef>
            </a:pPr>
            <a:endParaRPr lang="el-GR" altLang="el-GR" sz="400">
              <a:solidFill>
                <a:srgbClr val="000000"/>
              </a:solidFill>
              <a:latin typeface="Calibri" panose="020F0502020204030204" pitchFamily="34" charset="0"/>
              <a:cs typeface="Calibri" panose="020F0502020204030204" pitchFamily="34" charset="0"/>
            </a:endParaRPr>
          </a:p>
          <a:p>
            <a:pPr eaLnBrk="1" hangingPunct="1">
              <a:lnSpc>
                <a:spcPct val="110000"/>
              </a:lnSpc>
            </a:pPr>
            <a:r>
              <a:rPr lang="el-GR" altLang="el-GR" sz="400">
                <a:solidFill>
                  <a:srgbClr val="000000"/>
                </a:solidFill>
                <a:latin typeface="Calibri" panose="020F0502020204030204" pitchFamily="34" charset="0"/>
                <a:cs typeface="Calibri" panose="020F0502020204030204" pitchFamily="34" charset="0"/>
              </a:rPr>
              <a:t>This approach has allowed us to create a sparse matrix that captures the unique importance of terms within speciﬁc documents.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object 3">
            <a:extLst>
              <a:ext uri="{FF2B5EF4-FFF2-40B4-BE49-F238E27FC236}">
                <a16:creationId xmlns:a16="http://schemas.microsoft.com/office/drawing/2014/main" id="{33B17FD7-2B3D-4F41-E068-0DF2EF8B3593}"/>
              </a:ext>
            </a:extLst>
          </p:cNvPr>
          <p:cNvSpPr txBox="1">
            <a:spLocks noChangeArrowheads="1"/>
          </p:cNvSpPr>
          <p:nvPr/>
        </p:nvSpPr>
        <p:spPr bwMode="auto">
          <a:xfrm>
            <a:off x="154781" y="498475"/>
            <a:ext cx="1138237" cy="54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8575" rIns="0" bIns="0">
            <a:spAutoFit/>
          </a:bodyPr>
          <a:lstStyle>
            <a:lvl1pPr marL="12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650"/>
              </a:lnSpc>
              <a:spcBef>
                <a:spcPts val="225"/>
              </a:spcBef>
            </a:pPr>
            <a:r>
              <a:rPr lang="el-GR" altLang="el-GR" sz="600" b="1" dirty="0" err="1">
                <a:solidFill>
                  <a:srgbClr val="003BA2"/>
                </a:solidFill>
                <a:latin typeface="Calibri" panose="020F0502020204030204" pitchFamily="34" charset="0"/>
                <a:cs typeface="Calibri" panose="020F0502020204030204" pitchFamily="34" charset="0"/>
              </a:rPr>
              <a:t>Sentiment</a:t>
            </a:r>
            <a:r>
              <a:rPr lang="el-GR" altLang="el-GR" sz="600" b="1" dirty="0">
                <a:solidFill>
                  <a:srgbClr val="003BA2"/>
                </a:solidFill>
                <a:latin typeface="Calibri" panose="020F0502020204030204" pitchFamily="34" charset="0"/>
                <a:cs typeface="Calibri" panose="020F0502020204030204" pitchFamily="34" charset="0"/>
              </a:rPr>
              <a:t> </a:t>
            </a:r>
            <a:r>
              <a:rPr lang="el-GR" altLang="el-GR" sz="600" b="1" dirty="0" err="1">
                <a:solidFill>
                  <a:srgbClr val="003BA2"/>
                </a:solidFill>
                <a:latin typeface="Calibri" panose="020F0502020204030204" pitchFamily="34" charset="0"/>
                <a:cs typeface="Calibri" panose="020F0502020204030204" pitchFamily="34" charset="0"/>
              </a:rPr>
              <a:t>Analysis</a:t>
            </a:r>
            <a:endParaRPr lang="en-US" altLang="el-GR" sz="600" b="1" dirty="0">
              <a:solidFill>
                <a:srgbClr val="003BA2"/>
              </a:solidFill>
              <a:latin typeface="Calibri" panose="020F0502020204030204" pitchFamily="34" charset="0"/>
              <a:cs typeface="Calibri" panose="020F0502020204030204" pitchFamily="34" charset="0"/>
            </a:endParaRPr>
          </a:p>
          <a:p>
            <a:pPr eaLnBrk="1" hangingPunct="1">
              <a:lnSpc>
                <a:spcPts val="650"/>
              </a:lnSpc>
              <a:spcBef>
                <a:spcPts val="225"/>
              </a:spcBef>
            </a:pPr>
            <a:r>
              <a:rPr lang="en-US" altLang="el-GR" sz="600" b="1" dirty="0">
                <a:solidFill>
                  <a:srgbClr val="003BA2"/>
                </a:solidFill>
                <a:latin typeface="Calibri" panose="020F0502020204030204" pitchFamily="34" charset="0"/>
                <a:cs typeface="Calibri" panose="020F0502020204030204" pitchFamily="34" charset="0"/>
              </a:rPr>
              <a:t>Final IR system</a:t>
            </a:r>
          </a:p>
          <a:p>
            <a:pPr eaLnBrk="1" hangingPunct="1">
              <a:lnSpc>
                <a:spcPts val="650"/>
              </a:lnSpc>
              <a:spcBef>
                <a:spcPts val="225"/>
              </a:spcBef>
            </a:pPr>
            <a:r>
              <a:rPr lang="el-GR" altLang="el-GR" sz="600" b="1" dirty="0" err="1">
                <a:solidFill>
                  <a:srgbClr val="003BA2"/>
                </a:solidFill>
                <a:latin typeface="Calibri" panose="020F0502020204030204" pitchFamily="34" charset="0"/>
                <a:cs typeface="Calibri" panose="020F0502020204030204" pitchFamily="34" charset="0"/>
              </a:rPr>
              <a:t>Recommendation</a:t>
            </a:r>
            <a:r>
              <a:rPr lang="el-GR" altLang="el-GR" sz="600" b="1" dirty="0">
                <a:solidFill>
                  <a:srgbClr val="003BA2"/>
                </a:solidFill>
                <a:latin typeface="Calibri" panose="020F0502020204030204" pitchFamily="34" charset="0"/>
                <a:cs typeface="Calibri" panose="020F0502020204030204" pitchFamily="34" charset="0"/>
              </a:rPr>
              <a:t> </a:t>
            </a:r>
            <a:r>
              <a:rPr lang="el-GR" altLang="el-GR" sz="600" b="1" dirty="0" err="1">
                <a:solidFill>
                  <a:srgbClr val="003BA2"/>
                </a:solidFill>
                <a:latin typeface="Calibri" panose="020F0502020204030204" pitchFamily="34" charset="0"/>
                <a:cs typeface="Calibri" panose="020F0502020204030204" pitchFamily="34" charset="0"/>
              </a:rPr>
              <a:t>System</a:t>
            </a:r>
            <a:endParaRPr lang="en-US" altLang="el-GR" sz="600" b="1" dirty="0">
              <a:solidFill>
                <a:srgbClr val="003BA2"/>
              </a:solidFill>
              <a:latin typeface="Calibri" panose="020F0502020204030204" pitchFamily="34" charset="0"/>
              <a:cs typeface="Calibri" panose="020F0502020204030204" pitchFamily="34" charset="0"/>
            </a:endParaRPr>
          </a:p>
          <a:p>
            <a:pPr eaLnBrk="1" hangingPunct="1">
              <a:lnSpc>
                <a:spcPts val="650"/>
              </a:lnSpc>
              <a:spcBef>
                <a:spcPts val="225"/>
              </a:spcBef>
            </a:pPr>
            <a:r>
              <a:rPr lang="el-GR" altLang="el-GR" sz="600" b="1" dirty="0" err="1">
                <a:solidFill>
                  <a:srgbClr val="003BA2"/>
                </a:solidFill>
                <a:latin typeface="Calibri" panose="020F0502020204030204" pitchFamily="34" charset="0"/>
                <a:cs typeface="Calibri" panose="020F0502020204030204" pitchFamily="34" charset="0"/>
              </a:rPr>
              <a:t>Clustering</a:t>
            </a:r>
            <a:endParaRPr lang="en-US" altLang="el-GR" sz="600" b="1" dirty="0">
              <a:solidFill>
                <a:srgbClr val="003BA2"/>
              </a:solidFill>
              <a:latin typeface="Calibri" panose="020F0502020204030204" pitchFamily="34" charset="0"/>
              <a:cs typeface="Calibri" panose="020F0502020204030204" pitchFamily="34" charset="0"/>
            </a:endParaRPr>
          </a:p>
          <a:p>
            <a:pPr eaLnBrk="1" hangingPunct="1">
              <a:lnSpc>
                <a:spcPts val="638"/>
              </a:lnSpc>
            </a:pPr>
            <a:r>
              <a:rPr lang="el-GR" altLang="el-GR" sz="600" b="1" dirty="0">
                <a:solidFill>
                  <a:srgbClr val="003BA2"/>
                </a:solidFill>
                <a:latin typeface="Calibri" panose="020F0502020204030204" pitchFamily="34" charset="0"/>
                <a:cs typeface="Calibri" panose="020F0502020204030204" pitchFamily="34" charset="0"/>
              </a:rPr>
              <a:t>LDA and </a:t>
            </a:r>
            <a:r>
              <a:rPr lang="el-GR" altLang="el-GR" sz="600" b="1" dirty="0" err="1">
                <a:solidFill>
                  <a:srgbClr val="003BA2"/>
                </a:solidFill>
                <a:latin typeface="Calibri" panose="020F0502020204030204" pitchFamily="34" charset="0"/>
                <a:cs typeface="Calibri" panose="020F0502020204030204" pitchFamily="34" charset="0"/>
              </a:rPr>
              <a:t>Topic</a:t>
            </a:r>
            <a:r>
              <a:rPr lang="el-GR" altLang="el-GR" sz="600" b="1" dirty="0">
                <a:solidFill>
                  <a:srgbClr val="003BA2"/>
                </a:solidFill>
                <a:latin typeface="Calibri" panose="020F0502020204030204" pitchFamily="34" charset="0"/>
                <a:cs typeface="Calibri" panose="020F0502020204030204" pitchFamily="34" charset="0"/>
              </a:rPr>
              <a:t> </a:t>
            </a:r>
            <a:r>
              <a:rPr lang="el-GR" altLang="el-GR" sz="600" b="1" dirty="0" err="1">
                <a:solidFill>
                  <a:srgbClr val="003BA2"/>
                </a:solidFill>
                <a:latin typeface="Calibri" panose="020F0502020204030204" pitchFamily="34" charset="0"/>
                <a:cs typeface="Calibri" panose="020F0502020204030204" pitchFamily="34" charset="0"/>
              </a:rPr>
              <a:t>Modeling</a:t>
            </a:r>
            <a:endParaRPr lang="el-GR" altLang="el-GR" sz="600" dirty="0">
              <a:solidFill>
                <a:srgbClr val="000000"/>
              </a:solidFill>
              <a:latin typeface="Calibri" panose="020F0502020204030204" pitchFamily="34" charset="0"/>
              <a:cs typeface="Calibri" panose="020F0502020204030204" pitchFamily="34" charset="0"/>
            </a:endParaRPr>
          </a:p>
        </p:txBody>
      </p:sp>
      <p:sp>
        <p:nvSpPr>
          <p:cNvPr id="7" name="object 7">
            <a:extLst>
              <a:ext uri="{FF2B5EF4-FFF2-40B4-BE49-F238E27FC236}">
                <a16:creationId xmlns:a16="http://schemas.microsoft.com/office/drawing/2014/main" id="{94819AA1-0DA6-7C88-1551-EE8F32C1FAD9}"/>
              </a:ext>
            </a:extLst>
          </p:cNvPr>
          <p:cNvSpPr txBox="1"/>
          <p:nvPr/>
        </p:nvSpPr>
        <p:spPr>
          <a:xfrm>
            <a:off x="154781" y="323850"/>
            <a:ext cx="211137" cy="201612"/>
          </a:xfrm>
          <a:prstGeom prst="rect">
            <a:avLst/>
          </a:prstGeom>
        </p:spPr>
        <p:txBody>
          <a:bodyPr lIns="0" tIns="12700" rIns="0" bIns="0">
            <a:spAutoFit/>
          </a:bodyPr>
          <a:lstStyle/>
          <a:p>
            <a:pPr marL="12700" eaLnBrk="1" fontAlgn="auto" hangingPunct="1">
              <a:spcBef>
                <a:spcPts val="100"/>
              </a:spcBef>
              <a:spcAft>
                <a:spcPts val="0"/>
              </a:spcAft>
              <a:defRPr/>
            </a:pPr>
            <a:r>
              <a:rPr sz="1150" b="1" kern="0" spc="114" dirty="0">
                <a:solidFill>
                  <a:srgbClr val="4A8BFF"/>
                </a:solidFill>
                <a:latin typeface="Calibri"/>
                <a:cs typeface="Calibri"/>
              </a:rPr>
              <a:t>02</a:t>
            </a:r>
            <a:endParaRPr sz="1150" kern="0" dirty="0">
              <a:solidFill>
                <a:sysClr val="windowText" lastClr="000000"/>
              </a:solidFill>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386" name="object 2">
            <a:extLst>
              <a:ext uri="{FF2B5EF4-FFF2-40B4-BE49-F238E27FC236}">
                <a16:creationId xmlns:a16="http://schemas.microsoft.com/office/drawing/2014/main" id="{2D834F7E-2AC2-A5D9-3DFC-E5D34BDB1FE0}"/>
              </a:ext>
            </a:extLst>
          </p:cNvPr>
          <p:cNvGrpSpPr>
            <a:grpSpLocks/>
          </p:cNvGrpSpPr>
          <p:nvPr/>
        </p:nvGrpSpPr>
        <p:grpSpPr bwMode="auto">
          <a:xfrm>
            <a:off x="1484313" y="1588"/>
            <a:ext cx="592137" cy="1249362"/>
            <a:chOff x="1484912" y="1143"/>
            <a:chExt cx="591185" cy="1250315"/>
          </a:xfrm>
        </p:grpSpPr>
        <p:sp>
          <p:nvSpPr>
            <p:cNvPr id="16389" name="object 3">
              <a:extLst>
                <a:ext uri="{FF2B5EF4-FFF2-40B4-BE49-F238E27FC236}">
                  <a16:creationId xmlns:a16="http://schemas.microsoft.com/office/drawing/2014/main" id="{B92C174F-0A48-995F-0111-B1D40C9BAD63}"/>
                </a:ext>
              </a:extLst>
            </p:cNvPr>
            <p:cNvSpPr>
              <a:spLocks/>
            </p:cNvSpPr>
            <p:nvPr/>
          </p:nvSpPr>
          <p:spPr bwMode="auto">
            <a:xfrm>
              <a:off x="1484912" y="1143"/>
              <a:ext cx="295275" cy="623570"/>
            </a:xfrm>
            <a:custGeom>
              <a:avLst/>
              <a:gdLst>
                <a:gd name="T0" fmla="*/ 294786 w 295275"/>
                <a:gd name="T1" fmla="*/ 0 h 623570"/>
                <a:gd name="T2" fmla="*/ 0 w 295275"/>
                <a:gd name="T3" fmla="*/ 0 h 623570"/>
                <a:gd name="T4" fmla="*/ 0 w 295275"/>
                <a:gd name="T5" fmla="*/ 623029 h 623570"/>
                <a:gd name="T6" fmla="*/ 294786 w 295275"/>
                <a:gd name="T7" fmla="*/ 623029 h 623570"/>
                <a:gd name="T8" fmla="*/ 294786 w 295275"/>
                <a:gd name="T9" fmla="*/ 0 h 623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3570">
                  <a:moveTo>
                    <a:pt x="294786" y="0"/>
                  </a:moveTo>
                  <a:lnTo>
                    <a:pt x="0" y="0"/>
                  </a:lnTo>
                  <a:lnTo>
                    <a:pt x="0" y="623029"/>
                  </a:lnTo>
                  <a:lnTo>
                    <a:pt x="294786" y="623029"/>
                  </a:lnTo>
                  <a:lnTo>
                    <a:pt x="294786" y="0"/>
                  </a:lnTo>
                  <a:close/>
                </a:path>
              </a:pathLst>
            </a:custGeom>
            <a:solidFill>
              <a:srgbClr val="4A8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6390" name="object 4">
              <a:extLst>
                <a:ext uri="{FF2B5EF4-FFF2-40B4-BE49-F238E27FC236}">
                  <a16:creationId xmlns:a16="http://schemas.microsoft.com/office/drawing/2014/main" id="{7198B265-C122-F1CE-FB2D-FBF4344D7C32}"/>
                </a:ext>
              </a:extLst>
            </p:cNvPr>
            <p:cNvSpPr>
              <a:spLocks/>
            </p:cNvSpPr>
            <p:nvPr/>
          </p:nvSpPr>
          <p:spPr bwMode="auto">
            <a:xfrm>
              <a:off x="1780711" y="625198"/>
              <a:ext cx="295275" cy="626110"/>
            </a:xfrm>
            <a:custGeom>
              <a:avLst/>
              <a:gdLst>
                <a:gd name="T0" fmla="*/ 294774 w 295275"/>
                <a:gd name="T1" fmla="*/ 0 h 626110"/>
                <a:gd name="T2" fmla="*/ 0 w 295275"/>
                <a:gd name="T3" fmla="*/ 0 h 626110"/>
                <a:gd name="T4" fmla="*/ 0 w 295275"/>
                <a:gd name="T5" fmla="*/ 626065 h 626110"/>
                <a:gd name="T6" fmla="*/ 294774 w 295275"/>
                <a:gd name="T7" fmla="*/ 626065 h 626110"/>
                <a:gd name="T8" fmla="*/ 294774 w 295275"/>
                <a:gd name="T9" fmla="*/ 0 h 626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5275" h="626110">
                  <a:moveTo>
                    <a:pt x="294774" y="0"/>
                  </a:moveTo>
                  <a:lnTo>
                    <a:pt x="0" y="0"/>
                  </a:lnTo>
                  <a:lnTo>
                    <a:pt x="0" y="626065"/>
                  </a:lnTo>
                  <a:lnTo>
                    <a:pt x="294774" y="626065"/>
                  </a:lnTo>
                  <a:lnTo>
                    <a:pt x="294774" y="0"/>
                  </a:lnTo>
                  <a:close/>
                </a:path>
              </a:pathLst>
            </a:custGeom>
            <a:solidFill>
              <a:srgbClr val="003BA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5" name="object 5">
            <a:extLst>
              <a:ext uri="{FF2B5EF4-FFF2-40B4-BE49-F238E27FC236}">
                <a16:creationId xmlns:a16="http://schemas.microsoft.com/office/drawing/2014/main" id="{773ACCED-67EA-AC2B-F444-61F59169C5C2}"/>
              </a:ext>
            </a:extLst>
          </p:cNvPr>
          <p:cNvSpPr txBox="1">
            <a:spLocks noGrp="1"/>
          </p:cNvSpPr>
          <p:nvPr>
            <p:ph type="title"/>
          </p:nvPr>
        </p:nvSpPr>
        <p:spPr>
          <a:xfrm>
            <a:off x="75248" y="106362"/>
            <a:ext cx="809625" cy="117475"/>
          </a:xfrm>
        </p:spPr>
        <p:txBody>
          <a:bodyPr vert="horz" tIns="12065" rtlCol="0"/>
          <a:lstStyle/>
          <a:p>
            <a:pPr marL="12700" eaLnBrk="1" fontAlgn="auto" hangingPunct="1">
              <a:spcBef>
                <a:spcPts val="95"/>
              </a:spcBef>
              <a:spcAft>
                <a:spcPts val="0"/>
              </a:spcAft>
              <a:defRPr/>
            </a:pPr>
            <a:r>
              <a:rPr sz="600" spc="75" dirty="0"/>
              <a:t>Sentiment</a:t>
            </a:r>
            <a:r>
              <a:rPr sz="600" spc="65" dirty="0"/>
              <a:t> </a:t>
            </a:r>
            <a:r>
              <a:rPr sz="600" spc="60" dirty="0"/>
              <a:t>Analysis</a:t>
            </a:r>
            <a:endParaRPr sz="600" dirty="0"/>
          </a:p>
        </p:txBody>
      </p:sp>
      <p:sp>
        <p:nvSpPr>
          <p:cNvPr id="16388" name="object 6">
            <a:extLst>
              <a:ext uri="{FF2B5EF4-FFF2-40B4-BE49-F238E27FC236}">
                <a16:creationId xmlns:a16="http://schemas.microsoft.com/office/drawing/2014/main" id="{8696E1CF-5C40-0D9C-9849-88B8CA3DEBCA}"/>
              </a:ext>
            </a:extLst>
          </p:cNvPr>
          <p:cNvSpPr txBox="1">
            <a:spLocks noChangeArrowheads="1"/>
          </p:cNvSpPr>
          <p:nvPr/>
        </p:nvSpPr>
        <p:spPr bwMode="auto">
          <a:xfrm>
            <a:off x="39688" y="250825"/>
            <a:ext cx="121761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603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ts val="100"/>
              </a:spcBef>
            </a:pPr>
            <a:r>
              <a:rPr lang="el-GR" altLang="el-GR" sz="40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We used TextBlob library which has been built on top of Ntlk to perform sentiment analysis. The results we</a:t>
            </a:r>
          </a:p>
          <a:p>
            <a:pPr algn="just" eaLnBrk="1" hangingPunct="1">
              <a:lnSpc>
                <a:spcPct val="102000"/>
              </a:lnSpc>
            </a:pPr>
            <a:r>
              <a:rPr lang="el-GR" altLang="el-GR" sz="400">
                <a:solidFill>
                  <a:srgbClr val="000000"/>
                </a:solidFill>
                <a:latin typeface="Century Gothic" panose="020B0502020202020204" pitchFamily="34" charset="0"/>
                <a:ea typeface="Century Gothic" panose="020B0502020202020204" pitchFamily="34" charset="0"/>
                <a:cs typeface="Century Gothic" panose="020B0502020202020204" pitchFamily="34" charset="0"/>
              </a:rPr>
              <a:t>get seems to capture the emotion in </a:t>
            </a:r>
            <a:r>
              <a:rPr lang="el-GR" altLang="el-GR" sz="400">
                <a:solidFill>
                  <a:srgbClr val="1D1D1B"/>
                </a:solidFill>
                <a:latin typeface="Century Gothic" panose="020B0502020202020204" pitchFamily="34" charset="0"/>
                <a:ea typeface="Century Gothic" panose="020B0502020202020204" pitchFamily="34" charset="0"/>
                <a:cs typeface="Century Gothic" panose="020B0502020202020204" pitchFamily="34" charset="0"/>
              </a:rPr>
              <a:t>most of the cases</a:t>
            </a:r>
            <a:endParaRPr lang="el-GR" altLang="el-GR" sz="40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lnSpc>
                <a:spcPts val="1100"/>
              </a:lnSpc>
              <a:spcBef>
                <a:spcPts val="88"/>
              </a:spcBef>
            </a:pPr>
            <a:r>
              <a:rPr lang="el-GR" altLang="el-GR" sz="400">
                <a:solidFill>
                  <a:srgbClr val="4A8BFF"/>
                </a:solidFill>
                <a:latin typeface="Century Gothic" panose="020B0502020202020204" pitchFamily="34" charset="0"/>
                <a:ea typeface="Century Gothic" panose="020B0502020202020204" pitchFamily="34" charset="0"/>
                <a:cs typeface="Century Gothic" panose="020B0502020202020204" pitchFamily="34" charset="0"/>
              </a:rPr>
              <a:t>Snaptchat APP  </a:t>
            </a:r>
            <a:r>
              <a:rPr lang="el-GR" altLang="el-GR" sz="400">
                <a:solidFill>
                  <a:srgbClr val="00A22C"/>
                </a:solidFill>
                <a:latin typeface="Century Gothic" panose="020B0502020202020204" pitchFamily="34" charset="0"/>
                <a:ea typeface="Century Gothic" panose="020B0502020202020204" pitchFamily="34" charset="0"/>
                <a:cs typeface="Century Gothic" panose="020B0502020202020204" pitchFamily="34" charset="0"/>
              </a:rPr>
              <a:t>Positive: Love app update</a:t>
            </a:r>
            <a:endParaRPr lang="el-GR" altLang="el-GR" sz="40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lnSpc>
                <a:spcPts val="388"/>
              </a:lnSpc>
            </a:pPr>
            <a:r>
              <a:rPr lang="el-GR" altLang="el-GR" sz="400">
                <a:solidFill>
                  <a:srgbClr val="003BA2"/>
                </a:solidFill>
                <a:latin typeface="Century Gothic" panose="020B0502020202020204" pitchFamily="34" charset="0"/>
                <a:ea typeface="Century Gothic" panose="020B0502020202020204" pitchFamily="34" charset="0"/>
                <a:cs typeface="Century Gothic" panose="020B0502020202020204" pitchFamily="34" charset="0"/>
              </a:rPr>
              <a:t>Neutral : camera wont orient upright</a:t>
            </a:r>
            <a:endParaRPr lang="el-GR" altLang="el-GR" sz="40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spcBef>
                <a:spcPts val="25"/>
              </a:spcBef>
            </a:pPr>
            <a:r>
              <a:rPr lang="el-GR" altLang="el-GR" sz="400">
                <a:solidFill>
                  <a:srgbClr val="A20000"/>
                </a:solidFill>
                <a:latin typeface="Century Gothic" panose="020B0502020202020204" pitchFamily="34" charset="0"/>
                <a:ea typeface="Century Gothic" panose="020B0502020202020204" pitchFamily="34" charset="0"/>
                <a:cs typeface="Century Gothic" panose="020B0502020202020204" pitchFamily="34" charset="0"/>
              </a:rPr>
              <a:t>Negative: There’s a very annoying bug,</a:t>
            </a:r>
            <a:endParaRPr lang="el-GR" altLang="el-GR" sz="40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a:p>
            <a:pPr eaLnBrk="1" hangingPunct="1">
              <a:spcBef>
                <a:spcPts val="50"/>
              </a:spcBef>
            </a:pPr>
            <a:r>
              <a:rPr lang="el-GR" altLang="el-GR" sz="400">
                <a:solidFill>
                  <a:srgbClr val="A20000"/>
                </a:solidFill>
                <a:latin typeface="Century Gothic" panose="020B0502020202020204" pitchFamily="34" charset="0"/>
                <a:ea typeface="Century Gothic" panose="020B0502020202020204" pitchFamily="34" charset="0"/>
                <a:cs typeface="Century Gothic" panose="020B0502020202020204" pitchFamily="34" charset="0"/>
              </a:rPr>
              <a:t>please ﬁx it</a:t>
            </a:r>
            <a:endParaRPr lang="el-GR" altLang="el-GR" sz="400">
              <a:solidFill>
                <a:srgbClr val="000000"/>
              </a:solidFill>
              <a:latin typeface="Century Gothic" panose="020B0502020202020204" pitchFamily="34" charset="0"/>
              <a:ea typeface="Century Gothic" panose="020B0502020202020204" pitchFamily="34" charset="0"/>
              <a:cs typeface="Century Gothic" panose="020B0502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644E38FDFC164E886861B49984D78C" ma:contentTypeVersion="3" ma:contentTypeDescription="Create a new document." ma:contentTypeScope="" ma:versionID="0bf838557e951f12abb47330c6566887">
  <xsd:schema xmlns:xsd="http://www.w3.org/2001/XMLSchema" xmlns:xs="http://www.w3.org/2001/XMLSchema" xmlns:p="http://schemas.microsoft.com/office/2006/metadata/properties" xmlns:ns2="b078afe0-b12e-42b6-8eb2-89b6bcb439b6" targetNamespace="http://schemas.microsoft.com/office/2006/metadata/properties" ma:root="true" ma:fieldsID="54cf1bce698ab4c7d35d8b4880286e68" ns2:_="">
    <xsd:import namespace="b078afe0-b12e-42b6-8eb2-89b6bcb439b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78afe0-b12e-42b6-8eb2-89b6bcb439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31CD2E-4680-485C-9DC3-E86049AB14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A59066B-7960-48ED-8069-89684FE271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78afe0-b12e-42b6-8eb2-89b6bcb439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02828F-ABD4-4380-8553-0917DFE7C9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TotalTime>
  <Words>1168</Words>
  <Application>Microsoft Office PowerPoint</Application>
  <PresentationFormat>Custom</PresentationFormat>
  <Paragraphs>151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Google App Store Reviews</vt:lpstr>
      <vt:lpstr>Table of Contents</vt:lpstr>
      <vt:lpstr>Web Scraping and Data Preprocessing</vt:lpstr>
      <vt:lpstr>PowerPoint Presentation</vt:lpstr>
      <vt:lpstr>PowerPoint Presentation</vt:lpstr>
      <vt:lpstr>Boolean Retrieval</vt:lpstr>
      <vt:lpstr>TF-IDF</vt:lpstr>
      <vt:lpstr>PowerPoint Presentation</vt:lpstr>
      <vt:lpstr>Sentiment Analysis</vt:lpstr>
      <vt:lpstr>Final Query processing</vt:lpstr>
      <vt:lpstr>Final Query processing</vt:lpstr>
      <vt:lpstr>Recommendation  System</vt:lpstr>
      <vt:lpstr>Clustering</vt:lpstr>
      <vt:lpstr>LDA and Topic Extraction</vt:lpstr>
      <vt:lpstr>PowerPoint Presentation</vt:lpstr>
      <vt:lpstr>Word Embeddings</vt:lpstr>
      <vt:lpstr>Word Embeddings</vt:lpstr>
      <vt:lpstr>Extracting Useful Info: Zero –Shot Inference</vt:lpstr>
      <vt:lpstr>Can We Compare Fresh Reviews and Auto-rate them? (Zero –Shot Inference Cont’d)</vt:lpstr>
      <vt:lpstr>Issues with fine-tuning Bert Models in Our Dataset</vt:lpstr>
      <vt:lpstr>Harnessing Q&amp;A models: If User would like to make Specific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 Store Reviews</dc:title>
  <dc:creator>Celsa</dc:creator>
  <cp:lastModifiedBy>Celsa A</cp:lastModifiedBy>
  <cp:revision>22</cp:revision>
  <dcterms:created xsi:type="dcterms:W3CDTF">2023-12-16T19:42:26Z</dcterms:created>
  <dcterms:modified xsi:type="dcterms:W3CDTF">2023-12-17T18:55:30Z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2023-12-16T00:00:00Z</vt:filetime>
  </property>
  <property fmtid="{D5CDD505-2E9C-101B-9397-08002B2CF9AE}" pid="3" name="LastSaved">
    <vt:filetime>2023-12-16T00:00:00Z</vt:filetime>
  </property>
  <property fmtid="{D5CDD505-2E9C-101B-9397-08002B2CF9AE}" pid="4" name="Producer">
    <vt:lpwstr>GPL Ghostscript 10.02.0</vt:lpwstr>
  </property>
  <property fmtid="{D5CDD505-2E9C-101B-9397-08002B2CF9AE}" pid="5" name="ContentTypeId">
    <vt:lpwstr>0x01010065644E38FDFC164E886861B49984D78C</vt:lpwstr>
  </property>
</Properties>
</file>