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10080625" cy="7559675"/>
  <p:notesSz cx="7556500" cy="10691813"/>
  <p:defaultTextStyle>
    <a:defPPr>
      <a:defRPr lang="en-GB"/>
    </a:defPPr>
    <a:lvl1pPr algn="l" defTabSz="449263" rtl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742950" indent="-285750" algn="l" defTabSz="449263" rtl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1143000" indent="-228600" algn="l" defTabSz="449263" rtl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600200" indent="-228600" algn="l" defTabSz="449263" rtl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2057400" indent="-228600" algn="l" defTabSz="449263" rtl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1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Img"/>
          </p:nvPr>
        </p:nvSpPr>
        <p:spPr bwMode="auto">
          <a:xfrm>
            <a:off x="1104900" y="812800"/>
            <a:ext cx="5311775" cy="3975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70" name="Rectangle 2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0275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44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dt"/>
          </p:nvPr>
        </p:nvSpPr>
        <p:spPr bwMode="auto">
          <a:xfrm>
            <a:off x="4276725" y="0"/>
            <a:ext cx="3244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8413"/>
            <a:ext cx="3244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4276725" y="10158413"/>
            <a:ext cx="3244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D352099-938B-4975-B8CC-4E68B1E8DEDC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798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70E205-8E0C-4D8D-85A7-C238F09D6A04}" type="slidenum">
              <a:rPr lang="en-GB"/>
              <a:pPr/>
              <a:t>1</a:t>
            </a:fld>
            <a:endParaRPr lang="en-GB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11863" cy="4779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7A96C0-7DD4-45C6-8C78-7DE4C5FFC716}" type="slidenum">
              <a:rPr lang="en-GB"/>
              <a:pPr/>
              <a:t>2</a:t>
            </a:fld>
            <a:endParaRPr lang="en-GB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11863" cy="4779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02E0B0-63C9-4B4A-9E44-56C4E8493A98}" type="slidenum">
              <a:rPr lang="en-GB"/>
              <a:pPr/>
              <a:t>3</a:t>
            </a:fld>
            <a:endParaRPr lang="en-GB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11863" cy="4779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643EF0-EF6C-42F7-80F2-6D3E478CB0E1}" type="slidenum">
              <a:rPr lang="en-GB"/>
              <a:pPr/>
              <a:t>4</a:t>
            </a:fld>
            <a:endParaRPr lang="en-GB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11863" cy="4779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BE2DB8-8D75-427A-9F9E-94371528327D}" type="slidenum">
              <a:rPr lang="en-GB"/>
              <a:pPr/>
              <a:t>5</a:t>
            </a:fld>
            <a:endParaRPr lang="en-GB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55650" y="5078413"/>
            <a:ext cx="6011863" cy="4779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5E12BF2-AC71-4B29-9DD8-35300BC6C862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53DA2F-80A6-4C4A-B768-1EE01C1CD65E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54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07300" y="-38100"/>
            <a:ext cx="2259013" cy="66643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28675" y="-38100"/>
            <a:ext cx="6626225" cy="66643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2D6B7FB-921E-43D6-A047-6DAAA10C17E8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2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500" y="-38100"/>
            <a:ext cx="8612188" cy="10953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14575" cy="4873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>
          <a:xfrm>
            <a:off x="7226300" y="6886575"/>
            <a:ext cx="2314575" cy="487363"/>
          </a:xfrm>
        </p:spPr>
        <p:txBody>
          <a:bodyPr/>
          <a:lstStyle>
            <a:lvl1pPr>
              <a:defRPr/>
            </a:lvl1pPr>
          </a:lstStyle>
          <a:p>
            <a:fld id="{E216554A-A4F2-424A-9917-3C933E2D085A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2"/>
          </p:nvPr>
        </p:nvSpPr>
        <p:spPr>
          <a:xfrm>
            <a:off x="3448050" y="6886575"/>
            <a:ext cx="3162300" cy="4873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F574A3A-FCC8-4223-8E8A-D29609F88C0F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7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DBD0AF-9BF5-4B93-A4A7-FB2A5F5F6B1F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8675" y="1439863"/>
            <a:ext cx="4441825" cy="5186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22900" y="1439863"/>
            <a:ext cx="4443413" cy="5186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FBF7FF2-3D29-4F54-A804-DBC7B8B990CA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9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E7AAAC3-EFA6-4A58-8A0B-B65378AFAF23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D2EC273-CE1E-4773-8F68-866C9C63C018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6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8DEEB6E-8456-4FB3-83E5-620D16374ED6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04E9A7-8934-42D6-A8BD-D7114277A46B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4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9F37D96-5B04-4B8A-A5BE-38629D3050E8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-38100"/>
            <a:ext cx="8612188" cy="1095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1439863"/>
            <a:ext cx="9037638" cy="518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145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145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fld id="{89B1598F-79A8-45E2-B5CF-4547B932C258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673100" cy="7559675"/>
          </a:xfrm>
          <a:prstGeom prst="rect">
            <a:avLst/>
          </a:prstGeom>
          <a:solidFill>
            <a:srgbClr val="FAFD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69863" y="5573713"/>
          <a:ext cx="36988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16" imgW="369720" imgH="1806480" progId="">
                  <p:embed/>
                </p:oleObj>
              </mc:Choice>
              <mc:Fallback>
                <p:oleObj r:id="rId16" imgW="369720" imgH="1806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5573713"/>
                        <a:ext cx="369887" cy="1806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5888" y="207963"/>
            <a:ext cx="457200" cy="14478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hangingPunct="1">
              <a:lnSpc>
                <a:spcPct val="12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 i="1">
                <a:solidFill>
                  <a:srgbClr val="000000"/>
                </a:solidFill>
              </a:rPr>
              <a:t>Sextant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623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Bitstream Vera Sans" pitchFamily="32" charset="0"/>
          <a:cs typeface="DejaVu Sans" charset="0"/>
        </a:defRPr>
      </a:lvl2pPr>
      <a:lvl3pPr marL="1143000" indent="-2286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Bitstream Vera Sans" pitchFamily="32" charset="0"/>
          <a:cs typeface="DejaVu Sans" charset="0"/>
        </a:defRPr>
      </a:lvl3pPr>
      <a:lvl4pPr marL="1600200" indent="-2286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Bitstream Vera Sans" pitchFamily="32" charset="0"/>
          <a:cs typeface="DejaVu Sans" charset="0"/>
        </a:defRPr>
      </a:lvl4pPr>
      <a:lvl5pPr marL="2057400" indent="-2286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Bitstream Vera Sans" pitchFamily="32" charset="0"/>
          <a:cs typeface="DejaVu Sans" charset="0"/>
        </a:defRPr>
      </a:lvl5pPr>
      <a:lvl6pPr marL="2514600" indent="-2286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Bitstream Vera Sans" pitchFamily="32" charset="0"/>
          <a:cs typeface="DejaVu Sans" charset="0"/>
        </a:defRPr>
      </a:lvl6pPr>
      <a:lvl7pPr marL="2971800" indent="-2286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Bitstream Vera Sans" pitchFamily="32" charset="0"/>
          <a:cs typeface="DejaVu Sans" charset="0"/>
        </a:defRPr>
      </a:lvl7pPr>
      <a:lvl8pPr marL="3429000" indent="-2286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Bitstream Vera Sans" pitchFamily="32" charset="0"/>
          <a:cs typeface="DejaVu Sans" charset="0"/>
        </a:defRPr>
      </a:lvl8pPr>
      <a:lvl9pPr marL="3886200" indent="-2286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Bitstream Vera Sans" pitchFamily="32" charset="0"/>
          <a:cs typeface="DejaVu Sans" charset="0"/>
        </a:defRPr>
      </a:lvl9pPr>
    </p:titleStyle>
    <p:bodyStyle>
      <a:lvl1pPr marL="342900" indent="-342900" algn="l" defTabSz="449263" rtl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2pPr>
      <a:lvl3pPr marL="1143000" indent="-228600" algn="l" defTabSz="449263" rtl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FFFFFF"/>
          </a:solidFill>
          <a:latin typeface="+mn-lt"/>
          <a:cs typeface="+mn-cs"/>
        </a:defRPr>
      </a:lvl3pPr>
      <a:lvl4pPr marL="1600200" indent="-228600" algn="l" defTabSz="449263" rtl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049338" y="1260475"/>
            <a:ext cx="8850312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741363" indent="-2841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 marL="1131888" indent="-2174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8000"/>
              </a:lnSpc>
              <a:spcBef>
                <a:spcPts val="600"/>
              </a:spcBef>
              <a:buSzPct val="45000"/>
              <a:buFont typeface="Wingdings" charset="2"/>
              <a:buChar char="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 </a:t>
            </a:r>
            <a:r>
              <a:rPr lang="en-GB" sz="2200">
                <a:solidFill>
                  <a:srgbClr val="FFFFFF"/>
                </a:solidFill>
                <a:latin typeface="Bitstream Vera Sans" pitchFamily="32" charset="0"/>
              </a:rPr>
              <a:t>Sensor Web Enablement (OGC - SWE)  is a suite of standard encodings and web services that enable:</a:t>
            </a:r>
          </a:p>
          <a:p>
            <a:pPr lvl="1">
              <a:lnSpc>
                <a:spcPct val="98000"/>
              </a:lnSpc>
              <a:spcBef>
                <a:spcPts val="600"/>
              </a:spcBef>
              <a:buSzPct val="45000"/>
              <a:buFont typeface="Wingdings" charset="2"/>
              <a:buChar char=""/>
            </a:pPr>
            <a:r>
              <a:rPr lang="en-GB" sz="2200">
                <a:solidFill>
                  <a:srgbClr val="FFFFFF"/>
                </a:solidFill>
                <a:latin typeface="Bitstream Vera Sans" pitchFamily="32" charset="0"/>
              </a:rPr>
              <a:t>Discovery of sensors, processes, and observations</a:t>
            </a:r>
          </a:p>
          <a:p>
            <a:pPr lvl="1">
              <a:lnSpc>
                <a:spcPct val="98000"/>
              </a:lnSpc>
              <a:spcBef>
                <a:spcPts val="600"/>
              </a:spcBef>
              <a:buSzPct val="45000"/>
              <a:buFont typeface="Wingdings" charset="2"/>
              <a:buChar char=""/>
            </a:pPr>
            <a:r>
              <a:rPr lang="en-GB" sz="2200">
                <a:solidFill>
                  <a:srgbClr val="FFFFFF"/>
                </a:solidFill>
                <a:latin typeface="Bitstream Vera Sans" pitchFamily="32" charset="0"/>
              </a:rPr>
              <a:t>Tasking of sensors or models</a:t>
            </a:r>
          </a:p>
          <a:p>
            <a:pPr lvl="1">
              <a:lnSpc>
                <a:spcPct val="98000"/>
              </a:lnSpc>
              <a:spcBef>
                <a:spcPts val="600"/>
              </a:spcBef>
              <a:buSzPct val="45000"/>
              <a:buFont typeface="Wingdings" charset="2"/>
              <a:buChar char=""/>
            </a:pPr>
            <a:r>
              <a:rPr lang="en-GB" sz="2200">
                <a:solidFill>
                  <a:srgbClr val="FFFFFF"/>
                </a:solidFill>
                <a:latin typeface="Bitstream Vera Sans" pitchFamily="32" charset="0"/>
              </a:rPr>
              <a:t>Access to observations and observation streams</a:t>
            </a:r>
          </a:p>
          <a:p>
            <a:pPr lvl="1">
              <a:lnSpc>
                <a:spcPct val="98000"/>
              </a:lnSpc>
              <a:spcBef>
                <a:spcPts val="600"/>
              </a:spcBef>
              <a:buSzPct val="45000"/>
              <a:buFont typeface="Wingdings" charset="2"/>
              <a:buChar char=""/>
            </a:pPr>
            <a:r>
              <a:rPr lang="en-GB" sz="2200">
                <a:solidFill>
                  <a:srgbClr val="FFFFFF"/>
                </a:solidFill>
                <a:latin typeface="Bitstream Vera Sans" pitchFamily="32" charset="0"/>
              </a:rPr>
              <a:t>Publish-subscribe capabilities for alerts</a:t>
            </a:r>
          </a:p>
          <a:p>
            <a:pPr lvl="1">
              <a:lnSpc>
                <a:spcPct val="98000"/>
              </a:lnSpc>
              <a:spcBef>
                <a:spcPts val="600"/>
              </a:spcBef>
              <a:buSzPct val="45000"/>
              <a:buFont typeface="Wingdings" charset="2"/>
              <a:buChar char=""/>
            </a:pPr>
            <a:r>
              <a:rPr lang="en-GB" sz="2200">
                <a:solidFill>
                  <a:srgbClr val="FFFFFF"/>
                </a:solidFill>
                <a:latin typeface="Bitstream Vera Sans" pitchFamily="32" charset="0"/>
              </a:rPr>
              <a:t>Robust sensor system and process descriptions</a:t>
            </a:r>
          </a:p>
          <a:p>
            <a:pPr lvl="1">
              <a:lnSpc>
                <a:spcPct val="98000"/>
              </a:lnSpc>
              <a:spcBef>
                <a:spcPts val="600"/>
              </a:spcBef>
              <a:buSzPct val="45000"/>
              <a:buFont typeface="Wingdings" charset="2"/>
              <a:buNone/>
            </a:pPr>
            <a:endParaRPr lang="en-GB" sz="2200">
              <a:solidFill>
                <a:srgbClr val="FFFFFF"/>
              </a:solidFill>
              <a:latin typeface="Bitstream Vera Sans" pitchFamily="32" charset="0"/>
            </a:endParaRPr>
          </a:p>
          <a:p>
            <a:pPr>
              <a:lnSpc>
                <a:spcPct val="98000"/>
              </a:lnSpc>
              <a:spcBef>
                <a:spcPts val="600"/>
              </a:spcBef>
              <a:buSzPct val="45000"/>
              <a:buFont typeface="Wingdings" charset="2"/>
              <a:buChar char=""/>
            </a:pPr>
            <a:r>
              <a:rPr lang="en-GB" sz="2200">
                <a:solidFill>
                  <a:srgbClr val="FFFFFF"/>
                </a:solidFill>
                <a:latin typeface="Bitstream Vera Sans" pitchFamily="32" charset="0"/>
              </a:rPr>
              <a:t> For examples some specifications:</a:t>
            </a:r>
          </a:p>
          <a:p>
            <a:pPr lvl="2">
              <a:lnSpc>
                <a:spcPct val="98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GB" sz="2000" b="1">
                <a:solidFill>
                  <a:srgbClr val="FFFFFF"/>
                </a:solidFill>
                <a:latin typeface="Bitstream Vera Sans" pitchFamily="32" charset="0"/>
              </a:rPr>
              <a:t>SensorML</a:t>
            </a:r>
            <a:r>
              <a:rPr lang="en-GB" sz="2000">
                <a:solidFill>
                  <a:srgbClr val="FFFFFF"/>
                </a:solidFill>
                <a:latin typeface="Bitstream Vera Sans" pitchFamily="32" charset="0"/>
              </a:rPr>
              <a:t> : models and schema for describing sensors characteristics (location, ...)</a:t>
            </a:r>
          </a:p>
          <a:p>
            <a:pPr lvl="2">
              <a:lnSpc>
                <a:spcPct val="98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GB" sz="2000" b="1">
                <a:solidFill>
                  <a:srgbClr val="FFFFFF"/>
                </a:solidFill>
                <a:latin typeface="Bitstream Vera Sans" pitchFamily="32" charset="0"/>
              </a:rPr>
              <a:t>O&amp;M</a:t>
            </a:r>
            <a:r>
              <a:rPr lang="en-GB" sz="2000">
                <a:solidFill>
                  <a:srgbClr val="FFFFFF"/>
                </a:solidFill>
                <a:latin typeface="Bitstream Vera Sans" pitchFamily="32" charset="0"/>
              </a:rPr>
              <a:t> : models and schema for encoding sensors observations</a:t>
            </a:r>
          </a:p>
          <a:p>
            <a:pPr lvl="2">
              <a:lnSpc>
                <a:spcPct val="98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GB" sz="2000" b="1">
                <a:solidFill>
                  <a:srgbClr val="FFFFFF"/>
                </a:solidFill>
                <a:latin typeface="Bitstream Vera Sans" pitchFamily="32" charset="0"/>
              </a:rPr>
              <a:t>SOS</a:t>
            </a:r>
            <a:r>
              <a:rPr lang="en-GB" sz="2000">
                <a:solidFill>
                  <a:srgbClr val="FFFFFF"/>
                </a:solidFill>
                <a:latin typeface="Bitstream Vera Sans" pitchFamily="32" charset="0"/>
              </a:rPr>
              <a:t> : interface to access sensor information (SensorML) and sensor observations (O&amp;M)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066800" y="228600"/>
            <a:ext cx="8640763" cy="601663"/>
          </a:xfrm>
          <a:prstGeom prst="rect">
            <a:avLst/>
          </a:prstGeom>
          <a:solidFill>
            <a:srgbClr val="E6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rgbClr val="000000"/>
                </a:solidFill>
                <a:latin typeface="Bitstream Vera Sans" pitchFamily="32" charset="0"/>
              </a:rPr>
              <a:t> Access to observation data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179388"/>
            <a:ext cx="1905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079500" y="900113"/>
            <a:ext cx="8670925" cy="514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858838" indent="-669925">
              <a:tabLst>
                <a:tab pos="858838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  <a:tab pos="98425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858838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  <a:tab pos="98425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 marL="1141413" indent="-227013">
              <a:tabLst>
                <a:tab pos="858838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  <a:tab pos="98425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858838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  <a:tab pos="98425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858838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  <a:tab pos="98425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58838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  <a:tab pos="98425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58838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  <a:tab pos="98425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58838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  <a:tab pos="98425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58838" algn="l"/>
                <a:tab pos="1306513" algn="l"/>
                <a:tab pos="1755775" algn="l"/>
                <a:tab pos="2205038" algn="l"/>
                <a:tab pos="2654300" algn="l"/>
                <a:tab pos="3103563" algn="l"/>
                <a:tab pos="3552825" algn="l"/>
                <a:tab pos="4002088" algn="l"/>
                <a:tab pos="4451350" algn="l"/>
                <a:tab pos="4900613" algn="l"/>
                <a:tab pos="5349875" algn="l"/>
                <a:tab pos="5799138" algn="l"/>
                <a:tab pos="6248400" algn="l"/>
                <a:tab pos="6697663" algn="l"/>
                <a:tab pos="7146925" algn="l"/>
                <a:tab pos="7596188" algn="l"/>
                <a:tab pos="8045450" algn="l"/>
                <a:tab pos="8494713" algn="l"/>
                <a:tab pos="8943975" algn="l"/>
                <a:tab pos="9393238" algn="l"/>
                <a:tab pos="98425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8000"/>
              </a:lnSpc>
              <a:spcBef>
                <a:spcPts val="600"/>
              </a:spcBef>
              <a:buClr>
                <a:srgbClr val="FFFFFF"/>
              </a:buClr>
              <a:buFont typeface="Bitstream Vera Sans" pitchFamily="32" charset="0"/>
              <a:buNone/>
            </a:pPr>
            <a:endParaRPr lang="en-GB" sz="2800">
              <a:solidFill>
                <a:srgbClr val="FFFFFF"/>
              </a:solidFill>
              <a:latin typeface="Bitstream Vera Sans" pitchFamily="32" charset="0"/>
            </a:endParaRPr>
          </a:p>
          <a:p>
            <a:pPr>
              <a:lnSpc>
                <a:spcPct val="98000"/>
              </a:lnSpc>
              <a:spcBef>
                <a:spcPts val="600"/>
              </a:spcBef>
              <a:buClr>
                <a:srgbClr val="FFFFFF"/>
              </a:buClr>
              <a:buFont typeface="Bitstream Vera Sans" pitchFamily="32" charset="0"/>
              <a:buChar char="•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Time series</a:t>
            </a:r>
          </a:p>
          <a:p>
            <a:pPr lvl="2">
              <a:lnSpc>
                <a:spcPct val="98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Tide gauges</a:t>
            </a:r>
          </a:p>
          <a:p>
            <a:pPr lvl="2">
              <a:lnSpc>
                <a:spcPct val="98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Fixed buoys</a:t>
            </a:r>
          </a:p>
          <a:p>
            <a:pPr>
              <a:lnSpc>
                <a:spcPct val="98000"/>
              </a:lnSpc>
              <a:spcBef>
                <a:spcPts val="600"/>
              </a:spcBef>
              <a:buClr>
                <a:srgbClr val="FFFFFF"/>
              </a:buClr>
              <a:buFont typeface="Bitstream Vera Sans" pitchFamily="32" charset="0"/>
              <a:buChar char="•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Profiles</a:t>
            </a:r>
          </a:p>
          <a:p>
            <a:pPr lvl="2">
              <a:lnSpc>
                <a:spcPct val="98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Argo floats</a:t>
            </a:r>
          </a:p>
          <a:p>
            <a:pPr lvl="2">
              <a:lnSpc>
                <a:spcPct val="98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CTD</a:t>
            </a:r>
          </a:p>
          <a:p>
            <a:pPr lvl="2">
              <a:lnSpc>
                <a:spcPct val="98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XBT</a:t>
            </a:r>
          </a:p>
          <a:p>
            <a:pPr>
              <a:lnSpc>
                <a:spcPct val="98000"/>
              </a:lnSpc>
              <a:spcBef>
                <a:spcPts val="600"/>
              </a:spcBef>
              <a:buClr>
                <a:srgbClr val="FFFFFF"/>
              </a:buClr>
              <a:buFont typeface="Bitstream Vera Sans" pitchFamily="32" charset="0"/>
              <a:buChar char="•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Trajectories</a:t>
            </a:r>
          </a:p>
          <a:p>
            <a:pPr lvl="2">
              <a:lnSpc>
                <a:spcPct val="98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TSG</a:t>
            </a:r>
          </a:p>
          <a:p>
            <a:pPr lvl="2">
              <a:lnSpc>
                <a:spcPct val="98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Drifting buoys</a:t>
            </a:r>
          </a:p>
          <a:p>
            <a:pPr>
              <a:lnSpc>
                <a:spcPct val="9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sz="2800">
                <a:solidFill>
                  <a:srgbClr val="FFFFFF"/>
                </a:solidFill>
                <a:latin typeface="Bitstream Vera Sans" pitchFamily="32" charset="0"/>
              </a:rPr>
              <a:t>...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066800" y="228600"/>
            <a:ext cx="8640763" cy="601663"/>
          </a:xfrm>
          <a:prstGeom prst="rect">
            <a:avLst/>
          </a:prstGeom>
          <a:solidFill>
            <a:srgbClr val="E6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rgbClr val="000000"/>
                </a:solidFill>
                <a:latin typeface="Bitstream Vera Sans" pitchFamily="32" charset="0"/>
              </a:rPr>
              <a:t> In situ sensors (some examples) 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3419475"/>
            <a:ext cx="9048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3527425"/>
            <a:ext cx="12954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38" y="5251450"/>
            <a:ext cx="10953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1651000"/>
            <a:ext cx="10953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5489575"/>
            <a:ext cx="12096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049338" y="1260475"/>
            <a:ext cx="8670925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66800" y="228600"/>
            <a:ext cx="8640763" cy="601663"/>
          </a:xfrm>
          <a:prstGeom prst="rect">
            <a:avLst/>
          </a:prstGeom>
          <a:solidFill>
            <a:srgbClr val="E6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rgbClr val="000000"/>
                </a:solidFill>
                <a:latin typeface="Bitstream Vera Sans" pitchFamily="32" charset="0"/>
              </a:rPr>
              <a:t> Example : Time Series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79500"/>
            <a:ext cx="8999537" cy="630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049338" y="1260475"/>
            <a:ext cx="8670925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066800" y="228600"/>
            <a:ext cx="8640763" cy="601663"/>
          </a:xfrm>
          <a:prstGeom prst="rect">
            <a:avLst/>
          </a:prstGeom>
          <a:solidFill>
            <a:srgbClr val="E6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rgbClr val="000000"/>
                </a:solidFill>
                <a:latin typeface="Bitstream Vera Sans" pitchFamily="32" charset="0"/>
              </a:rPr>
              <a:t> Example : Time Series (DescribeSensor)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79500"/>
            <a:ext cx="8999537" cy="630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49338" y="1260475"/>
            <a:ext cx="8670925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066800" y="228600"/>
            <a:ext cx="8640763" cy="601663"/>
          </a:xfrm>
          <a:prstGeom prst="rect">
            <a:avLst/>
          </a:prstGeom>
          <a:solidFill>
            <a:srgbClr val="E6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rgbClr val="000000"/>
                </a:solidFill>
                <a:latin typeface="Bitstream Vera Sans" pitchFamily="32" charset="0"/>
              </a:rPr>
              <a:t> Example : Time Series (GetObservation)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79500"/>
            <a:ext cx="8999537" cy="630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Bitstream Vera Sans"/>
        <a:ea typeface=""/>
        <a:cs typeface="DejaVu Sans"/>
      </a:majorFont>
      <a:minorFont>
        <a:latin typeface="Bitstream Vera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34451</TotalTime>
  <Words>149</Words>
  <Application>Microsoft Office PowerPoint</Application>
  <PresentationFormat>Personnalisé</PresentationFormat>
  <Paragraphs>33</Paragraphs>
  <Slides>5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Times New Roman</vt:lpstr>
      <vt:lpstr>Bitstream Vera Sans</vt:lpstr>
      <vt:lpstr>DejaVu Sans</vt:lpstr>
      <vt:lpstr>Arial</vt:lpstr>
      <vt:lpstr>Wingdings</vt:lpstr>
      <vt:lpstr>StarSymbol</vt:lpstr>
      <vt:lpstr>굴림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TREGUER</dc:creator>
  <cp:lastModifiedBy>Mickael TREGUER, Ifremer Brest PDG-IMN-IDM-ISI, </cp:lastModifiedBy>
  <cp:revision>1</cp:revision>
  <cp:lastPrinted>2010-03-24T17:24:32Z</cp:lastPrinted>
  <dcterms:created xsi:type="dcterms:W3CDTF">1601-01-01T00:00:00Z</dcterms:created>
  <dcterms:modified xsi:type="dcterms:W3CDTF">2014-07-24T15:14:01Z</dcterms:modified>
</cp:coreProperties>
</file>