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300" r:id="rId5"/>
    <p:sldId id="320" r:id="rId6"/>
    <p:sldId id="302" r:id="rId7"/>
    <p:sldId id="312" r:id="rId8"/>
    <p:sldId id="304" r:id="rId9"/>
    <p:sldId id="305" r:id="rId10"/>
    <p:sldId id="306" r:id="rId11"/>
    <p:sldId id="313" r:id="rId12"/>
    <p:sldId id="309" r:id="rId13"/>
    <p:sldId id="307" r:id="rId14"/>
    <p:sldId id="311" r:id="rId15"/>
    <p:sldId id="308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2" r:id="rId24"/>
    <p:sldId id="324" r:id="rId25"/>
    <p:sldId id="326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30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EA1AC-3926-4182-8A8C-8174072EB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4945-0BD5-4E11-9E91-46AC7226F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C9C2-E46D-417B-863F-A26CEB8504F9}" type="datetimeFigureOut">
              <a:rPr lang="en-DE" smtClean="0"/>
              <a:t>24/07/2023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30D8-E8B7-40AD-8362-DAED7B690C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FF59-9179-46E4-85BF-9A7743717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1C20B-00D8-4126-ABB7-88DA0A0B9C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35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3035-60E4-448D-8E21-95E45936A7D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D559-036D-4EE5-9942-4C7D1C4ED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D559-036D-4EE5-9942-4C7D1C4ED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6528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82720" y="59976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4784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6528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82720" y="2457720"/>
            <a:ext cx="363528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4693320"/>
            <a:ext cx="11029320" cy="262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355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3040" y="245772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3040" y="599760"/>
            <a:ext cx="550944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7840" y="2457720"/>
            <a:ext cx="11290320" cy="169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GB" sz="1800" b="0" strike="noStrike" cap="all" spc="-1">
                <a:solidFill>
                  <a:srgbClr val="4590B8"/>
                </a:solidFill>
                <a:latin typeface="Gill Sans MT"/>
              </a:rPr>
              <a:t>Click to edit Master text styles</a:t>
            </a:r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379522-0E0A-44A9-A31E-789C1EFE4E81}" type="datetime">
              <a:rPr lang="en-US" sz="900" b="0" strike="noStrike" spc="-1">
                <a:solidFill>
                  <a:srgbClr val="2F5AAC"/>
                </a:solidFill>
                <a:latin typeface="Gill Sans MT"/>
              </a:rPr>
              <a:t>7/24/2023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FB5FC-8D82-43FD-B7EF-E09C9604F91F}" type="slidenum">
              <a:rPr lang="en-US" sz="900" b="0" strike="noStrike" spc="-1">
                <a:solidFill>
                  <a:srgbClr val="2F5AAC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1A3260"/>
                </a:solidFill>
                <a:latin typeface="Gill Sans MT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6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</a:pPr>
            <a:r>
              <a:rPr lang="en-GB" sz="1200" b="0" strike="noStrike" spc="-1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lang="en-US" sz="1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BF3D48-E80A-4C7C-82D2-401446244382}" type="datetime">
              <a:rPr lang="en-US" sz="900" b="0" strike="noStrike" spc="-1">
                <a:solidFill>
                  <a:srgbClr val="4590B8"/>
                </a:solidFill>
                <a:latin typeface="Gill Sans MT"/>
              </a:rPr>
              <a:t>7/24/2023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0D2B24-2045-4D33-86B6-C22333C8FCC7}" type="slidenum">
              <a:rPr lang="en-US" sz="900" b="0" strike="noStrike" spc="-1">
                <a:solidFill>
                  <a:srgbClr val="4590B8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3"/>
          <p:cNvSpPr txBox="1"/>
          <p:nvPr/>
        </p:nvSpPr>
        <p:spPr>
          <a:xfrm>
            <a:off x="856248" y="2492023"/>
            <a:ext cx="11029320" cy="1873954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 defTabSz="2142358"/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 Bold"/>
                <a:cs typeface="Times New Roman Bold"/>
              </a:rPr>
              <a:t>Comparing RSM construction method of SCR in relation to Arousal </a:t>
            </a:r>
          </a:p>
        </p:txBody>
      </p:sp>
      <p:pic>
        <p:nvPicPr>
          <p:cNvPr id="137" name="Grafik 3"/>
          <p:cNvPicPr/>
          <p:nvPr/>
        </p:nvPicPr>
        <p:blipFill>
          <a:blip r:embed="rId3"/>
          <a:stretch/>
        </p:blipFill>
        <p:spPr>
          <a:xfrm>
            <a:off x="10539307" y="658161"/>
            <a:ext cx="1108197" cy="1307548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9" y="658161"/>
            <a:ext cx="3476090" cy="1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993C-ECC6-998F-59E4-23370B95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44" y="2878279"/>
            <a:ext cx="5419604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92B94-E60E-4311-1A19-61EDBFD8C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1977"/>
            <a:ext cx="4868808" cy="3422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52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Listening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83111-271A-D17D-FFB0-88A26754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8" y="2666333"/>
            <a:ext cx="4181705" cy="3711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0078D2-3C8E-5D03-5CC7-82490E26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1" y="2789664"/>
            <a:ext cx="3511908" cy="3711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99A897-DB79-5595-A4A8-91112CBE7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547" y="2067765"/>
            <a:ext cx="1618384" cy="1710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49F300-91E4-4968-FF48-B3E5BED20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208" y="4688365"/>
            <a:ext cx="1813531" cy="1916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13EE60-FB77-383E-6D60-8597CC67A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739" y="4688365"/>
            <a:ext cx="1883906" cy="199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3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98ED6D-0953-12D2-9499-EC9C09E7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727" y="2174080"/>
            <a:ext cx="1988420" cy="1765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82FCF2-C119-BD98-30D2-BC03C7BC8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95" y="2093821"/>
            <a:ext cx="2714730" cy="19084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2E9E35-5F64-1DC3-1B8B-964B6BB0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7" y="4892386"/>
            <a:ext cx="1988420" cy="1765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E0F9C-A896-FC0A-D9D3-6109F504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42" y="2052254"/>
            <a:ext cx="2156958" cy="1914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DC1B7-4581-AD7C-2AFB-E6CA977CA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830" y="5040732"/>
            <a:ext cx="2141977" cy="15058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7A4470-CA28-6FFF-79A0-114E9FDE9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642" y="4444938"/>
            <a:ext cx="2769985" cy="1947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27805-6735-FBC4-B72A-6902A1290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10" y="4553597"/>
            <a:ext cx="1934485" cy="204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63EBA-CFD3-3690-3F02-A115466877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2701" y="2116184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22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AD767F9-3F1C-52B8-577E-734AB77D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2" y="4773047"/>
            <a:ext cx="2150043" cy="190846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Sound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/>
              </a:rPr>
              <a:t>ListeningTask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57101A-7F34-EB0C-19F5-F3952881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67" y="2024479"/>
            <a:ext cx="2156958" cy="191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AC23-AED0-DF80-F56C-84A265CD4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71" y="2017979"/>
            <a:ext cx="2056548" cy="182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C088A-0920-E863-D6DD-F9D5C64C6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99" y="4773047"/>
            <a:ext cx="2056548" cy="182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FD52E-A947-BF01-878B-39FC98783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383" y="2112501"/>
            <a:ext cx="2566922" cy="1804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F8CA0F-53EC-861B-93A4-1BAA37ACB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895" y="5136360"/>
            <a:ext cx="1990473" cy="1399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3F069-0A08-1B30-9ADE-29B49F2BD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03" y="4663547"/>
            <a:ext cx="1934485" cy="2044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7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6E319-E49C-9267-3583-9FAF87B3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12" y="3086100"/>
            <a:ext cx="3852847" cy="2708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ED31-9E52-3290-F704-E4D1CAD1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1" y="3086100"/>
            <a:ext cx="3852847" cy="2708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A14D87-81B4-A958-DDFB-634CE654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452" y="3208208"/>
            <a:ext cx="3211095" cy="2257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874F7-4627-04D7-818A-266BA594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" y="3001977"/>
            <a:ext cx="4665787" cy="3280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0958B-1081-4A81-734C-1A2A87E1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686" y="2948268"/>
            <a:ext cx="4665787" cy="328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2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616536" y="3935035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1B8D2-9785-D69E-23EC-FE3CD6F8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1" y="2718356"/>
            <a:ext cx="3154575" cy="34778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0A3353-6F78-AC17-6C24-99320D07E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383" y="1982802"/>
            <a:ext cx="1813531" cy="191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E7A37E-71B5-A7E4-30F1-0A3EA78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52" y="4646358"/>
            <a:ext cx="2092661" cy="221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34B7B-B4E3-0CEC-1F0E-430B8C38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543" y="4654157"/>
            <a:ext cx="1953097" cy="206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9DC34-DF35-A284-F955-2F05C2F36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082" y="2638871"/>
            <a:ext cx="3564135" cy="3766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5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A3608-2D6A-82D3-1BBF-663674CF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7" y="2024479"/>
            <a:ext cx="1821886" cy="20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F4C44-16AD-C630-8CCF-32E59AA1F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45" y="2024479"/>
            <a:ext cx="2178390" cy="2401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A5151-BCA8-95CB-41A7-B2BC239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7" y="4665215"/>
            <a:ext cx="1819188" cy="1922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44A75-2386-6370-9E19-901E4A1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415" y="2135259"/>
            <a:ext cx="2062774" cy="2180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01CBDB-1740-0A48-BFD2-A319E05D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60" y="1893976"/>
            <a:ext cx="2024008" cy="2139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ACF215-77F9-5462-8A1F-20FBC35B1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5" y="4610899"/>
            <a:ext cx="2024008" cy="21390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E1544-1BCD-2AC8-9974-6AA7A4FFC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369" y="2052650"/>
            <a:ext cx="1707475" cy="1804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D0A318-5968-EE37-439A-96AB602D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47" y="4620125"/>
            <a:ext cx="1962918" cy="20745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14D566-AFFC-5A9F-5129-6A8910B11D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859" y="4573932"/>
            <a:ext cx="1765677" cy="1866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5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  <a:r>
              <a:rPr lang="en-US" sz="1400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146F-712C-3936-B9FF-FADC4E918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61" y="2156473"/>
            <a:ext cx="1904112" cy="2012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EC67F-83A2-BEC8-CDF0-824B29D1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" y="1934042"/>
            <a:ext cx="1949039" cy="2148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E1369-9340-A39B-8E59-68B7A7492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2096515"/>
            <a:ext cx="1953097" cy="2064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DDE69-0B1F-6734-B978-7B3F3B21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44" y="4773047"/>
            <a:ext cx="1784026" cy="1885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3921E3-76D6-3032-A23D-DF820F816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3" y="4726937"/>
            <a:ext cx="1819188" cy="1922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D1416-6FCA-9647-6744-0A7112C99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2824" y="4905041"/>
            <a:ext cx="1670940" cy="176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2673" y="629668"/>
            <a:ext cx="11053077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548F-EC7E-4A1A-950B-34FEBB40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83" y="2805544"/>
            <a:ext cx="3578815" cy="378229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D7EB108-59D7-749F-5FB9-B9802E3D9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7D67A-B030-9BCA-1D22-F12D11C1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00" y="2880012"/>
            <a:ext cx="3437891" cy="363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39A65-F249-26B9-D9E4-43870DA4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08" y="2880012"/>
            <a:ext cx="3270747" cy="345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29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1" y="1419199"/>
            <a:ext cx="10415205" cy="4912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8723E-97DB-BF32-4C0C-163266C85435}"/>
              </a:ext>
            </a:extLst>
          </p:cNvPr>
          <p:cNvSpPr/>
          <p:nvPr/>
        </p:nvSpPr>
        <p:spPr>
          <a:xfrm>
            <a:off x="1319594" y="5455510"/>
            <a:ext cx="2971851" cy="880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 </a:t>
            </a:r>
          </a:p>
          <a:p>
            <a:pPr algn="ctr"/>
            <a:r>
              <a:rPr lang="en-US" b="1" dirty="0"/>
              <a:t>Spearman or Pearson correlation values</a:t>
            </a:r>
            <a:endParaRPr lang="en-DE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013E-158C-6FD6-243C-9594C89A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6" y="2649681"/>
            <a:ext cx="3811502" cy="4028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CDE78-31B2-B0A6-F560-CA472737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455" y="2805544"/>
            <a:ext cx="3486581" cy="3684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90A-4D3B-B1AF-7BB7-03287D6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Alina’s data, = 252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8038-4D9F-97F0-C5E5-32E96F9E9B3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504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723900" y="1852588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</a:t>
            </a:r>
            <a:endParaRPr lang="en-US" sz="2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C2AA-B230-3CB7-DBDB-9B6EE89DEA8A}"/>
              </a:ext>
            </a:extLst>
          </p:cNvPr>
          <p:cNvSpPr/>
          <p:nvPr/>
        </p:nvSpPr>
        <p:spPr>
          <a:xfrm>
            <a:off x="4345132" y="2045949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6B5FD-8678-84BF-315C-811966F675BC}"/>
              </a:ext>
            </a:extLst>
          </p:cNvPr>
          <p:cNvSpPr/>
          <p:nvPr/>
        </p:nvSpPr>
        <p:spPr>
          <a:xfrm>
            <a:off x="7803572" y="204594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ED9B-9F5C-04DD-541B-58E00083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25" y="2757054"/>
            <a:ext cx="3428058" cy="3622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B7847F-2653-CE35-66BE-4A17438C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569" y="2757054"/>
            <a:ext cx="3912436" cy="405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10A64-0476-0B85-3C65-F33A345A9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57" y="3074717"/>
            <a:ext cx="3298733" cy="3414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2859006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NN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 </a:t>
            </a:r>
          </a:p>
          <a:p>
            <a:pPr algn="ctr"/>
            <a:r>
              <a:rPr lang="en-US" sz="1400" dirty="0"/>
              <a:t>inv AK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650F8-3ABE-92F9-FB51-62FB8B2E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2" y="2024479"/>
            <a:ext cx="1987657" cy="21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B9AB7-FBEC-0873-9527-57CE0DF36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45" y="2024479"/>
            <a:ext cx="2023340" cy="209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FDC5-AFCC-0097-0A4F-0A4CBE8D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931" y="4726937"/>
            <a:ext cx="1787588" cy="185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AA95-A8E3-8B4C-CBC5-E6E096AF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16" y="4662883"/>
            <a:ext cx="1987657" cy="2100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33470-EF45-6C42-9F9F-B586A4FFD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157" y="2144148"/>
            <a:ext cx="2023341" cy="2094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400AE-F8D3-91F4-4F3C-4F135490B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812" y="4814593"/>
            <a:ext cx="1787588" cy="185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8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1391" y="629668"/>
            <a:ext cx="1126436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Imagery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6016337" y="1340923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 </a:t>
            </a:r>
            <a:r>
              <a:rPr lang="en-US" dirty="0" err="1"/>
              <a:t>invAK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0BA70-437A-5164-ACD6-0F8CD285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6" y="2754086"/>
            <a:ext cx="3490392" cy="361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EA3BD-D790-544D-36E9-F118A521F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37" y="2522244"/>
            <a:ext cx="4062845" cy="4205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3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RSMs based on SCR amplitudes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A94B-6CEF-B68F-3CBB-69C4E238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6" y="1284117"/>
            <a:ext cx="10415205" cy="4912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47B4F-7C6E-F02D-0DDB-9AE55E95E97C}"/>
              </a:ext>
            </a:extLst>
          </p:cNvPr>
          <p:cNvSpPr/>
          <p:nvPr/>
        </p:nvSpPr>
        <p:spPr>
          <a:xfrm>
            <a:off x="6457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.08 µS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C46C4-794E-DF78-0BC1-D84851C3FD94}"/>
              </a:ext>
            </a:extLst>
          </p:cNvPr>
          <p:cNvSpPr/>
          <p:nvPr/>
        </p:nvSpPr>
        <p:spPr>
          <a:xfrm>
            <a:off x="2626996" y="2670464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.05 µS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C9EF-BAC0-7469-2E6B-5560E5433B04}"/>
              </a:ext>
            </a:extLst>
          </p:cNvPr>
          <p:cNvSpPr/>
          <p:nvPr/>
        </p:nvSpPr>
        <p:spPr>
          <a:xfrm>
            <a:off x="1683327" y="3841173"/>
            <a:ext cx="1037531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.12 µS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440489" y="5594664"/>
            <a:ext cx="5025129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Similitudes are based on: </a:t>
            </a:r>
          </a:p>
          <a:p>
            <a:pPr algn="ctr"/>
            <a:r>
              <a:rPr lang="en-US" i="1" dirty="0" err="1"/>
              <a:t>MaxValue</a:t>
            </a:r>
            <a:r>
              <a:rPr lang="en-US" i="1" dirty="0"/>
              <a:t>- abs(Amplitude 1 – Amplitude 2):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351556"/>
            <a:ext cx="3357603" cy="3855026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12053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vector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4786745" y="176946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Amplitudes (log)</a:t>
            </a:r>
            <a:endParaRPr lang="en-US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4246078" y="2436390"/>
            <a:ext cx="3304649" cy="385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9210355" y="2268172"/>
            <a:ext cx="1099330" cy="1345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3DCAA0-3E34-F3E1-8D98-5F67B6FD2BD2}"/>
              </a:ext>
            </a:extLst>
          </p:cNvPr>
          <p:cNvSpPr/>
          <p:nvPr/>
        </p:nvSpPr>
        <p:spPr>
          <a:xfrm>
            <a:off x="8272895" y="1380931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</a:t>
            </a:r>
            <a:endParaRPr lang="en-US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E847C-5AE2-B985-EA02-55D779BE4551}"/>
              </a:ext>
            </a:extLst>
          </p:cNvPr>
          <p:cNvSpPr/>
          <p:nvPr/>
        </p:nvSpPr>
        <p:spPr>
          <a:xfrm>
            <a:off x="7743968" y="3709669"/>
            <a:ext cx="4032104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RSM based on Arousal Ratings AK and </a:t>
            </a:r>
            <a:r>
              <a:rPr lang="en-US" sz="2400" dirty="0" err="1"/>
              <a:t>invAK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366411-3F1B-28D8-59FE-C302C2F0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335" y="4899270"/>
            <a:ext cx="2587801" cy="1819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393EB3-BF0A-D28A-83F3-E90FEA960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630" y="4904745"/>
            <a:ext cx="1932718" cy="17155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4E618C-9D8C-D33E-F3F2-FFE27060F840}"/>
              </a:ext>
            </a:extLst>
          </p:cNvPr>
          <p:cNvSpPr txBox="1"/>
          <p:nvPr/>
        </p:nvSpPr>
        <p:spPr>
          <a:xfrm>
            <a:off x="7405254" y="4322126"/>
            <a:ext cx="4929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AK: mean(Amplitude1,Amplitude2)/</a:t>
            </a:r>
            <a:r>
              <a:rPr lang="en-US" i="1" dirty="0" err="1"/>
              <a:t>Nvariables</a:t>
            </a:r>
            <a:endParaRPr lang="en-US" i="1" dirty="0"/>
          </a:p>
          <a:p>
            <a:pPr algn="ctr"/>
            <a:r>
              <a:rPr lang="en-US" i="1" dirty="0" err="1"/>
              <a:t>invAK</a:t>
            </a:r>
            <a:r>
              <a:rPr lang="en-US" i="1" dirty="0"/>
              <a:t>: 1/AK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2F2F62-7EAC-EAC9-F310-8BED6B40A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644828" y="2084954"/>
            <a:ext cx="1564118" cy="1914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0D96-89D2-92A2-A8DB-BCA51EA119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25" t="5466" r="22198"/>
          <a:stretch/>
        </p:blipFill>
        <p:spPr>
          <a:xfrm>
            <a:off x="4547848" y="4833522"/>
            <a:ext cx="1564118" cy="1914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D89D-8930-7053-0333-ADCBBE125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09" t="6502" r="21732" b="2532"/>
          <a:stretch/>
        </p:blipFill>
        <p:spPr>
          <a:xfrm>
            <a:off x="7419426" y="2087241"/>
            <a:ext cx="1589809" cy="1825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7152FB-D7A0-B052-164C-A3113F650A10}"/>
              </a:ext>
            </a:extLst>
          </p:cNvPr>
          <p:cNvSpPr/>
          <p:nvPr/>
        </p:nvSpPr>
        <p:spPr>
          <a:xfrm>
            <a:off x="7012233" y="152138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68176-E5EA-85AE-C1B8-AC89D6554404}"/>
              </a:ext>
            </a:extLst>
          </p:cNvPr>
          <p:cNvSpPr/>
          <p:nvPr/>
        </p:nvSpPr>
        <p:spPr>
          <a:xfrm>
            <a:off x="9531548" y="1521382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51C40-B85C-9760-359D-FA12EEBCB1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64" t="6502" r="22198"/>
          <a:stretch/>
        </p:blipFill>
        <p:spPr>
          <a:xfrm>
            <a:off x="9904660" y="2165704"/>
            <a:ext cx="1641544" cy="19149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5D128-BEC0-3A35-9D09-A7F297C2DB2A}"/>
              </a:ext>
            </a:extLst>
          </p:cNvPr>
          <p:cNvSpPr/>
          <p:nvPr/>
        </p:nvSpPr>
        <p:spPr>
          <a:xfrm>
            <a:off x="7098176" y="1458198"/>
            <a:ext cx="4841180" cy="5129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9839F-0A6F-E7FA-A980-11E75B4E4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09" y="2043706"/>
            <a:ext cx="2262959" cy="2008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0B7F6-06D1-7D43-580E-0D76E47BBA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733" y="4741280"/>
            <a:ext cx="2012191" cy="1786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57EF89-A680-60AC-5C14-0123E231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601" y="4228727"/>
            <a:ext cx="2496261" cy="2215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5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A83338-DF97-1758-FD75-BBA1B989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872" y="2106204"/>
            <a:ext cx="2587801" cy="1819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CF114-5EC8-CE9A-0FDF-693F67AD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36" y="4817878"/>
            <a:ext cx="2587801" cy="181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44F24-0882-7A8E-62F2-222464A8B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9" t="6502" r="21732" b="2532"/>
          <a:stretch/>
        </p:blipFill>
        <p:spPr>
          <a:xfrm>
            <a:off x="645796" y="2052601"/>
            <a:ext cx="1589809" cy="1825337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589BDB57-4567-484E-9CE2-346EDC2CF753}"/>
              </a:ext>
            </a:extLst>
          </p:cNvPr>
          <p:cNvSpPr txBox="1"/>
          <p:nvPr/>
        </p:nvSpPr>
        <p:spPr>
          <a:xfrm>
            <a:off x="645796" y="661809"/>
            <a:ext cx="1102932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Comparison of correlation matrices: Passive Picture Viewing 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8EA66-9FC9-AACA-5D96-BEC1F8872131}"/>
              </a:ext>
            </a:extLst>
          </p:cNvPr>
          <p:cNvSpPr/>
          <p:nvPr/>
        </p:nvSpPr>
        <p:spPr>
          <a:xfrm>
            <a:off x="238603" y="1486742"/>
            <a:ext cx="2710468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vector</a:t>
            </a:r>
            <a:endParaRPr lang="en-US" sz="1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0DA54-8AFE-BCB1-A32A-B6AD7E9D563E}"/>
              </a:ext>
            </a:extLst>
          </p:cNvPr>
          <p:cNvSpPr/>
          <p:nvPr/>
        </p:nvSpPr>
        <p:spPr>
          <a:xfrm>
            <a:off x="224964" y="4160657"/>
            <a:ext cx="2618509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Amplitudes</a:t>
            </a:r>
            <a:endParaRPr lang="en-US" sz="1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98424B-136E-0748-CFFB-160AEFD8E3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4" t="6502" r="22198"/>
          <a:stretch/>
        </p:blipFill>
        <p:spPr>
          <a:xfrm>
            <a:off x="598076" y="4804979"/>
            <a:ext cx="1641544" cy="1914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0AAE83-4422-271A-57B7-7D61D3B2BEA1}"/>
              </a:ext>
            </a:extLst>
          </p:cNvPr>
          <p:cNvSpPr/>
          <p:nvPr/>
        </p:nvSpPr>
        <p:spPr>
          <a:xfrm>
            <a:off x="3921141" y="1458199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3B049-F8E5-DBF3-CCF3-D848A5D89481}"/>
              </a:ext>
            </a:extLst>
          </p:cNvPr>
          <p:cNvSpPr/>
          <p:nvPr/>
        </p:nvSpPr>
        <p:spPr>
          <a:xfrm>
            <a:off x="3824161" y="4206767"/>
            <a:ext cx="3393752" cy="566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RSM based on Arousal Ratings</a:t>
            </a:r>
          </a:p>
          <a:p>
            <a:pPr algn="ctr"/>
            <a:r>
              <a:rPr lang="en-US" sz="1400" i="1" dirty="0" err="1"/>
              <a:t>InvAK</a:t>
            </a:r>
            <a:endParaRPr lang="en-US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58DDC-A455-5604-A5CE-7E2469056C0E}"/>
              </a:ext>
            </a:extLst>
          </p:cNvPr>
          <p:cNvSpPr/>
          <p:nvPr/>
        </p:nvSpPr>
        <p:spPr>
          <a:xfrm>
            <a:off x="426027" y="1458199"/>
            <a:ext cx="6471086" cy="2748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30986-02DE-BA07-3AD1-3DB82532B580}"/>
              </a:ext>
            </a:extLst>
          </p:cNvPr>
          <p:cNvSpPr/>
          <p:nvPr/>
        </p:nvSpPr>
        <p:spPr>
          <a:xfrm>
            <a:off x="426027" y="4282609"/>
            <a:ext cx="6471086" cy="2491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35FD87-5725-0458-822B-153436F87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669" y="4904053"/>
            <a:ext cx="2215264" cy="1557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CC053E-0C2E-C174-3388-728DC298E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97" y="2154886"/>
            <a:ext cx="2484487" cy="1746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FE62-308E-4CB9-9C48-91ED5B51A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48" b="16694"/>
          <a:stretch/>
        </p:blipFill>
        <p:spPr>
          <a:xfrm>
            <a:off x="261333" y="1591771"/>
            <a:ext cx="10555603" cy="4092056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1B93CEC-C8F1-320E-D608-201874283CD8}"/>
              </a:ext>
            </a:extLst>
          </p:cNvPr>
          <p:cNvSpPr/>
          <p:nvPr/>
        </p:nvSpPr>
        <p:spPr>
          <a:xfrm>
            <a:off x="6629400" y="3896590"/>
            <a:ext cx="1267691" cy="426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0DD8-4B74-BD5D-45AC-741D4D7CB013}"/>
              </a:ext>
            </a:extLst>
          </p:cNvPr>
          <p:cNvSpPr/>
          <p:nvPr/>
        </p:nvSpPr>
        <p:spPr>
          <a:xfrm>
            <a:off x="4054014" y="1366404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SCR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3DFAB-745D-9499-5926-36347C0EF966}"/>
              </a:ext>
            </a:extLst>
          </p:cNvPr>
          <p:cNvSpPr/>
          <p:nvPr/>
        </p:nvSpPr>
        <p:spPr>
          <a:xfrm>
            <a:off x="8241550" y="1426509"/>
            <a:ext cx="2575386" cy="9767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arousal ratings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BD90-8277-95D0-586C-7D2C4FB31B2A}"/>
              </a:ext>
            </a:extLst>
          </p:cNvPr>
          <p:cNvSpPr/>
          <p:nvPr/>
        </p:nvSpPr>
        <p:spPr>
          <a:xfrm>
            <a:off x="6646717" y="3063703"/>
            <a:ext cx="1267691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rho</a:t>
            </a:r>
            <a:endParaRPr lang="en-D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3591791" y="6059633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Matrix Comparison for each participant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6" y="629668"/>
            <a:ext cx="9206346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D470E-6710-E502-E9A1-7ADBD1CA1526}"/>
              </a:ext>
            </a:extLst>
          </p:cNvPr>
          <p:cNvSpPr/>
          <p:nvPr/>
        </p:nvSpPr>
        <p:spPr>
          <a:xfrm>
            <a:off x="2234046" y="1195948"/>
            <a:ext cx="7377545" cy="720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Matrix Comparison for each participant</a:t>
            </a:r>
            <a:endParaRPr lang="en-DE" sz="2800" b="1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995735A-6E34-37A9-01FD-6F097713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16056"/>
              </p:ext>
            </p:extLst>
          </p:nvPr>
        </p:nvGraphicFramePr>
        <p:xfrm>
          <a:off x="670790" y="1916151"/>
          <a:ext cx="34855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87">
                  <a:extLst>
                    <a:ext uri="{9D8B030D-6E8A-4147-A177-3AD203B41FA5}">
                      <a16:colId xmlns:a16="http://schemas.microsoft.com/office/drawing/2014/main" val="2406640710"/>
                    </a:ext>
                  </a:extLst>
                </a:gridCol>
                <a:gridCol w="1742787">
                  <a:extLst>
                    <a:ext uri="{9D8B030D-6E8A-4147-A177-3AD203B41FA5}">
                      <a16:colId xmlns:a16="http://schemas.microsoft.com/office/drawing/2014/main" val="4240874581"/>
                    </a:ext>
                  </a:extLst>
                </a:gridCol>
              </a:tblGrid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997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77891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41623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31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2904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7397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85548"/>
                  </a:ext>
                </a:extLst>
              </a:tr>
              <a:tr h="564669">
                <a:tc>
                  <a:txBody>
                    <a:bodyPr/>
                    <a:lstStyle/>
                    <a:p>
                      <a:r>
                        <a:rPr lang="en-US" dirty="0"/>
                        <a:t>VP07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58E621-10C8-48E5-7EDC-AE8407031D88}"/>
              </a:ext>
            </a:extLst>
          </p:cNvPr>
          <p:cNvSpPr/>
          <p:nvPr/>
        </p:nvSpPr>
        <p:spPr>
          <a:xfrm>
            <a:off x="5766955" y="2223655"/>
            <a:ext cx="5022273" cy="21475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correlation is larger than 0 (one sample t-test) then there is evidence for a positive relationship between variables</a:t>
            </a:r>
            <a:endParaRPr lang="en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319645" y="629668"/>
            <a:ext cx="10336105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/>
              </a:rPr>
              <a:t>MATRIX COMPARISON AT AN INDIVIDUAL LEVEL: PPV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DAE39-4374-89EF-F5E9-77CB1789CA35}"/>
              </a:ext>
            </a:extLst>
          </p:cNvPr>
          <p:cNvSpPr/>
          <p:nvPr/>
        </p:nvSpPr>
        <p:spPr>
          <a:xfrm>
            <a:off x="8136083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Amplitudes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4CCD7-EE68-DF50-6C0A-A6AD4514D704}"/>
              </a:ext>
            </a:extLst>
          </p:cNvPr>
          <p:cNvSpPr/>
          <p:nvPr/>
        </p:nvSpPr>
        <p:spPr>
          <a:xfrm>
            <a:off x="3958937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amplitudes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8763C-BC22-470A-86FB-24F3B5DFD6D8}"/>
              </a:ext>
            </a:extLst>
          </p:cNvPr>
          <p:cNvSpPr/>
          <p:nvPr/>
        </p:nvSpPr>
        <p:spPr>
          <a:xfrm>
            <a:off x="391390" y="1392381"/>
            <a:ext cx="3636818" cy="141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RSM based on Vector </a:t>
            </a:r>
          </a:p>
          <a:p>
            <a:pPr algn="ctr"/>
            <a:r>
              <a:rPr lang="en-US" dirty="0"/>
              <a:t>Vs.</a:t>
            </a:r>
          </a:p>
          <a:p>
            <a:pPr algn="ctr"/>
            <a:r>
              <a:rPr lang="en-US" dirty="0"/>
              <a:t>RSM based on Arousal Ratings</a:t>
            </a:r>
            <a:endParaRPr lang="en-US" i="1" dirty="0"/>
          </a:p>
          <a:p>
            <a:pPr algn="ctr"/>
            <a:r>
              <a:rPr lang="en-US" dirty="0"/>
              <a:t> </a:t>
            </a:r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D3A6-F020-429E-17C0-C017F2DA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0" y="2896314"/>
            <a:ext cx="3753792" cy="333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62122-65B3-3C3A-18E5-C38D9EFF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160" y="2896314"/>
            <a:ext cx="3613318" cy="3207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10DEF-B943-C1BA-8A21-38DCC83B0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083" y="2896314"/>
            <a:ext cx="3519668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6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2"/>
    </mc:Choice>
    <mc:Fallback xmlns="">
      <p:transition spd="slow" advTm="267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{D1EC178C-3D72-D34F-8006-79BCC0C9244C}tf10001123</Template>
  <TotalTime>4219</TotalTime>
  <Words>755</Words>
  <Application>Microsoft Office PowerPoint</Application>
  <PresentationFormat>Widescreen</PresentationFormat>
  <Paragraphs>199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with Alina’s data, = 252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Transcutaneous Vagus Nerve Stimulation (tVNS) Improves High Confidence Recognition Memory but not Emotional Word Processing</dc:title>
  <dc:subject/>
  <dc:creator>Microsoft Office User</dc:creator>
  <dc:description/>
  <cp:lastModifiedBy>Carlos Ventura-Bort</cp:lastModifiedBy>
  <cp:revision>107</cp:revision>
  <dcterms:created xsi:type="dcterms:W3CDTF">2020-09-07T14:13:27Z</dcterms:created>
  <dcterms:modified xsi:type="dcterms:W3CDTF">2023-07-24T03:41:55Z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