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385" r:id="rId2"/>
    <p:sldId id="386" r:id="rId3"/>
    <p:sldId id="388" r:id="rId4"/>
    <p:sldId id="411" r:id="rId5"/>
    <p:sldId id="389" r:id="rId6"/>
    <p:sldId id="423" r:id="rId7"/>
    <p:sldId id="387" r:id="rId8"/>
    <p:sldId id="390" r:id="rId9"/>
    <p:sldId id="391" r:id="rId10"/>
    <p:sldId id="392" r:id="rId11"/>
    <p:sldId id="414" r:id="rId12"/>
    <p:sldId id="393" r:id="rId13"/>
    <p:sldId id="394" r:id="rId14"/>
    <p:sldId id="415" r:id="rId15"/>
    <p:sldId id="395" r:id="rId16"/>
    <p:sldId id="396" r:id="rId17"/>
    <p:sldId id="397" r:id="rId18"/>
    <p:sldId id="398" r:id="rId19"/>
    <p:sldId id="399" r:id="rId20"/>
    <p:sldId id="409" r:id="rId21"/>
    <p:sldId id="400" r:id="rId22"/>
    <p:sldId id="401" r:id="rId23"/>
    <p:sldId id="402" r:id="rId24"/>
    <p:sldId id="403" r:id="rId25"/>
    <p:sldId id="404" r:id="rId26"/>
    <p:sldId id="412" r:id="rId27"/>
    <p:sldId id="417" r:id="rId28"/>
    <p:sldId id="422" r:id="rId29"/>
    <p:sldId id="405" r:id="rId30"/>
    <p:sldId id="406" r:id="rId31"/>
    <p:sldId id="413" r:id="rId32"/>
    <p:sldId id="407" r:id="rId33"/>
    <p:sldId id="408" r:id="rId34"/>
    <p:sldId id="418" r:id="rId35"/>
    <p:sldId id="424" r:id="rId36"/>
    <p:sldId id="416" r:id="rId37"/>
    <p:sldId id="419" r:id="rId38"/>
    <p:sldId id="420" r:id="rId39"/>
    <p:sldId id="421" r:id="rId40"/>
    <p:sldId id="425" r:id="rId41"/>
    <p:sldId id="426" r:id="rId4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86449" autoAdjust="0"/>
  </p:normalViewPr>
  <p:slideViewPr>
    <p:cSldViewPr snapToGrid="0">
      <p:cViewPr varScale="1">
        <p:scale>
          <a:sx n="99" d="100"/>
          <a:sy n="99" d="100"/>
        </p:scale>
        <p:origin x="3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08/25/2023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8/25/2023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3CA-FD7D-A448-1BA3-8E2C318A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60" y="2120760"/>
            <a:ext cx="11029320" cy="1963560"/>
          </a:xfrm>
        </p:spPr>
        <p:txBody>
          <a:bodyPr/>
          <a:lstStyle/>
          <a:p>
            <a:r>
              <a:rPr lang="en-US" dirty="0"/>
              <a:t>Test with ALINA N = 494, merging across runs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31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LTE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C568E-25A3-76B5-7288-8B8A20B3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42" y="2366154"/>
            <a:ext cx="4470861" cy="3577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737C7-1810-818A-7AE8-89103A7B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26" y="2621656"/>
            <a:ext cx="4716474" cy="3773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3FD72-8029-D880-C564-9E96B844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983" y="3111814"/>
            <a:ext cx="3695700" cy="2383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52E650-EB6D-6456-AF4A-D7388375B265}"/>
              </a:ext>
            </a:extLst>
          </p:cNvPr>
          <p:cNvSpPr/>
          <p:nvPr/>
        </p:nvSpPr>
        <p:spPr>
          <a:xfrm>
            <a:off x="7249445" y="1701693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LTE scores</a:t>
            </a:r>
          </a:p>
        </p:txBody>
      </p:sp>
    </p:spTree>
    <p:extLst>
      <p:ext uri="{BB962C8B-B14F-4D97-AF65-F5344CB8AC3E}">
        <p14:creationId xmlns:p14="http://schemas.microsoft.com/office/powerpoint/2010/main" val="34759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BDDA8-8C13-320B-A9D9-42DFE1D3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299" y="2381013"/>
            <a:ext cx="4022725" cy="3994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F4878-99D0-9C89-69E8-A22178AF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460" y="2196199"/>
            <a:ext cx="5454073" cy="43641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656576-B3DC-B8C6-EE74-B167BE7A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LTE Scores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7CC87-BA16-F656-863A-C4F40E71E8D3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C29E7-AE26-5653-8A6B-2FCEF074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70" y="2381013"/>
            <a:ext cx="3864552" cy="38374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2FB384-2D18-7BDC-17BA-4993B5BE9FF5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 model of LTE scores</a:t>
            </a:r>
          </a:p>
        </p:txBody>
      </p:sp>
    </p:spTree>
    <p:extLst>
      <p:ext uri="{BB962C8B-B14F-4D97-AF65-F5344CB8AC3E}">
        <p14:creationId xmlns:p14="http://schemas.microsoft.com/office/powerpoint/2010/main" val="1427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STAI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CB987-8F12-2A2C-74B8-AC04FE4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554"/>
            <a:ext cx="5059302" cy="4048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B0ABF-E21E-6276-FA0E-0D44CF2B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327" y="2326554"/>
            <a:ext cx="5059302" cy="4048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C3AB-0148-89E4-5C1F-5567112D1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56" y="2863258"/>
            <a:ext cx="3526087" cy="26212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D560EC-8720-3BB9-3D79-FB8132C3FCED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STAI scores</a:t>
            </a:r>
          </a:p>
        </p:txBody>
      </p:sp>
    </p:spTree>
    <p:extLst>
      <p:ext uri="{BB962C8B-B14F-4D97-AF65-F5344CB8AC3E}">
        <p14:creationId xmlns:p14="http://schemas.microsoft.com/office/powerpoint/2010/main" val="26383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STAI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5D812-3289-D2F8-FAD4-B47590E6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554"/>
            <a:ext cx="5059302" cy="4048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18E8F-05B5-EF5C-DFBE-1F456F5C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49" y="2326554"/>
            <a:ext cx="4893083" cy="391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D338F-BEFC-B9D4-53DE-0F3EADFF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24" y="2971800"/>
            <a:ext cx="4223104" cy="31394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A6D655-4790-62D3-16FC-C08AE6A7806B}"/>
              </a:ext>
            </a:extLst>
          </p:cNvPr>
          <p:cNvSpPr/>
          <p:nvPr/>
        </p:nvSpPr>
        <p:spPr>
          <a:xfrm>
            <a:off x="7249445" y="1497663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STAI scores</a:t>
            </a:r>
          </a:p>
        </p:txBody>
      </p:sp>
    </p:spTree>
    <p:extLst>
      <p:ext uri="{BB962C8B-B14F-4D97-AF65-F5344CB8AC3E}">
        <p14:creationId xmlns:p14="http://schemas.microsoft.com/office/powerpoint/2010/main" val="33804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STAI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5D812-3289-D2F8-FAD4-B47590E6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554"/>
            <a:ext cx="5059302" cy="404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829F60-0056-4980-5D74-C3D9D2731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21" y="2326554"/>
            <a:ext cx="3850385" cy="382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07D6F-4BAA-9715-1C14-D4AB43B8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96" y="2727643"/>
            <a:ext cx="4366608" cy="3246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EBA751-F7B0-0AF5-A7E7-3C80D027D16A}"/>
              </a:ext>
            </a:extLst>
          </p:cNvPr>
          <p:cNvSpPr/>
          <p:nvPr/>
        </p:nvSpPr>
        <p:spPr>
          <a:xfrm>
            <a:off x="8092440" y="1347015"/>
            <a:ext cx="3269489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 model of STAI scores</a:t>
            </a:r>
          </a:p>
        </p:txBody>
      </p:sp>
    </p:spTree>
    <p:extLst>
      <p:ext uri="{BB962C8B-B14F-4D97-AF65-F5344CB8AC3E}">
        <p14:creationId xmlns:p14="http://schemas.microsoft.com/office/powerpoint/2010/main" val="11045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BDI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51343-FC1C-F40B-2161-DD9BEA86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554"/>
            <a:ext cx="5225522" cy="418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4FBDD-B24B-A625-39A8-96E5D6E3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62" y="2233599"/>
            <a:ext cx="4398010" cy="4367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DC3A3-F9F5-2FE3-B601-ABF1BB0B0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968" y="2839865"/>
            <a:ext cx="4243605" cy="3154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449A1-0F29-2D49-BF1E-FDE1C4C8BF67}"/>
              </a:ext>
            </a:extLst>
          </p:cNvPr>
          <p:cNvSpPr/>
          <p:nvPr/>
        </p:nvSpPr>
        <p:spPr>
          <a:xfrm>
            <a:off x="8976360" y="1362459"/>
            <a:ext cx="2500800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BDI scores</a:t>
            </a:r>
          </a:p>
        </p:txBody>
      </p:sp>
    </p:spTree>
    <p:extLst>
      <p:ext uri="{BB962C8B-B14F-4D97-AF65-F5344CB8AC3E}">
        <p14:creationId xmlns:p14="http://schemas.microsoft.com/office/powerpoint/2010/main" val="7239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BDI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347B9-D36A-6074-D09C-BCC9A1F1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554"/>
            <a:ext cx="5225522" cy="418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3E47B-BFAB-70B2-6354-D87571F0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35" y="2490787"/>
            <a:ext cx="4210790" cy="4181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1150BA-BF7D-B3F3-0A6C-BDFA6F8B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03" y="2660901"/>
            <a:ext cx="3997599" cy="2971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C4986-219D-F32C-A23A-269CF0730A78}"/>
              </a:ext>
            </a:extLst>
          </p:cNvPr>
          <p:cNvSpPr/>
          <p:nvPr/>
        </p:nvSpPr>
        <p:spPr>
          <a:xfrm>
            <a:off x="8976360" y="1456350"/>
            <a:ext cx="2500800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BDI scores</a:t>
            </a:r>
          </a:p>
        </p:txBody>
      </p:sp>
    </p:spTree>
    <p:extLst>
      <p:ext uri="{BB962C8B-B14F-4D97-AF65-F5344CB8AC3E}">
        <p14:creationId xmlns:p14="http://schemas.microsoft.com/office/powerpoint/2010/main" val="2964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3CA-FD7D-A448-1BA3-8E2C318A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1645851"/>
            <a:ext cx="11029320" cy="2611489"/>
          </a:xfrm>
        </p:spPr>
        <p:txBody>
          <a:bodyPr/>
          <a:lstStyle/>
          <a:p>
            <a:r>
              <a:rPr lang="en-US" dirty="0"/>
              <a:t>Test with ALINA N = </a:t>
            </a:r>
            <a:r>
              <a:rPr lang="en-US" dirty="0">
                <a:highlight>
                  <a:srgbClr val="FFFF00"/>
                </a:highlight>
              </a:rPr>
              <a:t>281</a:t>
            </a:r>
            <a:r>
              <a:rPr lang="en-US" dirty="0"/>
              <a:t>, merging across runs without non responders (criterion based on </a:t>
            </a:r>
            <a:r>
              <a:rPr lang="en-US" dirty="0" err="1"/>
              <a:t>Koppold’s</a:t>
            </a:r>
            <a:r>
              <a:rPr lang="en-US" dirty="0"/>
              <a:t> et al., 2022; more than 66% missing)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69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345132" y="2045949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03572" y="204594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DB100-FAEC-9281-F376-8C9FDA3CD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89"/>
          <a:stretch/>
        </p:blipFill>
        <p:spPr>
          <a:xfrm>
            <a:off x="218209" y="2838020"/>
            <a:ext cx="4331451" cy="3677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48865-6DD7-94D5-31EE-86CB7D0E6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72" y="3169227"/>
            <a:ext cx="4548104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9244A-2DFC-8856-808C-5706C7E6A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154" y="3190660"/>
            <a:ext cx="3941691" cy="2971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73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599258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Alina N = 281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6731841" y="122808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6566640" y="427894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937306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92843"/>
            <a:ext cx="9293015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19D61-BC92-8BF9-E37E-8D96878E2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47" r="24227"/>
          <a:stretch/>
        </p:blipFill>
        <p:spPr>
          <a:xfrm>
            <a:off x="7491366" y="4798712"/>
            <a:ext cx="1752951" cy="1975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B46E2C-7CBB-6A63-938B-DE78E383D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89"/>
          <a:stretch/>
        </p:blipFill>
        <p:spPr>
          <a:xfrm>
            <a:off x="431704" y="4634734"/>
            <a:ext cx="2300570" cy="1953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90AB5-03D0-8454-1FA2-35993031C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89"/>
          <a:stretch/>
        </p:blipFill>
        <p:spPr>
          <a:xfrm>
            <a:off x="542903" y="2032389"/>
            <a:ext cx="2300570" cy="195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CBAE2-E51D-6D7D-8B70-5563B213B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646" y="1696163"/>
            <a:ext cx="3115396" cy="23488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91CCF1-731B-7430-5DD1-1E657DBB4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351" y="4506165"/>
            <a:ext cx="2826567" cy="21310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613E20-4657-9557-0A2B-505C07CFB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643" y="2053022"/>
            <a:ext cx="2620065" cy="1975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6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345132" y="2045949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03572" y="204594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7D454-5D6B-D5DC-F69A-C78C49501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78" r="26361"/>
          <a:stretch/>
        </p:blipFill>
        <p:spPr>
          <a:xfrm>
            <a:off x="532011" y="2612229"/>
            <a:ext cx="3173356" cy="3855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020DC-26DD-F6E6-7218-68BF787478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47" r="24227"/>
          <a:stretch/>
        </p:blipFill>
        <p:spPr>
          <a:xfrm>
            <a:off x="8106920" y="2997961"/>
            <a:ext cx="3425408" cy="3860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AF528B-4575-5F2D-BF08-9ECD806F8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479" y="2997961"/>
            <a:ext cx="3499093" cy="361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9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D3D47A8-976D-9460-E26A-4C2C6666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433" y="4845227"/>
            <a:ext cx="1883822" cy="1731623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224965" y="211913"/>
            <a:ext cx="11450152" cy="1228089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 regression Models: Alina N = 281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6731841" y="122808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6566640" y="427894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937306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92843"/>
            <a:ext cx="9293015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46E2C-7CBB-6A63-938B-DE78E383D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89"/>
          <a:stretch/>
        </p:blipFill>
        <p:spPr>
          <a:xfrm>
            <a:off x="431704" y="4634734"/>
            <a:ext cx="2300570" cy="1953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90AB5-03D0-8454-1FA2-35993031C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89"/>
          <a:stretch/>
        </p:blipFill>
        <p:spPr>
          <a:xfrm>
            <a:off x="542903" y="2032389"/>
            <a:ext cx="2300570" cy="1953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D308A-B5FC-7D3A-7555-B3CD34F2F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472" y="1805206"/>
            <a:ext cx="2433387" cy="22367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7DFC86-1CBB-3CFC-1760-45273AB69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7127" y="4506165"/>
            <a:ext cx="2328234" cy="2140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8FF1F1-6ADD-FF66-1B9F-51BABB706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575" y="2176602"/>
            <a:ext cx="1963625" cy="1804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C45BB-6AFE-064A-21E1-73AA0032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92" y="2639290"/>
            <a:ext cx="4892658" cy="368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C1817-D7EB-6568-23EE-8038C712D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89" y="2754086"/>
            <a:ext cx="4892660" cy="36887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81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CTQ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AE098-55BD-01EF-E63C-E8A543B8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2863868"/>
            <a:ext cx="4917440" cy="3727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1B9E9-3BB0-0350-B571-B5C42498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58" y="2530244"/>
            <a:ext cx="4917442" cy="3727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4A057-EBF7-85AF-481D-535FBB7B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71" y="2939455"/>
            <a:ext cx="3649217" cy="33543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C20BE5-27BC-2ED3-CEC7-ED7785CD0B13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CTQ scores</a:t>
            </a:r>
          </a:p>
        </p:txBody>
      </p:sp>
    </p:spTree>
    <p:extLst>
      <p:ext uri="{BB962C8B-B14F-4D97-AF65-F5344CB8AC3E}">
        <p14:creationId xmlns:p14="http://schemas.microsoft.com/office/powerpoint/2010/main" val="18157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CTQ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CEE14-6E2E-34F1-C08B-42D64820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2863868"/>
            <a:ext cx="4917440" cy="3727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59625E-9CC4-9F11-7829-589AACEC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92" y="3271520"/>
            <a:ext cx="3748090" cy="284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7B4434-1F8F-EAEE-3A8B-F45213CB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09" y="2839639"/>
            <a:ext cx="3561080" cy="32733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F2193-3DA9-3C86-2A09-9B88B4CF509A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CTQ scores</a:t>
            </a:r>
          </a:p>
        </p:txBody>
      </p:sp>
    </p:spTree>
    <p:extLst>
      <p:ext uri="{BB962C8B-B14F-4D97-AF65-F5344CB8AC3E}">
        <p14:creationId xmlns:p14="http://schemas.microsoft.com/office/powerpoint/2010/main" val="40084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LTE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C0EB6-99A0-41B8-BFF6-231EA67D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867541"/>
            <a:ext cx="4692650" cy="3504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EBF1F-057D-84C0-ADC7-04D7FF92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904" y="3108960"/>
            <a:ext cx="4015965" cy="2873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7C10C-F275-E04D-10A7-DDF1395EB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37" y="2509885"/>
            <a:ext cx="4201867" cy="3862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470B6F-C69D-FEA9-E26D-F728CC159537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LTE scores</a:t>
            </a:r>
          </a:p>
        </p:txBody>
      </p:sp>
    </p:spTree>
    <p:extLst>
      <p:ext uri="{BB962C8B-B14F-4D97-AF65-F5344CB8AC3E}">
        <p14:creationId xmlns:p14="http://schemas.microsoft.com/office/powerpoint/2010/main" val="7118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LTE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33DC4-3B87-CCFC-0FBE-0F4F686B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0" y="2781256"/>
            <a:ext cx="4655498" cy="3476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6C90B-59FB-5D6C-1ECC-D608E3DC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93" y="3055576"/>
            <a:ext cx="3934367" cy="2814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883C9-ACE8-203C-330A-5372A9BE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158" y="2948282"/>
            <a:ext cx="3295521" cy="30292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B04E55-C051-683D-B868-A051C1CD462F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LTE scores</a:t>
            </a:r>
          </a:p>
        </p:txBody>
      </p:sp>
    </p:spTree>
    <p:extLst>
      <p:ext uri="{BB962C8B-B14F-4D97-AF65-F5344CB8AC3E}">
        <p14:creationId xmlns:p14="http://schemas.microsoft.com/office/powerpoint/2010/main" val="24395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LTE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C0EB6-99A0-41B8-BFF6-231EA67D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867541"/>
            <a:ext cx="4692650" cy="3504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8E44D3-977D-DBBE-B228-9FF50EE8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79" y="3730776"/>
            <a:ext cx="3124199" cy="287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2B20D-1F5F-FF46-FDF1-953FFDBF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704" y="2707640"/>
            <a:ext cx="3812775" cy="3504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876D83-2D98-22D7-4D80-AAFCD2C67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083" y="154577"/>
            <a:ext cx="1743473" cy="24522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FA4EC7-8393-AAFD-E564-5B5DAF11A2A3}"/>
              </a:ext>
            </a:extLst>
          </p:cNvPr>
          <p:cNvSpPr/>
          <p:nvPr/>
        </p:nvSpPr>
        <p:spPr>
          <a:xfrm>
            <a:off x="7608687" y="2606780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 model of LTE scores</a:t>
            </a:r>
          </a:p>
        </p:txBody>
      </p:sp>
    </p:spTree>
    <p:extLst>
      <p:ext uri="{BB962C8B-B14F-4D97-AF65-F5344CB8AC3E}">
        <p14:creationId xmlns:p14="http://schemas.microsoft.com/office/powerpoint/2010/main" val="27388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C2F-210A-4150-0986-A5786911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7" y="890248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High and low on LTE N 50 per group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7FFE0-35FB-A60F-3DDD-F85E9A4C42DD}"/>
              </a:ext>
            </a:extLst>
          </p:cNvPr>
          <p:cNvSpPr/>
          <p:nvPr/>
        </p:nvSpPr>
        <p:spPr>
          <a:xfrm>
            <a:off x="6413500" y="145652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in LTE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9DF52-8F71-51FA-B4E8-8FD5672F3BFC}"/>
              </a:ext>
            </a:extLst>
          </p:cNvPr>
          <p:cNvSpPr/>
          <p:nvPr/>
        </p:nvSpPr>
        <p:spPr>
          <a:xfrm>
            <a:off x="767773" y="152012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in LTE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CA55C-BDA8-0541-2500-3AE1A63F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5" y="2775820"/>
            <a:ext cx="3898238" cy="3588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FBB25-E5C4-5390-1897-AE8083EF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99" y="2701110"/>
            <a:ext cx="3898238" cy="3588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055A8D-01B3-7615-D229-604773683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9" y="2495686"/>
            <a:ext cx="1609291" cy="14815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2BB7DA-7C4D-61C5-A5B0-9FF4CFE224E9}"/>
              </a:ext>
            </a:extLst>
          </p:cNvPr>
          <p:cNvSpPr/>
          <p:nvPr/>
        </p:nvSpPr>
        <p:spPr>
          <a:xfrm>
            <a:off x="81311" y="1737784"/>
            <a:ext cx="1642229" cy="270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in LTE</a:t>
            </a:r>
          </a:p>
          <a:p>
            <a:pPr algn="ctr"/>
            <a:r>
              <a:rPr lang="en-US" dirty="0"/>
              <a:t>Wo outlier</a:t>
            </a:r>
          </a:p>
        </p:txBody>
      </p:sp>
    </p:spTree>
    <p:extLst>
      <p:ext uri="{BB962C8B-B14F-4D97-AF65-F5344CB8AC3E}">
        <p14:creationId xmlns:p14="http://schemas.microsoft.com/office/powerpoint/2010/main" val="2342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99760"/>
            <a:ext cx="12192001" cy="566280"/>
          </a:xfrm>
        </p:spPr>
        <p:txBody>
          <a:bodyPr/>
          <a:lstStyle/>
          <a:p>
            <a:r>
              <a:rPr lang="en-US" dirty="0"/>
              <a:t>Participants sorted by LTE Scores wo outliers Correlation &gt; .30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486524" y="1502202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85596-CFD2-5B87-9831-F7880469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2326554"/>
            <a:ext cx="4835007" cy="3967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C6A4C-6EFA-55D3-246E-3343E73C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665" y="3014476"/>
            <a:ext cx="3540016" cy="2904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58B49-29B4-CD38-0E01-EF59F705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12" y="2606040"/>
            <a:ext cx="4083455" cy="31518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A0C47E-B83D-3800-67C6-D8E4E1E5ABD1}"/>
              </a:ext>
            </a:extLst>
          </p:cNvPr>
          <p:cNvSpPr/>
          <p:nvPr/>
        </p:nvSpPr>
        <p:spPr>
          <a:xfrm>
            <a:off x="7591966" y="155887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 model of LTE scores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14214-B8B5-91BC-0D90-F321B806AC41}"/>
              </a:ext>
            </a:extLst>
          </p:cNvPr>
          <p:cNvSpPr/>
          <p:nvPr/>
        </p:nvSpPr>
        <p:spPr>
          <a:xfrm>
            <a:off x="4188832" y="6061946"/>
            <a:ext cx="5860841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Significant relationship found with outliers seems to be driven by outliers</a:t>
            </a:r>
          </a:p>
        </p:txBody>
      </p:sp>
    </p:spTree>
    <p:extLst>
      <p:ext uri="{BB962C8B-B14F-4D97-AF65-F5344CB8AC3E}">
        <p14:creationId xmlns:p14="http://schemas.microsoft.com/office/powerpoint/2010/main" val="38284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STAI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447840" y="151139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E4BE8-22A7-148A-3A5E-96FE3C31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497413"/>
            <a:ext cx="5035550" cy="3760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46D3B-33CF-B8A0-EB38-F9BC9C70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86" y="2497413"/>
            <a:ext cx="4331124" cy="3098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F5FA14-6D78-A31C-499C-AA63CA1CC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88" y="2624432"/>
            <a:ext cx="3815012" cy="35067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F7E427-1C44-E0D2-505F-8CCFDB69D215}"/>
              </a:ext>
            </a:extLst>
          </p:cNvPr>
          <p:cNvSpPr/>
          <p:nvPr/>
        </p:nvSpPr>
        <p:spPr>
          <a:xfrm>
            <a:off x="7591966" y="155887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STAI scores</a:t>
            </a:r>
          </a:p>
        </p:txBody>
      </p:sp>
    </p:spTree>
    <p:extLst>
      <p:ext uri="{BB962C8B-B14F-4D97-AF65-F5344CB8AC3E}">
        <p14:creationId xmlns:p14="http://schemas.microsoft.com/office/powerpoint/2010/main" val="35716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Alina N = 494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6981209" y="1301111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6566640" y="427894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937306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6" y="1458199"/>
            <a:ext cx="9373065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2AC14-DFF4-47AB-1DA7-C705BEB12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78" r="26361"/>
          <a:stretch/>
        </p:blipFill>
        <p:spPr>
          <a:xfrm>
            <a:off x="832261" y="1963309"/>
            <a:ext cx="1808580" cy="2197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FB559-208D-A997-3707-D38CA5B8D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78" r="26361"/>
          <a:stretch/>
        </p:blipFill>
        <p:spPr>
          <a:xfrm>
            <a:off x="941122" y="4637224"/>
            <a:ext cx="1699719" cy="206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19D61-BC92-8BF9-E37E-8D96878E21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47" r="24227"/>
          <a:stretch/>
        </p:blipFill>
        <p:spPr>
          <a:xfrm>
            <a:off x="7532930" y="4798712"/>
            <a:ext cx="1752951" cy="19753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CEC89B-8A13-F8E5-1CF6-8481AD699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924" y="4798712"/>
            <a:ext cx="3180115" cy="1860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DDFC7-6445-4B15-6D26-C0A5B24F5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209" y="1566178"/>
            <a:ext cx="2657134" cy="2748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EAC3E-FA97-1E99-F7BF-EEEAEBF7B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65" y="1632589"/>
            <a:ext cx="4033837" cy="2434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6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STAI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210935" y="1716146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9798-F4B9-9879-0281-4BF64467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211"/>
            <a:ext cx="4438650" cy="3315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D27CB-0913-CD1C-116F-69686BEB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302" y="2824480"/>
            <a:ext cx="3974407" cy="2968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2C12B-3FA4-A7DA-B93C-6A0A2A9AA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49" y="2910839"/>
            <a:ext cx="4622223" cy="27955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7C6B2C-8242-DC3C-7DF6-E51AE9FFDF5A}"/>
              </a:ext>
            </a:extLst>
          </p:cNvPr>
          <p:cNvSpPr/>
          <p:nvPr/>
        </p:nvSpPr>
        <p:spPr>
          <a:xfrm>
            <a:off x="7439566" y="188882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STAI scores</a:t>
            </a:r>
          </a:p>
        </p:txBody>
      </p:sp>
    </p:spTree>
    <p:extLst>
      <p:ext uri="{BB962C8B-B14F-4D97-AF65-F5344CB8AC3E}">
        <p14:creationId xmlns:p14="http://schemas.microsoft.com/office/powerpoint/2010/main" val="29324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STAI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9798-F4B9-9879-0281-4BF64467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3211"/>
            <a:ext cx="4438650" cy="3315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1AA2E-374A-DE7F-A2BC-1EEE0E05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64" y="2640318"/>
            <a:ext cx="5481068" cy="3315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CA0E9-C5E1-8130-09F2-3E53EFC6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67" y="3116516"/>
            <a:ext cx="3906375" cy="2362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340242-A9DC-58DF-FBCA-BE53908C5678}"/>
              </a:ext>
            </a:extLst>
          </p:cNvPr>
          <p:cNvSpPr/>
          <p:nvPr/>
        </p:nvSpPr>
        <p:spPr>
          <a:xfrm>
            <a:off x="7591966" y="155887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 model of STAI scores</a:t>
            </a:r>
          </a:p>
        </p:txBody>
      </p:sp>
    </p:spTree>
    <p:extLst>
      <p:ext uri="{BB962C8B-B14F-4D97-AF65-F5344CB8AC3E}">
        <p14:creationId xmlns:p14="http://schemas.microsoft.com/office/powerpoint/2010/main" val="40711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BDI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CC757-42FA-EF17-E643-57642C01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64" y="2400803"/>
            <a:ext cx="4997450" cy="3732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4BD38-D1B1-32E2-2D97-1DA8FF1B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365"/>
            <a:ext cx="6057900" cy="433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85D15-6977-F786-7C7D-CF7A000E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204" y="2326554"/>
            <a:ext cx="4748212" cy="28717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FDFFA1-4A75-83AB-86BF-CE9AF6CB83B3}"/>
              </a:ext>
            </a:extLst>
          </p:cNvPr>
          <p:cNvSpPr/>
          <p:nvPr/>
        </p:nvSpPr>
        <p:spPr>
          <a:xfrm>
            <a:off x="7249445" y="1244664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based on BDI</a:t>
            </a:r>
          </a:p>
        </p:txBody>
      </p:sp>
    </p:spTree>
    <p:extLst>
      <p:ext uri="{BB962C8B-B14F-4D97-AF65-F5344CB8AC3E}">
        <p14:creationId xmlns:p14="http://schemas.microsoft.com/office/powerpoint/2010/main" val="27905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BDI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83FEA-D766-0DF3-AE88-BE1A7F7F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326554"/>
            <a:ext cx="5473700" cy="4088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C70C2-C07D-6D1E-C528-0359192C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38" y="2735893"/>
            <a:ext cx="4569951" cy="3269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7120B3-B2E1-9342-F9E0-E0F5D463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15" y="3183978"/>
            <a:ext cx="3923867" cy="23732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CA6CF1-6591-B1D9-DE42-74A2F2FD769C}"/>
              </a:ext>
            </a:extLst>
          </p:cNvPr>
          <p:cNvSpPr/>
          <p:nvPr/>
        </p:nvSpPr>
        <p:spPr>
          <a:xfrm>
            <a:off x="7249445" y="1244664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based on BDI</a:t>
            </a:r>
          </a:p>
        </p:txBody>
      </p:sp>
    </p:spTree>
    <p:extLst>
      <p:ext uri="{BB962C8B-B14F-4D97-AF65-F5344CB8AC3E}">
        <p14:creationId xmlns:p14="http://schemas.microsoft.com/office/powerpoint/2010/main" val="80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BDI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83FEA-D766-0DF3-AE88-BE1A7F7F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554"/>
            <a:ext cx="5473700" cy="4088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76417-2059-02EB-4A75-68F89F22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89" y="2326554"/>
            <a:ext cx="2703726" cy="3813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D2958-1B0A-8308-7DBE-DFAB569DE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72" y="3139883"/>
            <a:ext cx="2999509" cy="24614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6185A1-B76E-7059-6235-D7254F14BAC8}"/>
              </a:ext>
            </a:extLst>
          </p:cNvPr>
          <p:cNvSpPr/>
          <p:nvPr/>
        </p:nvSpPr>
        <p:spPr>
          <a:xfrm>
            <a:off x="7249445" y="1244664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 based on BDI</a:t>
            </a:r>
          </a:p>
        </p:txBody>
      </p:sp>
    </p:spTree>
    <p:extLst>
      <p:ext uri="{BB962C8B-B14F-4D97-AF65-F5344CB8AC3E}">
        <p14:creationId xmlns:p14="http://schemas.microsoft.com/office/powerpoint/2010/main" val="13267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E6DC-2CC9-B8AC-8ADF-D0D1D4CE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based on High and low groups (N= 50) on LTE scores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75B48-796D-1D4F-BD4F-D6B06736900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45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C2F-210A-4150-0986-A5786911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7" y="890248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High and low on LTE N 50 per group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3B72-E153-7FDF-9BCF-3E6A6EFCE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3703"/>
          <a:stretch/>
        </p:blipFill>
        <p:spPr>
          <a:xfrm>
            <a:off x="6864068" y="2400300"/>
            <a:ext cx="3326578" cy="3806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7FFE0-35FB-A60F-3DDD-F85E9A4C42DD}"/>
              </a:ext>
            </a:extLst>
          </p:cNvPr>
          <p:cNvSpPr/>
          <p:nvPr/>
        </p:nvSpPr>
        <p:spPr>
          <a:xfrm>
            <a:off x="6413500" y="145652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in LTE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9DF52-8F71-51FA-B4E8-8FD5672F3BFC}"/>
              </a:ext>
            </a:extLst>
          </p:cNvPr>
          <p:cNvSpPr/>
          <p:nvPr/>
        </p:nvSpPr>
        <p:spPr>
          <a:xfrm>
            <a:off x="767773" y="152012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in LTE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D5D4F-3363-1429-8532-EB7D5A1CF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5" r="24250"/>
          <a:stretch/>
        </p:blipFill>
        <p:spPr>
          <a:xfrm>
            <a:off x="1205708" y="2328464"/>
            <a:ext cx="3351844" cy="390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96DDB2-8A13-2332-0075-09ED2AEA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" y="1502387"/>
            <a:ext cx="1794629" cy="16521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8E9385-DC58-5AC8-1D37-1ACBA2EAA2B1}"/>
              </a:ext>
            </a:extLst>
          </p:cNvPr>
          <p:cNvSpPr/>
          <p:nvPr/>
        </p:nvSpPr>
        <p:spPr>
          <a:xfrm>
            <a:off x="96551" y="1082464"/>
            <a:ext cx="1642229" cy="270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in LTE</a:t>
            </a:r>
          </a:p>
          <a:p>
            <a:pPr algn="ctr"/>
            <a:r>
              <a:rPr lang="en-US" dirty="0"/>
              <a:t>Wo outlier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9682B1-EA5D-CE3F-1998-4E24D6027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552" y="3623748"/>
            <a:ext cx="2224865" cy="3138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F8F051-06A9-8CF7-E8BF-1E668AD78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6019" y="3469312"/>
            <a:ext cx="2431143" cy="3429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9CD40-7268-6D5A-8BAD-C7DBDDCB7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002" y="1736911"/>
            <a:ext cx="3037176" cy="15563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7E922-DADA-4026-659B-F3950774A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915" y="2130570"/>
            <a:ext cx="2710516" cy="13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C2F-210A-4150-0986-A5786911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7" y="890248"/>
            <a:ext cx="11029320" cy="566280"/>
          </a:xfrm>
        </p:spPr>
        <p:txBody>
          <a:bodyPr/>
          <a:lstStyle/>
          <a:p>
            <a:pPr algn="ctr"/>
            <a:r>
              <a:rPr lang="en-US" dirty="0"/>
              <a:t>High and low on LTE N 50 per group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3B72-E153-7FDF-9BCF-3E6A6EFCE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r="23703"/>
          <a:stretch/>
        </p:blipFill>
        <p:spPr>
          <a:xfrm>
            <a:off x="6864068" y="2400300"/>
            <a:ext cx="3326578" cy="3806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7FFE0-35FB-A60F-3DDD-F85E9A4C42DD}"/>
              </a:ext>
            </a:extLst>
          </p:cNvPr>
          <p:cNvSpPr/>
          <p:nvPr/>
        </p:nvSpPr>
        <p:spPr>
          <a:xfrm>
            <a:off x="6413500" y="1456528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in LTE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9DF52-8F71-51FA-B4E8-8FD5672F3BFC}"/>
              </a:ext>
            </a:extLst>
          </p:cNvPr>
          <p:cNvSpPr/>
          <p:nvPr/>
        </p:nvSpPr>
        <p:spPr>
          <a:xfrm>
            <a:off x="767773" y="152012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in LTE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D5D4F-3363-1429-8532-EB7D5A1CF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5" r="24250"/>
          <a:stretch/>
        </p:blipFill>
        <p:spPr>
          <a:xfrm>
            <a:off x="1205708" y="2328464"/>
            <a:ext cx="3351844" cy="390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96DDB2-8A13-2332-0075-09ED2AEA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" y="1502387"/>
            <a:ext cx="1794629" cy="16521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8E9385-DC58-5AC8-1D37-1ACBA2EAA2B1}"/>
              </a:ext>
            </a:extLst>
          </p:cNvPr>
          <p:cNvSpPr/>
          <p:nvPr/>
        </p:nvSpPr>
        <p:spPr>
          <a:xfrm>
            <a:off x="96551" y="1082464"/>
            <a:ext cx="1642229" cy="270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in LTE</a:t>
            </a:r>
          </a:p>
          <a:p>
            <a:pPr algn="ctr"/>
            <a:r>
              <a:rPr lang="en-US" dirty="0"/>
              <a:t>Wo outlier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BDBEB-D5AA-0B0B-43CA-8D5842281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275" y="4278707"/>
            <a:ext cx="3116862" cy="2557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AC88CB-6D77-EA70-5826-80DEA47D0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466" y="4278707"/>
            <a:ext cx="2999238" cy="2461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FE9C05-3D97-C911-4704-47DAA18E1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8954" y="2348649"/>
            <a:ext cx="3523707" cy="1805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525A59-9C78-0168-FD0C-2AFD3F816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837" y="2766645"/>
            <a:ext cx="2903242" cy="14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238603" y="661809"/>
            <a:ext cx="11436513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 regression High in LTE N = 50 </a:t>
            </a:r>
            <a:endParaRPr lang="en-US" sz="3200" b="0" strike="noStrike" spc="-1" dirty="0">
              <a:solidFill>
                <a:srgbClr val="000000"/>
              </a:solidFill>
              <a:highlight>
                <a:srgbClr val="FFFF00"/>
              </a:highlight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6731841" y="122808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6566640" y="427894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937306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92843"/>
            <a:ext cx="9293015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22AF-1EC7-6E41-BE20-74260CE11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8" r="23703"/>
          <a:stretch/>
        </p:blipFill>
        <p:spPr>
          <a:xfrm>
            <a:off x="866361" y="2037226"/>
            <a:ext cx="1682182" cy="192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79EFD-5AED-42CE-679D-089A80FFE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8" r="23703"/>
          <a:stretch/>
        </p:blipFill>
        <p:spPr>
          <a:xfrm>
            <a:off x="817909" y="4748485"/>
            <a:ext cx="1682182" cy="1925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3BF2C2-D5AF-E27D-3E47-9D1EE9B35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973" y="4932398"/>
            <a:ext cx="3039074" cy="15572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005691-C67C-F012-ACF6-6C2066FB9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795" y="4781093"/>
            <a:ext cx="2306231" cy="18924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0658AF-E8C3-17CD-2A2A-A70CA1B80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481" y="2170634"/>
            <a:ext cx="3355311" cy="17193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31EEF1-D2AC-DDD5-C41F-6C41BFD7C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39" y="1769882"/>
            <a:ext cx="2859006" cy="2346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5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238603" y="661809"/>
            <a:ext cx="11436513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 regression Low in LTE N = 50 </a:t>
            </a:r>
            <a:endParaRPr lang="en-US" sz="3200" b="0" strike="noStrike" spc="-1" dirty="0">
              <a:solidFill>
                <a:srgbClr val="000000"/>
              </a:solidFill>
              <a:highlight>
                <a:srgbClr val="FFFF00"/>
              </a:highlight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6731841" y="122808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6566640" y="427894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937306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92843"/>
            <a:ext cx="9293015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2F0F3-603C-12B4-F688-22074E01D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5" r="24250"/>
          <a:stretch/>
        </p:blipFill>
        <p:spPr>
          <a:xfrm>
            <a:off x="764769" y="1941758"/>
            <a:ext cx="1871385" cy="2177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B9B45-6443-208A-CD04-8C44487F4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5" r="24250"/>
          <a:stretch/>
        </p:blipFill>
        <p:spPr>
          <a:xfrm>
            <a:off x="764769" y="4596384"/>
            <a:ext cx="1871385" cy="2177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9BB6F-C431-DDB0-46A0-E186230E1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864" y="1941758"/>
            <a:ext cx="2388960" cy="19603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E650DF-0EDA-E768-462F-BED29D0AF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813" y="2011972"/>
            <a:ext cx="3926159" cy="20118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AC6AE-4F9B-2755-73FA-879536915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2573" y="4845227"/>
            <a:ext cx="2083251" cy="1709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880C29-539B-90DC-39B7-7B8C97726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123" y="4882763"/>
            <a:ext cx="3336181" cy="1709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9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224964" y="128066"/>
            <a:ext cx="11450152" cy="110002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 regression Models: Alina N = 494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6981209" y="1301111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6566640" y="427894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937306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6" y="1458199"/>
            <a:ext cx="9373065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2AC14-DFF4-47AB-1DA7-C705BEB12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78" r="26361"/>
          <a:stretch/>
        </p:blipFill>
        <p:spPr>
          <a:xfrm>
            <a:off x="832261" y="1963309"/>
            <a:ext cx="1808580" cy="2197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FB559-208D-A997-3707-D38CA5B8D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78" r="26361"/>
          <a:stretch/>
        </p:blipFill>
        <p:spPr>
          <a:xfrm>
            <a:off x="941122" y="4637224"/>
            <a:ext cx="1699719" cy="2065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7AED74-16C3-22EF-B915-4D9A41FB9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565" y="2056924"/>
            <a:ext cx="2024294" cy="2010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E18EDE-DC1C-07B6-3FFA-37EF476C0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2013" y="2128533"/>
            <a:ext cx="3262313" cy="1866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0A2875-5671-30E3-F229-62F36440F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565" y="4797281"/>
            <a:ext cx="1889631" cy="18763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8D469C-F1FA-1B7D-7A58-38A45F768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6388" y="4811963"/>
            <a:ext cx="2997938" cy="17156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27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8B0-06F4-D116-2DDF-515E850B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2" y="650710"/>
            <a:ext cx="11029320" cy="566280"/>
          </a:xfrm>
        </p:spPr>
        <p:txBody>
          <a:bodyPr/>
          <a:lstStyle/>
          <a:p>
            <a:r>
              <a:rPr lang="en-US" dirty="0"/>
              <a:t>More exploratory analysis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F7A5-DCCC-79A6-50E3-B8FA10C3CB5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81040" y="3365034"/>
            <a:ext cx="11029320" cy="566280"/>
          </a:xfrm>
        </p:spPr>
        <p:txBody>
          <a:bodyPr/>
          <a:lstStyle/>
          <a:p>
            <a:r>
              <a:rPr lang="en-US" dirty="0"/>
              <a:t>Does the similarity index (SCR-</a:t>
            </a:r>
            <a:r>
              <a:rPr lang="en-US" dirty="0" err="1"/>
              <a:t>invAK</a:t>
            </a:r>
            <a:r>
              <a:rPr lang="en-US" dirty="0"/>
              <a:t> model on arousal ratings) modulate the effects of category on SCR amplitudes?</a:t>
            </a:r>
          </a:p>
          <a:p>
            <a:pPr lvl="1"/>
            <a:r>
              <a:rPr lang="en-US" dirty="0"/>
              <a:t>If so it would indicate that the similarity index explains beyond category and might be an indicative index of the SCR in passive picture viewing tasks. </a:t>
            </a:r>
          </a:p>
          <a:p>
            <a:r>
              <a:rPr lang="en-US" dirty="0"/>
              <a:t>ISC based on SCR values (i.e., vector) and relate the relationship of this vector across participants to relationship across participants on questionnaire scores.</a:t>
            </a:r>
          </a:p>
        </p:txBody>
      </p:sp>
    </p:spTree>
    <p:extLst>
      <p:ext uri="{BB962C8B-B14F-4D97-AF65-F5344CB8AC3E}">
        <p14:creationId xmlns:p14="http://schemas.microsoft.com/office/powerpoint/2010/main" val="2464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2BB4-024B-C65E-65AB-4765CDC8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609600"/>
            <a:ext cx="11029320" cy="1325880"/>
          </a:xfrm>
        </p:spPr>
        <p:txBody>
          <a:bodyPr/>
          <a:lstStyle/>
          <a:p>
            <a:r>
              <a:rPr lang="en-US" sz="2800" dirty="0"/>
              <a:t>Does the similarity index (SCR-</a:t>
            </a:r>
            <a:r>
              <a:rPr lang="en-US" sz="2800" dirty="0" err="1"/>
              <a:t>invAK</a:t>
            </a:r>
            <a:r>
              <a:rPr lang="en-US" sz="2800" dirty="0"/>
              <a:t> model on arousal ratings) modulate the effects of category on SCR amplitudes?</a:t>
            </a:r>
            <a:br>
              <a:rPr lang="en-US" sz="2800" dirty="0"/>
            </a:br>
            <a:endParaRPr lang="en-D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38EF2-0684-7FF6-4195-DDB83D51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2035899"/>
            <a:ext cx="5547360" cy="3028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496C6B-8899-3C10-1017-B728A8E51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25" r="36500"/>
          <a:stretch/>
        </p:blipFill>
        <p:spPr>
          <a:xfrm>
            <a:off x="335280" y="2192514"/>
            <a:ext cx="5258178" cy="3028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84643-3A7F-3991-27E9-AF7498A92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136" r="58250"/>
          <a:stretch/>
        </p:blipFill>
        <p:spPr>
          <a:xfrm>
            <a:off x="1039098" y="5478003"/>
            <a:ext cx="3410981" cy="12212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5D750-B8B0-045D-EB25-9CDFA2BC3AF4}"/>
              </a:ext>
            </a:extLst>
          </p:cNvPr>
          <p:cNvSpPr/>
          <p:nvPr/>
        </p:nvSpPr>
        <p:spPr>
          <a:xfrm>
            <a:off x="4450079" y="6088626"/>
            <a:ext cx="4211477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Strong evidence in favor of the interaction Category: Correlation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9372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A07D5-3D34-1D85-8629-AE241B42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19" y="2540000"/>
            <a:ext cx="3834349" cy="4214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978ED-13E0-BE6B-7870-FE74D837D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0" y="2540000"/>
            <a:ext cx="3834349" cy="4214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9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1AFE-6EC8-70EB-99D3-3E257678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ISC Scores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D701-B738-1B55-5FD1-2E325D24E9D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Data Matrices represent the relationship across participants based on Correlation of the SCR and </a:t>
            </a:r>
            <a:r>
              <a:rPr lang="en-US" dirty="0" err="1"/>
              <a:t>invAK</a:t>
            </a:r>
            <a:r>
              <a:rPr lang="en-US" dirty="0"/>
              <a:t> model of subjective arousal ratings. </a:t>
            </a:r>
          </a:p>
          <a:p>
            <a:r>
              <a:rPr lang="en-US" dirty="0"/>
              <a:t>Rows and columns are sorted by participants’ scores in a specific questionnaire</a:t>
            </a:r>
          </a:p>
          <a:p>
            <a:r>
              <a:rPr lang="en-US" dirty="0"/>
              <a:t>Model matrices represent the scores of the questionnaires the relationship across participants based on the questionnaire scores</a:t>
            </a:r>
          </a:p>
          <a:p>
            <a:r>
              <a:rPr lang="en-US" dirty="0"/>
              <a:t>(sometimes the axis are wrongly names (trials should be VP))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73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1C5C4-0073-9451-149D-AAC41D19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57" y="2130135"/>
            <a:ext cx="5204743" cy="41646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CTQ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EB4B1-6495-50A6-6881-AD5483BA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326554"/>
            <a:ext cx="4103850" cy="4075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F2B20-36A1-F20A-97EB-CBB600AF1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48" y="3013657"/>
            <a:ext cx="4103850" cy="23484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7592CD-26ED-0AD5-2295-283901A20F06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CTQ scores</a:t>
            </a:r>
          </a:p>
        </p:txBody>
      </p:sp>
    </p:spTree>
    <p:extLst>
      <p:ext uri="{BB962C8B-B14F-4D97-AF65-F5344CB8AC3E}">
        <p14:creationId xmlns:p14="http://schemas.microsoft.com/office/powerpoint/2010/main" val="27545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CTQ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47516-9BD8-9E82-774C-D50F87CD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98" y="1993811"/>
            <a:ext cx="5453136" cy="42644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42BB5F-DA9E-D39D-7519-C3225617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8935"/>
            <a:ext cx="4103850" cy="4075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93FD9-30C5-BB35-4379-C8A1170B2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37" y="2839200"/>
            <a:ext cx="4227715" cy="24193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DF4F19-B447-CBCE-B6B4-AF7976C25415}"/>
              </a:ext>
            </a:extLst>
          </p:cNvPr>
          <p:cNvSpPr/>
          <p:nvPr/>
        </p:nvSpPr>
        <p:spPr>
          <a:xfrm>
            <a:off x="7134214" y="1347015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 model of CTQ scores</a:t>
            </a:r>
          </a:p>
        </p:txBody>
      </p:sp>
    </p:spTree>
    <p:extLst>
      <p:ext uri="{BB962C8B-B14F-4D97-AF65-F5344CB8AC3E}">
        <p14:creationId xmlns:p14="http://schemas.microsoft.com/office/powerpoint/2010/main" val="96029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470B1-CF53-09A7-7985-05299513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0" y="599760"/>
            <a:ext cx="11029320" cy="566280"/>
          </a:xfrm>
        </p:spPr>
        <p:txBody>
          <a:bodyPr/>
          <a:lstStyle/>
          <a:p>
            <a:r>
              <a:rPr lang="en-US" dirty="0"/>
              <a:t>Participants sorted by LTE Scores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A8523-0613-840F-765D-60C1BD746FF7}"/>
              </a:ext>
            </a:extLst>
          </p:cNvPr>
          <p:cNvSpPr/>
          <p:nvPr/>
        </p:nvSpPr>
        <p:spPr>
          <a:xfrm>
            <a:off x="355600" y="1362459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ISC based on SCR-</a:t>
            </a:r>
            <a:r>
              <a:rPr lang="en-US" dirty="0" err="1"/>
              <a:t>invAK</a:t>
            </a:r>
            <a:r>
              <a:rPr lang="en-US" dirty="0"/>
              <a:t> RSMs Correlation. RSM based on single.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3FA47F-A217-96B4-CBEE-DB78723B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580" y="2326554"/>
            <a:ext cx="5454073" cy="4364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FB457-23AB-5914-70CC-8FD81646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213" y="2443478"/>
            <a:ext cx="3841664" cy="381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C8F21-89CF-26FA-63A7-535F81E7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436" y="3063240"/>
            <a:ext cx="3799127" cy="21740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36DDAE-0915-1B5C-8DB3-D45F815FD072}"/>
              </a:ext>
            </a:extLst>
          </p:cNvPr>
          <p:cNvSpPr/>
          <p:nvPr/>
        </p:nvSpPr>
        <p:spPr>
          <a:xfrm>
            <a:off x="7213528" y="1508900"/>
            <a:ext cx="4227715" cy="767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InvAK</a:t>
            </a:r>
            <a:r>
              <a:rPr lang="en-US" dirty="0"/>
              <a:t> model of LTE scores</a:t>
            </a:r>
          </a:p>
        </p:txBody>
      </p:sp>
    </p:spTree>
    <p:extLst>
      <p:ext uri="{BB962C8B-B14F-4D97-AF65-F5344CB8AC3E}">
        <p14:creationId xmlns:p14="http://schemas.microsoft.com/office/powerpoint/2010/main" val="21449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0</TotalTime>
  <Words>1016</Words>
  <Application>Microsoft Office PowerPoint</Application>
  <PresentationFormat>Breitbild</PresentationFormat>
  <Paragraphs>166</Paragraphs>
  <Slides>41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7" baseType="lpstr">
      <vt:lpstr>Arial</vt:lpstr>
      <vt:lpstr>Calibri</vt:lpstr>
      <vt:lpstr>DejaVu Sans</vt:lpstr>
      <vt:lpstr>Gill Sans MT</vt:lpstr>
      <vt:lpstr>Times New Roman</vt:lpstr>
      <vt:lpstr>Office Theme</vt:lpstr>
      <vt:lpstr>Test with ALINA N = 494, merging across runs</vt:lpstr>
      <vt:lpstr>PowerPoint-Präsentation</vt:lpstr>
      <vt:lpstr>PowerPoint-Präsentation</vt:lpstr>
      <vt:lpstr>PowerPoint-Präsentation</vt:lpstr>
      <vt:lpstr>PowerPoint-Präsentation</vt:lpstr>
      <vt:lpstr>ISC Scores</vt:lpstr>
      <vt:lpstr>Participants sorted by CTQ Scores</vt:lpstr>
      <vt:lpstr>Participants sorted by CTQ Scores</vt:lpstr>
      <vt:lpstr>Participants sorted by LTE Scores</vt:lpstr>
      <vt:lpstr>Participants sorted by LTE Scores</vt:lpstr>
      <vt:lpstr>Participants sorted by LTE Scores</vt:lpstr>
      <vt:lpstr>Participants sorted by STAI Scores</vt:lpstr>
      <vt:lpstr>Participants sorted by STAI Scores</vt:lpstr>
      <vt:lpstr>Participants sorted by STAI Scores</vt:lpstr>
      <vt:lpstr>Participants sorted by BDI Scores</vt:lpstr>
      <vt:lpstr>Participants sorted by BDI Scores</vt:lpstr>
      <vt:lpstr>Test with ALINA N = 281, merging across runs without non responders (criterion based on Koppold’s et al., 2022; more than 66% missing)</vt:lpstr>
      <vt:lpstr>PowerPoint-Präsentation</vt:lpstr>
      <vt:lpstr>PowerPoint-Präsentation</vt:lpstr>
      <vt:lpstr>PowerPoint-Präsentation</vt:lpstr>
      <vt:lpstr>PowerPoint-Präsentation</vt:lpstr>
      <vt:lpstr>Participants sorted by CTQ Scores</vt:lpstr>
      <vt:lpstr>Participants sorted by CTQ Scores</vt:lpstr>
      <vt:lpstr>Participants sorted by LTE Scores</vt:lpstr>
      <vt:lpstr>Participants sorted by LTE Scores</vt:lpstr>
      <vt:lpstr>Participants sorted by LTE Scores</vt:lpstr>
      <vt:lpstr>High and low on LTE N 50 per group</vt:lpstr>
      <vt:lpstr>Participants sorted by LTE Scores wo outliers Correlation &gt; .30</vt:lpstr>
      <vt:lpstr>Participants sorted by STAI Scores</vt:lpstr>
      <vt:lpstr>Participants sorted by STAI Scores</vt:lpstr>
      <vt:lpstr>Participants sorted by STAI Scores</vt:lpstr>
      <vt:lpstr>Participants sorted by BDI Scores</vt:lpstr>
      <vt:lpstr>Participants sorted by BDI Scores</vt:lpstr>
      <vt:lpstr>Participants sorted by BDI Scores</vt:lpstr>
      <vt:lpstr>Exploratory analysis based on High and low groups (N= 50) on LTE scores</vt:lpstr>
      <vt:lpstr>High and low on LTE N 50 per group</vt:lpstr>
      <vt:lpstr>High and low on LTE N 50 per group</vt:lpstr>
      <vt:lpstr>PowerPoint-Präsentation</vt:lpstr>
      <vt:lpstr>PowerPoint-Präsentation</vt:lpstr>
      <vt:lpstr>More exploratory analysis</vt:lpstr>
      <vt:lpstr>Does the similarity index (SCR-invAK model on arousal ratings) modulate the effects of category on SCR amplitudes?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koppold</cp:lastModifiedBy>
  <cp:revision>131</cp:revision>
  <dcterms:created xsi:type="dcterms:W3CDTF">2020-09-07T14:13:27Z</dcterms:created>
  <dcterms:modified xsi:type="dcterms:W3CDTF">2023-08-25T08:42:02Z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