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24.xml" ContentType="application/vnd.openxmlformats-officedocument.presentationml.tags+xml"/>
  <Override PartName="/ppt/notesSlides/notesSlide26.xml" ContentType="application/vnd.openxmlformats-officedocument.presentationml.notesSlide+xml"/>
  <Override PartName="/ppt/tags/tag25.xml" ContentType="application/vnd.openxmlformats-officedocument.presentationml.tags+xml"/>
  <Override PartName="/ppt/notesSlides/notesSlide27.xml" ContentType="application/vnd.openxmlformats-officedocument.presentationml.notesSlide+xml"/>
  <Override PartName="/ppt/tags/tag26.xml" ContentType="application/vnd.openxmlformats-officedocument.presentationml.tags+xml"/>
  <Override PartName="/ppt/notesSlides/notesSlide28.xml" ContentType="application/vnd.openxmlformats-officedocument.presentationml.notesSlide+xml"/>
  <Override PartName="/ppt/tags/tag27.xml" ContentType="application/vnd.openxmlformats-officedocument.presentationml.tags+xml"/>
  <Override PartName="/ppt/notesSlides/notesSlide29.xml" ContentType="application/vnd.openxmlformats-officedocument.presentationml.notesSlide+xml"/>
  <Override PartName="/ppt/tags/tag28.xml" ContentType="application/vnd.openxmlformats-officedocument.presentationml.tags+xml"/>
  <Override PartName="/ppt/notesSlides/notesSlide30.xml" ContentType="application/vnd.openxmlformats-officedocument.presentationml.notesSlide+xml"/>
  <Override PartName="/ppt/tags/tag29.xml" ContentType="application/vnd.openxmlformats-officedocument.presentationml.tags+xml"/>
  <Override PartName="/ppt/notesSlides/notesSlide31.xml" ContentType="application/vnd.openxmlformats-officedocument.presentationml.notesSlide+xml"/>
  <Override PartName="/ppt/tags/tag30.xml" ContentType="application/vnd.openxmlformats-officedocument.presentationml.tags+xml"/>
  <Override PartName="/ppt/notesSlides/notesSlide32.xml" ContentType="application/vnd.openxmlformats-officedocument.presentationml.notesSlide+xml"/>
  <Override PartName="/ppt/tags/tag31.xml" ContentType="application/vnd.openxmlformats-officedocument.presentationml.tags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42"/>
  </p:notesMasterIdLst>
  <p:handoutMasterIdLst>
    <p:handoutMasterId r:id="rId43"/>
  </p:handoutMasterIdLst>
  <p:sldIdLst>
    <p:sldId id="256" r:id="rId3"/>
    <p:sldId id="257" r:id="rId4"/>
    <p:sldId id="300" r:id="rId5"/>
    <p:sldId id="320" r:id="rId6"/>
    <p:sldId id="302" r:id="rId7"/>
    <p:sldId id="312" r:id="rId8"/>
    <p:sldId id="304" r:id="rId9"/>
    <p:sldId id="305" r:id="rId10"/>
    <p:sldId id="306" r:id="rId11"/>
    <p:sldId id="313" r:id="rId12"/>
    <p:sldId id="309" r:id="rId13"/>
    <p:sldId id="307" r:id="rId14"/>
    <p:sldId id="311" r:id="rId15"/>
    <p:sldId id="308" r:id="rId16"/>
    <p:sldId id="314" r:id="rId17"/>
    <p:sldId id="315" r:id="rId18"/>
    <p:sldId id="316" r:id="rId19"/>
    <p:sldId id="317" r:id="rId20"/>
    <p:sldId id="318" r:id="rId21"/>
    <p:sldId id="319" r:id="rId22"/>
    <p:sldId id="321" r:id="rId23"/>
    <p:sldId id="322" r:id="rId24"/>
    <p:sldId id="324" r:id="rId25"/>
    <p:sldId id="326" r:id="rId26"/>
    <p:sldId id="327" r:id="rId27"/>
    <p:sldId id="333" r:id="rId28"/>
    <p:sldId id="328" r:id="rId29"/>
    <p:sldId id="329" r:id="rId30"/>
    <p:sldId id="330" r:id="rId31"/>
    <p:sldId id="332" r:id="rId32"/>
    <p:sldId id="338" r:id="rId33"/>
    <p:sldId id="339" r:id="rId34"/>
    <p:sldId id="340" r:id="rId35"/>
    <p:sldId id="342" r:id="rId36"/>
    <p:sldId id="343" r:id="rId37"/>
    <p:sldId id="334" r:id="rId38"/>
    <p:sldId id="335" r:id="rId39"/>
    <p:sldId id="336" r:id="rId40"/>
    <p:sldId id="337" r:id="rId41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25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86449" autoAdjust="0"/>
  </p:normalViewPr>
  <p:slideViewPr>
    <p:cSldViewPr snapToGrid="0">
      <p:cViewPr varScale="1">
        <p:scale>
          <a:sx n="92" d="100"/>
          <a:sy n="92" d="100"/>
        </p:scale>
        <p:origin x="114" y="2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3230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AFEA1AC-3926-4182-8A8C-8174072EB37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154945-0BD5-4E11-9E91-46AC7226F4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8C9C2-E46D-417B-863F-A26CEB8504F9}" type="datetimeFigureOut">
              <a:rPr lang="en-DE" smtClean="0"/>
              <a:t>08/24/2023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2E30D8-E8B7-40AD-8362-DAED7B690C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3FF59-9179-46E4-85BF-9A7743717D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21C20B-00D8-4126-ABB7-88DA0A0B9CA8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903502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43035-60E4-448D-8E21-95E45936A7D3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6D559-036D-4EE5-9942-4C7D1C4ED98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74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16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7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018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1951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6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458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29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038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606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45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04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41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024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714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16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400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27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done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919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932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787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131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07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121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820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294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335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18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75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51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53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7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43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22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47840" y="599760"/>
            <a:ext cx="1129032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47840" y="2457720"/>
            <a:ext cx="1129032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47840" y="59976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3040" y="59976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47840" y="245772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233040" y="245772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47840" y="599760"/>
            <a:ext cx="363528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265280" y="599760"/>
            <a:ext cx="363528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8082720" y="599760"/>
            <a:ext cx="363528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47840" y="2457720"/>
            <a:ext cx="363528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265280" y="2457720"/>
            <a:ext cx="363528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8082720" y="2457720"/>
            <a:ext cx="363528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47840" y="599760"/>
            <a:ext cx="11290320" cy="355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47840" y="599760"/>
            <a:ext cx="11290320" cy="3556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47840" y="599760"/>
            <a:ext cx="5509440" cy="3556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3040" y="599760"/>
            <a:ext cx="5509440" cy="3556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581040" y="4693320"/>
            <a:ext cx="11029320" cy="2626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47840" y="59976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3040" y="599760"/>
            <a:ext cx="5509440" cy="3556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47840" y="245772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47840" y="599760"/>
            <a:ext cx="11290320" cy="355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47840" y="599760"/>
            <a:ext cx="5509440" cy="3556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3040" y="59976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33040" y="245772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47840" y="59976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3040" y="59976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47840" y="2457720"/>
            <a:ext cx="1129032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47840" y="599760"/>
            <a:ext cx="1129032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47840" y="2457720"/>
            <a:ext cx="1129032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47840" y="59976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3040" y="59976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47840" y="245772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233040" y="245772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47840" y="599760"/>
            <a:ext cx="363528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265280" y="599760"/>
            <a:ext cx="363528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8082720" y="599760"/>
            <a:ext cx="363528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47840" y="2457720"/>
            <a:ext cx="363528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4265280" y="2457720"/>
            <a:ext cx="363528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8082720" y="2457720"/>
            <a:ext cx="363528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47840" y="599760"/>
            <a:ext cx="11290320" cy="3556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47840" y="599760"/>
            <a:ext cx="5509440" cy="3556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3040" y="599760"/>
            <a:ext cx="5509440" cy="3556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581040" y="4693320"/>
            <a:ext cx="11029320" cy="2626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47840" y="59976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3040" y="599760"/>
            <a:ext cx="5509440" cy="3556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47840" y="245772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47840" y="599760"/>
            <a:ext cx="5509440" cy="3556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3040" y="59976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33040" y="245772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47840" y="59976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3040" y="59976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47840" y="2457720"/>
            <a:ext cx="1129032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" name="CustomShape 2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447840" y="5141880"/>
            <a:ext cx="11290680" cy="12585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581040" y="3043800"/>
            <a:ext cx="11029320" cy="149724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cap="all" spc="-1">
                <a:solidFill>
                  <a:srgbClr val="1A3260"/>
                </a:solidFill>
                <a:latin typeface="Gill Sans MT"/>
              </a:rPr>
              <a:t>Click to edit Master title style</a:t>
            </a:r>
            <a:endParaRPr lang="en-US" sz="3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581040" y="4541400"/>
            <a:ext cx="11029320" cy="6001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lang="en-GB" sz="1800" b="0" strike="noStrike" cap="all" spc="-1">
                <a:solidFill>
                  <a:srgbClr val="4590B8"/>
                </a:solidFill>
                <a:latin typeface="Gill Sans MT"/>
              </a:rPr>
              <a:t>Click to edit Master text styles</a:t>
            </a:r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606080" y="5956200"/>
            <a:ext cx="2844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E379522-0E0A-44A9-A31E-789C1EFE4E81}" type="datetime">
              <a:rPr lang="en-US" sz="900" b="0" strike="noStrike" spc="-1">
                <a:solidFill>
                  <a:srgbClr val="2F5AAC"/>
                </a:solidFill>
                <a:latin typeface="Gill Sans MT"/>
              </a:rPr>
              <a:t>8/24/2023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581040" y="5951880"/>
            <a:ext cx="69166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0558440" y="5956200"/>
            <a:ext cx="10522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C1FB5FC-8D82-43FD-B7EF-E09C9604F91F}" type="slidenum">
              <a:rPr lang="en-US" sz="900" b="0" strike="noStrike" spc="-1">
                <a:solidFill>
                  <a:srgbClr val="2F5AAC"/>
                </a:solidFill>
                <a:latin typeface="Gill Sans MT"/>
              </a:rPr>
              <a:t>‹Nr.›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7" name="CustomShape 3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cap="all" spc="-1">
                <a:solidFill>
                  <a:srgbClr val="1A3260"/>
                </a:solidFill>
                <a:latin typeface="Gill Sans MT"/>
              </a:rPr>
              <a:t>Click to edit Master title style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447840" y="599760"/>
            <a:ext cx="11290320" cy="3556800"/>
          </a:xfrm>
          <a:prstGeom prst="rect">
            <a:avLst/>
          </a:prstGeom>
        </p:spPr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Gill Sans MT"/>
              </a:rPr>
              <a:t>Click icon to add picture</a:t>
            </a:r>
            <a:endParaRPr lang="en-US" sz="16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581040" y="5259960"/>
            <a:ext cx="11029320" cy="59832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</a:pPr>
            <a:r>
              <a:rPr lang="en-GB" sz="1200" b="0" strike="noStrike" spc="-1">
                <a:solidFill>
                  <a:srgbClr val="3D3D3D"/>
                </a:solidFill>
                <a:latin typeface="Gill Sans MT"/>
              </a:rPr>
              <a:t>Click to edit Master text styles</a:t>
            </a:r>
            <a:endParaRPr lang="en-US" sz="12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dt"/>
          </p:nvPr>
        </p:nvSpPr>
        <p:spPr>
          <a:xfrm>
            <a:off x="7606080" y="5956200"/>
            <a:ext cx="2844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2BF3D48-E80A-4C7C-82D2-401446244382}" type="datetime">
              <a:rPr lang="en-US" sz="900" b="0" strike="noStrike" spc="-1">
                <a:solidFill>
                  <a:srgbClr val="4590B8"/>
                </a:solidFill>
                <a:latin typeface="Gill Sans MT"/>
              </a:rPr>
              <a:t>8/24/2023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2" name="PlaceHolder 8"/>
          <p:cNvSpPr>
            <a:spLocks noGrp="1"/>
          </p:cNvSpPr>
          <p:nvPr>
            <p:ph type="ftr"/>
          </p:nvPr>
        </p:nvSpPr>
        <p:spPr>
          <a:xfrm>
            <a:off x="581040" y="5951880"/>
            <a:ext cx="69166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3" name="PlaceHolder 9"/>
          <p:cNvSpPr>
            <a:spLocks noGrp="1"/>
          </p:cNvSpPr>
          <p:nvPr>
            <p:ph type="sldNum"/>
          </p:nvPr>
        </p:nvSpPr>
        <p:spPr>
          <a:xfrm>
            <a:off x="10558440" y="5956200"/>
            <a:ext cx="10522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10D2B24-2045-4D33-86B6-C22333C8FCC7}" type="slidenum">
              <a:rPr lang="en-US" sz="900" b="0" strike="noStrike" spc="-1">
                <a:solidFill>
                  <a:srgbClr val="4590B8"/>
                </a:solidFill>
                <a:latin typeface="Gill Sans MT"/>
              </a:rPr>
              <a:t>‹Nr.›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Relationship Id="rId6" Type="http://schemas.openxmlformats.org/officeDocument/2006/relationships/image" Target="../media/image29.png"/><Relationship Id="rId5" Type="http://schemas.openxmlformats.org/officeDocument/2006/relationships/image" Target="../media/image19.png"/><Relationship Id="rId4" Type="http://schemas.openxmlformats.org/officeDocument/2006/relationships/image" Target="../media/image28.png"/><Relationship Id="rId9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40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4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.xml"/><Relationship Id="rId6" Type="http://schemas.openxmlformats.org/officeDocument/2006/relationships/image" Target="../media/image38.png"/><Relationship Id="rId5" Type="http://schemas.openxmlformats.org/officeDocument/2006/relationships/image" Target="../media/image41.png"/><Relationship Id="rId4" Type="http://schemas.openxmlformats.org/officeDocument/2006/relationships/image" Target="../media/image37.png"/><Relationship Id="rId9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41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7.xml"/><Relationship Id="rId6" Type="http://schemas.openxmlformats.org/officeDocument/2006/relationships/image" Target="../media/image40.png"/><Relationship Id="rId5" Type="http://schemas.openxmlformats.org/officeDocument/2006/relationships/image" Target="../media/image37.pn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8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9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0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55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3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61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4.xml"/><Relationship Id="rId6" Type="http://schemas.openxmlformats.org/officeDocument/2006/relationships/image" Target="../media/image59.png"/><Relationship Id="rId5" Type="http://schemas.openxmlformats.org/officeDocument/2006/relationships/image" Target="../media/image63.png"/><Relationship Id="rId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5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6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68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7.xml"/><Relationship Id="rId6" Type="http://schemas.openxmlformats.org/officeDocument/2006/relationships/image" Target="../media/image67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8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76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9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76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0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7.png"/><Relationship Id="rId9" Type="http://schemas.openxmlformats.org/officeDocument/2006/relationships/image" Target="../media/image7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1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3"/>
          <p:cNvSpPr txBox="1"/>
          <p:nvPr/>
        </p:nvSpPr>
        <p:spPr>
          <a:xfrm>
            <a:off x="856248" y="2492023"/>
            <a:ext cx="11029320" cy="1873954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 defTabSz="2142358"/>
            <a:r>
              <a:rPr lang="en-US" sz="4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 Bold"/>
                <a:cs typeface="Times New Roman Bold"/>
              </a:rPr>
              <a:t>Comparing RSM construction method of SCR in relation to Arousal </a:t>
            </a:r>
          </a:p>
        </p:txBody>
      </p:sp>
      <p:pic>
        <p:nvPicPr>
          <p:cNvPr id="137" name="Grafik 3"/>
          <p:cNvPicPr/>
          <p:nvPr/>
        </p:nvPicPr>
        <p:blipFill>
          <a:blip r:embed="rId3"/>
          <a:stretch/>
        </p:blipFill>
        <p:spPr>
          <a:xfrm>
            <a:off x="10539307" y="658161"/>
            <a:ext cx="1108197" cy="1307548"/>
          </a:xfrm>
          <a:prstGeom prst="rect">
            <a:avLst/>
          </a:prstGeom>
          <a:ln>
            <a:noFill/>
          </a:ln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839" y="658161"/>
            <a:ext cx="3476090" cy="11898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1319645" y="629668"/>
            <a:ext cx="10336105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MATRIX COMPARISON AT AN INDIVIDUAL LEVEL: PPV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74CCD7-EE68-DF50-6C0A-A6AD4514D704}"/>
              </a:ext>
            </a:extLst>
          </p:cNvPr>
          <p:cNvSpPr/>
          <p:nvPr/>
        </p:nvSpPr>
        <p:spPr>
          <a:xfrm>
            <a:off x="6016337" y="1340923"/>
            <a:ext cx="3636818" cy="141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amplitudes </a:t>
            </a:r>
          </a:p>
          <a:p>
            <a:pPr algn="ctr"/>
            <a:r>
              <a:rPr lang="en-US" dirty="0"/>
              <a:t>Vs.</a:t>
            </a:r>
          </a:p>
          <a:p>
            <a:pPr algn="ctr"/>
            <a:r>
              <a:rPr lang="en-US" dirty="0"/>
              <a:t>RSM based on Arousal Ratings </a:t>
            </a:r>
            <a:r>
              <a:rPr lang="en-US" dirty="0" err="1"/>
              <a:t>invAK</a:t>
            </a:r>
            <a:endParaRPr lang="en-US" i="1" dirty="0"/>
          </a:p>
          <a:p>
            <a:pPr algn="ctr"/>
            <a:r>
              <a:rPr lang="en-US" dirty="0"/>
              <a:t> </a:t>
            </a:r>
            <a:endParaRPr lang="en-US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68763C-BC22-470A-86FB-24F3B5DFD6D8}"/>
              </a:ext>
            </a:extLst>
          </p:cNvPr>
          <p:cNvSpPr/>
          <p:nvPr/>
        </p:nvSpPr>
        <p:spPr>
          <a:xfrm>
            <a:off x="391390" y="1392381"/>
            <a:ext cx="3636818" cy="141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Vector </a:t>
            </a:r>
          </a:p>
          <a:p>
            <a:pPr algn="ctr"/>
            <a:r>
              <a:rPr lang="en-US" dirty="0"/>
              <a:t>Vs.</a:t>
            </a:r>
          </a:p>
          <a:p>
            <a:pPr algn="ctr"/>
            <a:r>
              <a:rPr lang="en-US" dirty="0"/>
              <a:t>RSM based on Arousal Ratings </a:t>
            </a:r>
            <a:r>
              <a:rPr lang="en-US" dirty="0" err="1"/>
              <a:t>invAK</a:t>
            </a:r>
            <a:endParaRPr lang="en-US" i="1" dirty="0"/>
          </a:p>
          <a:p>
            <a:pPr algn="ctr"/>
            <a:r>
              <a:rPr lang="en-US" dirty="0"/>
              <a:t> </a:t>
            </a:r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8B993C-ECC6-998F-59E4-23370B956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4944" y="2878279"/>
            <a:ext cx="5419604" cy="381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A92B94-E60E-4311-1A19-61EDBFD8CD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001977"/>
            <a:ext cx="4868808" cy="342278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6752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82"/>
    </mc:Choice>
    <mc:Fallback xmlns="">
      <p:transition spd="slow" advTm="2678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Shape 1">
            <a:extLst>
              <a:ext uri="{FF2B5EF4-FFF2-40B4-BE49-F238E27FC236}">
                <a16:creationId xmlns:a16="http://schemas.microsoft.com/office/drawing/2014/main" id="{589BDB57-4567-484E-9CE2-346EDC2CF753}"/>
              </a:ext>
            </a:extLst>
          </p:cNvPr>
          <p:cNvSpPr txBox="1"/>
          <p:nvPr/>
        </p:nvSpPr>
        <p:spPr>
          <a:xfrm>
            <a:off x="645796" y="661809"/>
            <a:ext cx="11029320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Comparison of correlation matrices: Passive Sound Listening Task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E8EA66-9FC9-AACA-5D96-BEC1F8872131}"/>
              </a:ext>
            </a:extLst>
          </p:cNvPr>
          <p:cNvSpPr/>
          <p:nvPr/>
        </p:nvSpPr>
        <p:spPr>
          <a:xfrm>
            <a:off x="1205345" y="1769461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RSM based on vector</a:t>
            </a:r>
            <a:endParaRPr lang="en-US" sz="24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40DA54-8AFE-BCB1-A32A-B6AD7E9D563E}"/>
              </a:ext>
            </a:extLst>
          </p:cNvPr>
          <p:cNvSpPr/>
          <p:nvPr/>
        </p:nvSpPr>
        <p:spPr>
          <a:xfrm>
            <a:off x="4786745" y="1769461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RSM based on Amplitudes</a:t>
            </a:r>
            <a:endParaRPr lang="en-US" sz="2400" i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9BC2AA-B230-3CB7-DBDB-9B6EE89DEA8A}"/>
              </a:ext>
            </a:extLst>
          </p:cNvPr>
          <p:cNvSpPr/>
          <p:nvPr/>
        </p:nvSpPr>
        <p:spPr>
          <a:xfrm>
            <a:off x="8272895" y="1380931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RSM based on Arousal Ratings</a:t>
            </a:r>
            <a:endParaRPr lang="en-US" sz="24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983111-271A-D17D-FFB0-88A26754B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58" y="2666333"/>
            <a:ext cx="4181705" cy="371185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096B5FD-8678-84BF-315C-811966F675BC}"/>
              </a:ext>
            </a:extLst>
          </p:cNvPr>
          <p:cNvSpPr/>
          <p:nvPr/>
        </p:nvSpPr>
        <p:spPr>
          <a:xfrm>
            <a:off x="7616536" y="3935035"/>
            <a:ext cx="4032104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RSM based on Arousal Ratings AK and </a:t>
            </a:r>
            <a:r>
              <a:rPr lang="en-US" sz="2400" dirty="0" err="1"/>
              <a:t>invAK</a:t>
            </a:r>
            <a:endParaRPr lang="en-US" sz="2400" i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B0078D2-3C8E-5D03-5CC7-82490E2695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8931" y="2789664"/>
            <a:ext cx="3511908" cy="371158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899A897-DB79-5595-A4A8-91112CBE73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0547" y="2067765"/>
            <a:ext cx="1618384" cy="171039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349F300-91E4-4968-FF48-B3E5BED206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6208" y="4688365"/>
            <a:ext cx="1813531" cy="191664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013EE60-FB77-383E-6D60-8597CC67A0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89739" y="4688365"/>
            <a:ext cx="1883906" cy="199101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2738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Shape 1">
            <a:extLst>
              <a:ext uri="{FF2B5EF4-FFF2-40B4-BE49-F238E27FC236}">
                <a16:creationId xmlns:a16="http://schemas.microsoft.com/office/drawing/2014/main" id="{589BDB57-4567-484E-9CE2-346EDC2CF753}"/>
              </a:ext>
            </a:extLst>
          </p:cNvPr>
          <p:cNvSpPr txBox="1"/>
          <p:nvPr/>
        </p:nvSpPr>
        <p:spPr>
          <a:xfrm>
            <a:off x="645796" y="661809"/>
            <a:ext cx="11029320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Comparison of correlation matrices: Passive Sound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Gill Sans MT"/>
              </a:rPr>
              <a:t>ListeningTask</a:t>
            </a:r>
            <a:endParaRPr lang="en-US" sz="32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E8EA66-9FC9-AACA-5D96-BEC1F8872131}"/>
              </a:ext>
            </a:extLst>
          </p:cNvPr>
          <p:cNvSpPr/>
          <p:nvPr/>
        </p:nvSpPr>
        <p:spPr>
          <a:xfrm>
            <a:off x="238603" y="1486742"/>
            <a:ext cx="2710468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vector</a:t>
            </a:r>
            <a:endParaRPr lang="en-US" sz="14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40DA54-8AFE-BCB1-A32A-B6AD7E9D563E}"/>
              </a:ext>
            </a:extLst>
          </p:cNvPr>
          <p:cNvSpPr/>
          <p:nvPr/>
        </p:nvSpPr>
        <p:spPr>
          <a:xfrm>
            <a:off x="224964" y="4160657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Amplitudes</a:t>
            </a:r>
            <a:endParaRPr lang="en-US" sz="1400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0AAE83-4422-271A-57B7-7D61D3B2BEA1}"/>
              </a:ext>
            </a:extLst>
          </p:cNvPr>
          <p:cNvSpPr/>
          <p:nvPr/>
        </p:nvSpPr>
        <p:spPr>
          <a:xfrm>
            <a:off x="3921141" y="1458199"/>
            <a:ext cx="3393752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Arousal Ratings</a:t>
            </a:r>
            <a:endParaRPr lang="en-US" sz="1400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23B049-F8E5-DBF3-CCF3-D848A5D89481}"/>
              </a:ext>
            </a:extLst>
          </p:cNvPr>
          <p:cNvSpPr/>
          <p:nvPr/>
        </p:nvSpPr>
        <p:spPr>
          <a:xfrm>
            <a:off x="3824161" y="4206767"/>
            <a:ext cx="3393752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Arousal Ratings</a:t>
            </a:r>
            <a:endParaRPr lang="en-US" sz="14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152FB-D7A0-B052-164C-A3113F650A10}"/>
              </a:ext>
            </a:extLst>
          </p:cNvPr>
          <p:cNvSpPr/>
          <p:nvPr/>
        </p:nvSpPr>
        <p:spPr>
          <a:xfrm>
            <a:off x="7012233" y="1521382"/>
            <a:ext cx="2710468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vector</a:t>
            </a:r>
            <a:endParaRPr lang="en-US" sz="1400" i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B68176-E5EA-85AE-C1B8-AC89D6554404}"/>
              </a:ext>
            </a:extLst>
          </p:cNvPr>
          <p:cNvSpPr/>
          <p:nvPr/>
        </p:nvSpPr>
        <p:spPr>
          <a:xfrm>
            <a:off x="9531548" y="1521382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Amplitudes</a:t>
            </a:r>
            <a:endParaRPr lang="en-US" sz="1400" i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330986-02DE-BA07-3AD1-3DB82532B580}"/>
              </a:ext>
            </a:extLst>
          </p:cNvPr>
          <p:cNvSpPr/>
          <p:nvPr/>
        </p:nvSpPr>
        <p:spPr>
          <a:xfrm>
            <a:off x="426027" y="4282609"/>
            <a:ext cx="6471086" cy="249147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55D128-BEC0-3A35-9D09-A7F297C2DB2A}"/>
              </a:ext>
            </a:extLst>
          </p:cNvPr>
          <p:cNvSpPr/>
          <p:nvPr/>
        </p:nvSpPr>
        <p:spPr>
          <a:xfrm>
            <a:off x="7098176" y="1458198"/>
            <a:ext cx="4841180" cy="512963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757101A-7F34-EB0C-19F5-F3952881F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67" y="2024479"/>
            <a:ext cx="2156958" cy="191460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398ED6D-0953-12D2-9499-EC9C09E79A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1727" y="2174080"/>
            <a:ext cx="1988420" cy="176500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482FCF2-C119-BD98-30D2-BC03C7BC89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7895" y="2093821"/>
            <a:ext cx="2714730" cy="190846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C058DDC-A455-5604-A5CE-7E2469056C0E}"/>
              </a:ext>
            </a:extLst>
          </p:cNvPr>
          <p:cNvSpPr/>
          <p:nvPr/>
        </p:nvSpPr>
        <p:spPr>
          <a:xfrm>
            <a:off x="426027" y="1458199"/>
            <a:ext cx="6471086" cy="274856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62E9E35-5F64-1DC3-1B8B-964B6BB05C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3807" y="4892386"/>
            <a:ext cx="1988420" cy="176500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D2E0F9C-A896-FC0A-D9D3-6109F504B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4742" y="2052254"/>
            <a:ext cx="2156958" cy="191460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66DC1B7-4581-AD7C-2AFB-E6CA977CA9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81830" y="5040732"/>
            <a:ext cx="2141977" cy="150581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47A4470-CA28-6FFF-79A0-114E9FDE90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93642" y="4444938"/>
            <a:ext cx="2769985" cy="194730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4627805-6735-FBC4-B72A-6902A129088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3410" y="4553597"/>
            <a:ext cx="1934485" cy="20444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263EBA-CFD3-3690-3F02-A115466877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22701" y="2116184"/>
            <a:ext cx="1934485" cy="20444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9228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DAD767F9-3F1C-52B8-577E-734AB77D6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622" y="4773047"/>
            <a:ext cx="2150043" cy="1908465"/>
          </a:xfrm>
          <a:prstGeom prst="rect">
            <a:avLst/>
          </a:prstGeom>
        </p:spPr>
      </p:pic>
      <p:sp>
        <p:nvSpPr>
          <p:cNvPr id="8" name="TextShape 1">
            <a:extLst>
              <a:ext uri="{FF2B5EF4-FFF2-40B4-BE49-F238E27FC236}">
                <a16:creationId xmlns:a16="http://schemas.microsoft.com/office/drawing/2014/main" id="{589BDB57-4567-484E-9CE2-346EDC2CF753}"/>
              </a:ext>
            </a:extLst>
          </p:cNvPr>
          <p:cNvSpPr txBox="1"/>
          <p:nvPr/>
        </p:nvSpPr>
        <p:spPr>
          <a:xfrm>
            <a:off x="645796" y="661809"/>
            <a:ext cx="11029320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Comparison of correlation matrices: Passive Sound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Gill Sans MT"/>
              </a:rPr>
              <a:t>ListeningTask</a:t>
            </a:r>
            <a:endParaRPr lang="en-US" sz="32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E8EA66-9FC9-AACA-5D96-BEC1F8872131}"/>
              </a:ext>
            </a:extLst>
          </p:cNvPr>
          <p:cNvSpPr/>
          <p:nvPr/>
        </p:nvSpPr>
        <p:spPr>
          <a:xfrm>
            <a:off x="238603" y="1486742"/>
            <a:ext cx="2710468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vector</a:t>
            </a:r>
            <a:endParaRPr lang="en-US" sz="14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40DA54-8AFE-BCB1-A32A-B6AD7E9D563E}"/>
              </a:ext>
            </a:extLst>
          </p:cNvPr>
          <p:cNvSpPr/>
          <p:nvPr/>
        </p:nvSpPr>
        <p:spPr>
          <a:xfrm>
            <a:off x="224964" y="4160657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Amplitudes</a:t>
            </a:r>
            <a:endParaRPr lang="en-US" sz="1400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0AAE83-4422-271A-57B7-7D61D3B2BEA1}"/>
              </a:ext>
            </a:extLst>
          </p:cNvPr>
          <p:cNvSpPr/>
          <p:nvPr/>
        </p:nvSpPr>
        <p:spPr>
          <a:xfrm>
            <a:off x="3921141" y="1458199"/>
            <a:ext cx="2859006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Arousal Ratings </a:t>
            </a:r>
            <a:r>
              <a:rPr lang="en-US" sz="1400" dirty="0" err="1"/>
              <a:t>invAK</a:t>
            </a:r>
            <a:endParaRPr lang="en-US" sz="1400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23B049-F8E5-DBF3-CCF3-D848A5D89481}"/>
              </a:ext>
            </a:extLst>
          </p:cNvPr>
          <p:cNvSpPr/>
          <p:nvPr/>
        </p:nvSpPr>
        <p:spPr>
          <a:xfrm>
            <a:off x="3824161" y="4206767"/>
            <a:ext cx="3393752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Arousal Ratings </a:t>
            </a:r>
          </a:p>
          <a:p>
            <a:pPr algn="ctr"/>
            <a:r>
              <a:rPr lang="en-US" sz="1400" dirty="0"/>
              <a:t>inv AK</a:t>
            </a:r>
            <a:endParaRPr lang="en-US" sz="1400" i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330986-02DE-BA07-3AD1-3DB82532B580}"/>
              </a:ext>
            </a:extLst>
          </p:cNvPr>
          <p:cNvSpPr/>
          <p:nvPr/>
        </p:nvSpPr>
        <p:spPr>
          <a:xfrm>
            <a:off x="426027" y="4282609"/>
            <a:ext cx="6471086" cy="249147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757101A-7F34-EB0C-19F5-F3952881F8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167" y="2024479"/>
            <a:ext cx="2156958" cy="191460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C058DDC-A455-5604-A5CE-7E2469056C0E}"/>
              </a:ext>
            </a:extLst>
          </p:cNvPr>
          <p:cNvSpPr/>
          <p:nvPr/>
        </p:nvSpPr>
        <p:spPr>
          <a:xfrm>
            <a:off x="426027" y="1458199"/>
            <a:ext cx="6471086" cy="274856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96AC23-AED0-DF80-F56C-84A265CD4F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6671" y="2017979"/>
            <a:ext cx="2056548" cy="1825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DC088A-0920-E863-D6DD-F9D5C64C63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3599" y="4773047"/>
            <a:ext cx="2056548" cy="1825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EFD52E-A947-BF01-878B-39FC98783B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3383" y="2112501"/>
            <a:ext cx="2566922" cy="18045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DF8CA0F-53EC-861B-93A4-1BAA37ACB3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36895" y="5136360"/>
            <a:ext cx="1990473" cy="13993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E3F069-0A08-1B30-9ADE-29B49F2BD0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0403" y="4663547"/>
            <a:ext cx="1934485" cy="20444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6975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1319645" y="629668"/>
            <a:ext cx="10336105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MATRIX COMPARISON AT AN INDIVIDUAL LEVEL: PSL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CDAE39-4374-89EF-F5E9-77CB1789CA35}"/>
              </a:ext>
            </a:extLst>
          </p:cNvPr>
          <p:cNvSpPr/>
          <p:nvPr/>
        </p:nvSpPr>
        <p:spPr>
          <a:xfrm>
            <a:off x="8136083" y="1392381"/>
            <a:ext cx="3636818" cy="141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vector </a:t>
            </a:r>
          </a:p>
          <a:p>
            <a:pPr algn="ctr"/>
            <a:r>
              <a:rPr lang="en-US" dirty="0"/>
              <a:t>Vs.</a:t>
            </a:r>
          </a:p>
          <a:p>
            <a:pPr algn="ctr"/>
            <a:r>
              <a:rPr lang="en-US" dirty="0"/>
              <a:t>RSM based on Amplitudes</a:t>
            </a:r>
            <a:endParaRPr lang="en-US" i="1" dirty="0"/>
          </a:p>
          <a:p>
            <a:pPr algn="ctr"/>
            <a:r>
              <a:rPr lang="en-US" dirty="0"/>
              <a:t> </a:t>
            </a:r>
            <a:endParaRPr lang="en-US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74CCD7-EE68-DF50-6C0A-A6AD4514D704}"/>
              </a:ext>
            </a:extLst>
          </p:cNvPr>
          <p:cNvSpPr/>
          <p:nvPr/>
        </p:nvSpPr>
        <p:spPr>
          <a:xfrm>
            <a:off x="3958937" y="1392381"/>
            <a:ext cx="3636818" cy="141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amplitudes </a:t>
            </a:r>
          </a:p>
          <a:p>
            <a:pPr algn="ctr"/>
            <a:r>
              <a:rPr lang="en-US" dirty="0"/>
              <a:t>Vs.</a:t>
            </a:r>
          </a:p>
          <a:p>
            <a:pPr algn="ctr"/>
            <a:r>
              <a:rPr lang="en-US" dirty="0"/>
              <a:t>RSM based on Arousal Ratings</a:t>
            </a:r>
            <a:endParaRPr lang="en-US" i="1" dirty="0"/>
          </a:p>
          <a:p>
            <a:pPr algn="ctr"/>
            <a:r>
              <a:rPr lang="en-US" dirty="0"/>
              <a:t> </a:t>
            </a:r>
            <a:endParaRPr lang="en-US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68763C-BC22-470A-86FB-24F3B5DFD6D8}"/>
              </a:ext>
            </a:extLst>
          </p:cNvPr>
          <p:cNvSpPr/>
          <p:nvPr/>
        </p:nvSpPr>
        <p:spPr>
          <a:xfrm>
            <a:off x="391390" y="1392381"/>
            <a:ext cx="3636818" cy="141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Vector </a:t>
            </a:r>
          </a:p>
          <a:p>
            <a:pPr algn="ctr"/>
            <a:r>
              <a:rPr lang="en-US" dirty="0"/>
              <a:t>Vs.</a:t>
            </a:r>
          </a:p>
          <a:p>
            <a:pPr algn="ctr"/>
            <a:r>
              <a:rPr lang="en-US" dirty="0"/>
              <a:t>RSM based on Arousal Ratings</a:t>
            </a:r>
            <a:endParaRPr lang="en-US" i="1" dirty="0"/>
          </a:p>
          <a:p>
            <a:pPr algn="ctr"/>
            <a:r>
              <a:rPr lang="en-US" dirty="0"/>
              <a:t> </a:t>
            </a:r>
            <a:endParaRPr lang="en-US" i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36E319-E49C-9267-3583-9FAF87B329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5812" y="3086100"/>
            <a:ext cx="3852847" cy="27085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FBFED31-9E52-3290-F704-E4D1CAD12E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361" y="3086100"/>
            <a:ext cx="3852847" cy="27085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8A14D87-81B4-A958-DDFB-634CE65488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0452" y="3208208"/>
            <a:ext cx="3211095" cy="225741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712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82"/>
    </mc:Choice>
    <mc:Fallback xmlns="">
      <p:transition spd="slow" advTm="26782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1319645" y="629668"/>
            <a:ext cx="10336105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MATRIX COMPARISON AT AN INDIVIDUAL LEVEL: PSL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74CCD7-EE68-DF50-6C0A-A6AD4514D704}"/>
              </a:ext>
            </a:extLst>
          </p:cNvPr>
          <p:cNvSpPr/>
          <p:nvPr/>
        </p:nvSpPr>
        <p:spPr>
          <a:xfrm>
            <a:off x="6016337" y="1340923"/>
            <a:ext cx="3636818" cy="141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amplitudes </a:t>
            </a:r>
          </a:p>
          <a:p>
            <a:pPr algn="ctr"/>
            <a:r>
              <a:rPr lang="en-US" dirty="0"/>
              <a:t>Vs.</a:t>
            </a:r>
          </a:p>
          <a:p>
            <a:pPr algn="ctr"/>
            <a:r>
              <a:rPr lang="en-US" dirty="0"/>
              <a:t>RSM based on Arousal Ratings </a:t>
            </a:r>
            <a:r>
              <a:rPr lang="en-US" dirty="0" err="1"/>
              <a:t>invAK</a:t>
            </a:r>
            <a:endParaRPr lang="en-US" i="1" dirty="0"/>
          </a:p>
          <a:p>
            <a:pPr algn="ctr"/>
            <a:r>
              <a:rPr lang="en-US" dirty="0"/>
              <a:t> </a:t>
            </a:r>
            <a:endParaRPr lang="en-US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68763C-BC22-470A-86FB-24F3B5DFD6D8}"/>
              </a:ext>
            </a:extLst>
          </p:cNvPr>
          <p:cNvSpPr/>
          <p:nvPr/>
        </p:nvSpPr>
        <p:spPr>
          <a:xfrm>
            <a:off x="391390" y="1392381"/>
            <a:ext cx="3636818" cy="141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Vector </a:t>
            </a:r>
          </a:p>
          <a:p>
            <a:pPr algn="ctr"/>
            <a:r>
              <a:rPr lang="en-US" dirty="0"/>
              <a:t>Vs.</a:t>
            </a:r>
          </a:p>
          <a:p>
            <a:pPr algn="ctr"/>
            <a:r>
              <a:rPr lang="en-US" dirty="0"/>
              <a:t>RSM based on Arousal Ratings </a:t>
            </a:r>
            <a:r>
              <a:rPr lang="en-US" dirty="0" err="1"/>
              <a:t>invAK</a:t>
            </a:r>
            <a:endParaRPr lang="en-US" i="1" dirty="0"/>
          </a:p>
          <a:p>
            <a:pPr algn="ctr"/>
            <a:r>
              <a:rPr lang="en-US" dirty="0"/>
              <a:t> </a:t>
            </a:r>
            <a:endParaRPr lang="en-US" i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5874F7-4627-04D7-818A-266BA5943A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120" y="3001977"/>
            <a:ext cx="4665787" cy="32800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2E0958B-1081-4A81-734C-1A2A87E153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5686" y="2948268"/>
            <a:ext cx="4665787" cy="328006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2223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82"/>
    </mc:Choice>
    <mc:Fallback xmlns="">
      <p:transition spd="slow" advTm="26782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Shape 1">
            <a:extLst>
              <a:ext uri="{FF2B5EF4-FFF2-40B4-BE49-F238E27FC236}">
                <a16:creationId xmlns:a16="http://schemas.microsoft.com/office/drawing/2014/main" id="{589BDB57-4567-484E-9CE2-346EDC2CF753}"/>
              </a:ext>
            </a:extLst>
          </p:cNvPr>
          <p:cNvSpPr txBox="1"/>
          <p:nvPr/>
        </p:nvSpPr>
        <p:spPr>
          <a:xfrm>
            <a:off x="645796" y="661809"/>
            <a:ext cx="11029320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Comparison of correlation matrices: Imagery Task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E8EA66-9FC9-AACA-5D96-BEC1F8872131}"/>
              </a:ext>
            </a:extLst>
          </p:cNvPr>
          <p:cNvSpPr/>
          <p:nvPr/>
        </p:nvSpPr>
        <p:spPr>
          <a:xfrm>
            <a:off x="1205345" y="1769461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RSM based on vector</a:t>
            </a:r>
            <a:endParaRPr lang="en-US" sz="24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40DA54-8AFE-BCB1-A32A-B6AD7E9D563E}"/>
              </a:ext>
            </a:extLst>
          </p:cNvPr>
          <p:cNvSpPr/>
          <p:nvPr/>
        </p:nvSpPr>
        <p:spPr>
          <a:xfrm>
            <a:off x="4786745" y="1769461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RSM based on Amplitudes</a:t>
            </a:r>
            <a:endParaRPr lang="en-US" sz="2400" i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9BC2AA-B230-3CB7-DBDB-9B6EE89DEA8A}"/>
              </a:ext>
            </a:extLst>
          </p:cNvPr>
          <p:cNvSpPr/>
          <p:nvPr/>
        </p:nvSpPr>
        <p:spPr>
          <a:xfrm>
            <a:off x="8272895" y="1380931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RSM based on Arousal Ratings</a:t>
            </a:r>
            <a:endParaRPr lang="en-US" sz="2400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96B5FD-8678-84BF-315C-811966F675BC}"/>
              </a:ext>
            </a:extLst>
          </p:cNvPr>
          <p:cNvSpPr/>
          <p:nvPr/>
        </p:nvSpPr>
        <p:spPr>
          <a:xfrm>
            <a:off x="7616536" y="3935035"/>
            <a:ext cx="4032104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RSM based on Arousal Ratings AK and </a:t>
            </a:r>
            <a:r>
              <a:rPr lang="en-US" sz="2400" dirty="0" err="1"/>
              <a:t>invAK</a:t>
            </a:r>
            <a:endParaRPr lang="en-US" sz="24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E1B8D2-9785-D69E-23EC-FE3CD6F82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311" y="2718356"/>
            <a:ext cx="3154575" cy="347783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20A3353-6F78-AC17-6C24-99320D07EA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5383" y="1982802"/>
            <a:ext cx="1813531" cy="191664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E7A37E-71B5-A7E4-30F1-0A3EA782E7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9052" y="4646358"/>
            <a:ext cx="2092661" cy="22116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334B7B-B4E3-0CEC-1F0E-430B8C38B4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95543" y="4654157"/>
            <a:ext cx="1953097" cy="20641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09DC34-DF35-A284-F955-2F05C2F364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71082" y="2638871"/>
            <a:ext cx="3564135" cy="376677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6655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Shape 1">
            <a:extLst>
              <a:ext uri="{FF2B5EF4-FFF2-40B4-BE49-F238E27FC236}">
                <a16:creationId xmlns:a16="http://schemas.microsoft.com/office/drawing/2014/main" id="{589BDB57-4567-484E-9CE2-346EDC2CF753}"/>
              </a:ext>
            </a:extLst>
          </p:cNvPr>
          <p:cNvSpPr txBox="1"/>
          <p:nvPr/>
        </p:nvSpPr>
        <p:spPr>
          <a:xfrm>
            <a:off x="645796" y="661809"/>
            <a:ext cx="11029320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Comparison of correlation matrices: Imagery Task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E8EA66-9FC9-AACA-5D96-BEC1F8872131}"/>
              </a:ext>
            </a:extLst>
          </p:cNvPr>
          <p:cNvSpPr/>
          <p:nvPr/>
        </p:nvSpPr>
        <p:spPr>
          <a:xfrm>
            <a:off x="238603" y="1486742"/>
            <a:ext cx="2710468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vector</a:t>
            </a:r>
            <a:endParaRPr lang="en-US" sz="14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40DA54-8AFE-BCB1-A32A-B6AD7E9D563E}"/>
              </a:ext>
            </a:extLst>
          </p:cNvPr>
          <p:cNvSpPr/>
          <p:nvPr/>
        </p:nvSpPr>
        <p:spPr>
          <a:xfrm>
            <a:off x="224964" y="4160657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Amplitudes</a:t>
            </a:r>
            <a:endParaRPr lang="en-US" sz="1400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0AAE83-4422-271A-57B7-7D61D3B2BEA1}"/>
              </a:ext>
            </a:extLst>
          </p:cNvPr>
          <p:cNvSpPr/>
          <p:nvPr/>
        </p:nvSpPr>
        <p:spPr>
          <a:xfrm>
            <a:off x="3921141" y="1458199"/>
            <a:ext cx="3393752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Arousal Ratings</a:t>
            </a:r>
            <a:endParaRPr lang="en-US" sz="1400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23B049-F8E5-DBF3-CCF3-D848A5D89481}"/>
              </a:ext>
            </a:extLst>
          </p:cNvPr>
          <p:cNvSpPr/>
          <p:nvPr/>
        </p:nvSpPr>
        <p:spPr>
          <a:xfrm>
            <a:off x="3824161" y="4206767"/>
            <a:ext cx="3393752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Arousal Ratings</a:t>
            </a:r>
            <a:endParaRPr lang="en-US" sz="14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152FB-D7A0-B052-164C-A3113F650A10}"/>
              </a:ext>
            </a:extLst>
          </p:cNvPr>
          <p:cNvSpPr/>
          <p:nvPr/>
        </p:nvSpPr>
        <p:spPr>
          <a:xfrm>
            <a:off x="7012233" y="1521382"/>
            <a:ext cx="2710468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vector</a:t>
            </a:r>
            <a:endParaRPr lang="en-US" sz="1400" i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B68176-E5EA-85AE-C1B8-AC89D6554404}"/>
              </a:ext>
            </a:extLst>
          </p:cNvPr>
          <p:cNvSpPr/>
          <p:nvPr/>
        </p:nvSpPr>
        <p:spPr>
          <a:xfrm>
            <a:off x="9531548" y="1521382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Amplitudes</a:t>
            </a:r>
            <a:endParaRPr lang="en-US" sz="1400" i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330986-02DE-BA07-3AD1-3DB82532B580}"/>
              </a:ext>
            </a:extLst>
          </p:cNvPr>
          <p:cNvSpPr/>
          <p:nvPr/>
        </p:nvSpPr>
        <p:spPr>
          <a:xfrm>
            <a:off x="426027" y="4282609"/>
            <a:ext cx="6471086" cy="249147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55D128-BEC0-3A35-9D09-A7F297C2DB2A}"/>
              </a:ext>
            </a:extLst>
          </p:cNvPr>
          <p:cNvSpPr/>
          <p:nvPr/>
        </p:nvSpPr>
        <p:spPr>
          <a:xfrm>
            <a:off x="7098176" y="1458198"/>
            <a:ext cx="4841180" cy="512963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058DDC-A455-5604-A5CE-7E2469056C0E}"/>
              </a:ext>
            </a:extLst>
          </p:cNvPr>
          <p:cNvSpPr/>
          <p:nvPr/>
        </p:nvSpPr>
        <p:spPr>
          <a:xfrm>
            <a:off x="426027" y="1458199"/>
            <a:ext cx="6471086" cy="274856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2A3608-2D6A-82D3-1BBF-663674CF4C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277" y="2024479"/>
            <a:ext cx="1821886" cy="20085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BF4C44-16AD-C630-8CCF-32E59AA1F2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7045" y="2024479"/>
            <a:ext cx="2178390" cy="240161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FEA5151-BCA8-95CB-41A7-B2BC23955B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277" y="4665215"/>
            <a:ext cx="1819188" cy="19226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B244A75-2386-6370-9E19-901E4A155E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9415" y="2135259"/>
            <a:ext cx="2062774" cy="218005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401CBDB-1740-0A48-BFD2-A319E05D54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6260" y="1893976"/>
            <a:ext cx="2024008" cy="213908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5ACF215-77F9-5462-8A1F-20FBC35B1D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7655" y="4610899"/>
            <a:ext cx="2024008" cy="213908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10E1544-1BCD-2AC8-9974-6AA7A4FFC8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81369" y="2052650"/>
            <a:ext cx="1707475" cy="180455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ED0A318-5968-EE37-439A-96AB602DFC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53647" y="4620125"/>
            <a:ext cx="1962918" cy="207452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114D566-AFFC-5A9F-5129-6A8910B11D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15859" y="4573932"/>
            <a:ext cx="1765677" cy="186606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1059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Shape 1">
            <a:extLst>
              <a:ext uri="{FF2B5EF4-FFF2-40B4-BE49-F238E27FC236}">
                <a16:creationId xmlns:a16="http://schemas.microsoft.com/office/drawing/2014/main" id="{589BDB57-4567-484E-9CE2-346EDC2CF753}"/>
              </a:ext>
            </a:extLst>
          </p:cNvPr>
          <p:cNvSpPr txBox="1"/>
          <p:nvPr/>
        </p:nvSpPr>
        <p:spPr>
          <a:xfrm>
            <a:off x="645796" y="661809"/>
            <a:ext cx="11029320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Comparison of correlation matrices: Imagery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E8EA66-9FC9-AACA-5D96-BEC1F8872131}"/>
              </a:ext>
            </a:extLst>
          </p:cNvPr>
          <p:cNvSpPr/>
          <p:nvPr/>
        </p:nvSpPr>
        <p:spPr>
          <a:xfrm>
            <a:off x="238603" y="1486742"/>
            <a:ext cx="2710468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vector</a:t>
            </a:r>
            <a:endParaRPr lang="en-US" sz="14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40DA54-8AFE-BCB1-A32A-B6AD7E9D563E}"/>
              </a:ext>
            </a:extLst>
          </p:cNvPr>
          <p:cNvSpPr/>
          <p:nvPr/>
        </p:nvSpPr>
        <p:spPr>
          <a:xfrm>
            <a:off x="224964" y="4160657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Amplitudes</a:t>
            </a:r>
            <a:endParaRPr lang="en-US" sz="1400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0AAE83-4422-271A-57B7-7D61D3B2BEA1}"/>
              </a:ext>
            </a:extLst>
          </p:cNvPr>
          <p:cNvSpPr/>
          <p:nvPr/>
        </p:nvSpPr>
        <p:spPr>
          <a:xfrm>
            <a:off x="3921141" y="1458199"/>
            <a:ext cx="2859006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Arousal Ratings </a:t>
            </a:r>
            <a:r>
              <a:rPr lang="en-US" sz="1400" dirty="0" err="1"/>
              <a:t>invAK</a:t>
            </a:r>
            <a:endParaRPr lang="en-US" sz="1400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23B049-F8E5-DBF3-CCF3-D848A5D89481}"/>
              </a:ext>
            </a:extLst>
          </p:cNvPr>
          <p:cNvSpPr/>
          <p:nvPr/>
        </p:nvSpPr>
        <p:spPr>
          <a:xfrm>
            <a:off x="3824161" y="4206767"/>
            <a:ext cx="3393752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Arousal Ratings </a:t>
            </a:r>
          </a:p>
          <a:p>
            <a:pPr algn="ctr"/>
            <a:r>
              <a:rPr lang="en-US" sz="1400" dirty="0"/>
              <a:t>inv AK</a:t>
            </a:r>
            <a:endParaRPr lang="en-US" sz="1400" i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330986-02DE-BA07-3AD1-3DB82532B580}"/>
              </a:ext>
            </a:extLst>
          </p:cNvPr>
          <p:cNvSpPr/>
          <p:nvPr/>
        </p:nvSpPr>
        <p:spPr>
          <a:xfrm>
            <a:off x="426027" y="4282609"/>
            <a:ext cx="6471086" cy="249147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058DDC-A455-5604-A5CE-7E2469056C0E}"/>
              </a:ext>
            </a:extLst>
          </p:cNvPr>
          <p:cNvSpPr/>
          <p:nvPr/>
        </p:nvSpPr>
        <p:spPr>
          <a:xfrm>
            <a:off x="426027" y="1458199"/>
            <a:ext cx="6471086" cy="274856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4F146F-712C-3936-B9FF-FADC4E918C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761" y="2156473"/>
            <a:ext cx="1904112" cy="20123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BEC67F-83A2-BEC8-CDF0-824B29D17F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027" y="1934042"/>
            <a:ext cx="1949039" cy="21487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7E1369-9340-A39B-8E59-68B7A7492E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4944" y="2096515"/>
            <a:ext cx="1953097" cy="20641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2ADDE69-0B1F-6734-B978-7B3F3B2152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4944" y="4773047"/>
            <a:ext cx="1784026" cy="188545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A3921E3-76D6-3032-A23D-DF820F8160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573" y="4726937"/>
            <a:ext cx="1819188" cy="192262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2FD1416-6FCA-9647-6744-0A7112C991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82824" y="4905041"/>
            <a:ext cx="1670940" cy="176594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7596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602673" y="629668"/>
            <a:ext cx="11053077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MATRIX COMPARISON AT AN INDIVIDUAL LEVEL: Imagery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CDAE39-4374-89EF-F5E9-77CB1789CA35}"/>
              </a:ext>
            </a:extLst>
          </p:cNvPr>
          <p:cNvSpPr/>
          <p:nvPr/>
        </p:nvSpPr>
        <p:spPr>
          <a:xfrm>
            <a:off x="8136083" y="1392381"/>
            <a:ext cx="3636818" cy="141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vector </a:t>
            </a:r>
          </a:p>
          <a:p>
            <a:pPr algn="ctr"/>
            <a:r>
              <a:rPr lang="en-US" dirty="0"/>
              <a:t>Vs.</a:t>
            </a:r>
          </a:p>
          <a:p>
            <a:pPr algn="ctr"/>
            <a:r>
              <a:rPr lang="en-US" dirty="0"/>
              <a:t>RSM based on Amplitudes</a:t>
            </a:r>
            <a:endParaRPr lang="en-US" i="1" dirty="0"/>
          </a:p>
          <a:p>
            <a:pPr algn="ctr"/>
            <a:r>
              <a:rPr lang="en-US" dirty="0"/>
              <a:t> </a:t>
            </a:r>
            <a:endParaRPr lang="en-US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74CCD7-EE68-DF50-6C0A-A6AD4514D704}"/>
              </a:ext>
            </a:extLst>
          </p:cNvPr>
          <p:cNvSpPr/>
          <p:nvPr/>
        </p:nvSpPr>
        <p:spPr>
          <a:xfrm>
            <a:off x="3958937" y="1392381"/>
            <a:ext cx="3636818" cy="141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amplitudes </a:t>
            </a:r>
          </a:p>
          <a:p>
            <a:pPr algn="ctr"/>
            <a:r>
              <a:rPr lang="en-US" dirty="0"/>
              <a:t>Vs.</a:t>
            </a:r>
          </a:p>
          <a:p>
            <a:pPr algn="ctr"/>
            <a:r>
              <a:rPr lang="en-US" dirty="0"/>
              <a:t>RSM based on Arousal Ratings</a:t>
            </a:r>
            <a:endParaRPr lang="en-US" i="1" dirty="0"/>
          </a:p>
          <a:p>
            <a:pPr algn="ctr"/>
            <a:r>
              <a:rPr lang="en-US" dirty="0"/>
              <a:t> </a:t>
            </a:r>
            <a:endParaRPr lang="en-US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68763C-BC22-470A-86FB-24F3B5DFD6D8}"/>
              </a:ext>
            </a:extLst>
          </p:cNvPr>
          <p:cNvSpPr/>
          <p:nvPr/>
        </p:nvSpPr>
        <p:spPr>
          <a:xfrm>
            <a:off x="391390" y="1392381"/>
            <a:ext cx="3636818" cy="141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Vector </a:t>
            </a:r>
          </a:p>
          <a:p>
            <a:pPr algn="ctr"/>
            <a:r>
              <a:rPr lang="en-US" dirty="0"/>
              <a:t>Vs.</a:t>
            </a:r>
          </a:p>
          <a:p>
            <a:pPr algn="ctr"/>
            <a:r>
              <a:rPr lang="en-US" dirty="0"/>
              <a:t>RSM based on Arousal Ratings</a:t>
            </a:r>
            <a:endParaRPr lang="en-US" i="1" dirty="0"/>
          </a:p>
          <a:p>
            <a:pPr algn="ctr"/>
            <a:r>
              <a:rPr lang="en-US" dirty="0"/>
              <a:t> </a:t>
            </a:r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BE548F-EC7E-4A1A-950B-34FEBB4098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6083" y="2805544"/>
            <a:ext cx="3578815" cy="3782292"/>
          </a:xfrm>
          <a:prstGeom prst="rect">
            <a:avLst/>
          </a:prstGeom>
        </p:spPr>
      </p:pic>
      <p:sp>
        <p:nvSpPr>
          <p:cNvPr id="7" name="AutoShape 4">
            <a:extLst>
              <a:ext uri="{FF2B5EF4-FFF2-40B4-BE49-F238E27FC236}">
                <a16:creationId xmlns:a16="http://schemas.microsoft.com/office/drawing/2014/main" id="{0D7EB108-59D7-749F-5FB9-B9802E3D96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F7D67A-B030-9BCA-1D22-F12D11C154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8400" y="2880012"/>
            <a:ext cx="3437891" cy="36333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C39A65-F249-26B9-D9E4-43870DA431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708" y="2880012"/>
            <a:ext cx="3270747" cy="345670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2291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82"/>
    </mc:Choice>
    <mc:Fallback xmlns="">
      <p:transition spd="slow" advTm="2678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Shape 1">
            <a:extLst>
              <a:ext uri="{FF2B5EF4-FFF2-40B4-BE49-F238E27FC236}">
                <a16:creationId xmlns:a16="http://schemas.microsoft.com/office/drawing/2014/main" id="{589BDB57-4567-484E-9CE2-346EDC2CF753}"/>
              </a:ext>
            </a:extLst>
          </p:cNvPr>
          <p:cNvSpPr txBox="1"/>
          <p:nvPr/>
        </p:nvSpPr>
        <p:spPr>
          <a:xfrm>
            <a:off x="645796" y="661809"/>
            <a:ext cx="11029320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RSMs based on SCR Vectors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12A94B-6CEF-B68F-3CBB-69C4E2388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531" y="1419199"/>
            <a:ext cx="10415205" cy="491207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98723E-97DB-BF32-4C0C-163266C85435}"/>
              </a:ext>
            </a:extLst>
          </p:cNvPr>
          <p:cNvSpPr/>
          <p:nvPr/>
        </p:nvSpPr>
        <p:spPr>
          <a:xfrm>
            <a:off x="1319594" y="5455510"/>
            <a:ext cx="2971851" cy="8801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Similitudes are based on </a:t>
            </a:r>
          </a:p>
          <a:p>
            <a:pPr algn="ctr"/>
            <a:r>
              <a:rPr lang="en-US" b="1" dirty="0"/>
              <a:t>Spearman or Pearson correlation values</a:t>
            </a:r>
            <a:endParaRPr lang="en-DE" b="1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391391" y="629668"/>
            <a:ext cx="11264360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MATRIX COMPARISON AT AN INDIVIDUAL LEVEL: Imagery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74CCD7-EE68-DF50-6C0A-A6AD4514D704}"/>
              </a:ext>
            </a:extLst>
          </p:cNvPr>
          <p:cNvSpPr/>
          <p:nvPr/>
        </p:nvSpPr>
        <p:spPr>
          <a:xfrm>
            <a:off x="6016337" y="1340923"/>
            <a:ext cx="3636818" cy="141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amplitudes </a:t>
            </a:r>
          </a:p>
          <a:p>
            <a:pPr algn="ctr"/>
            <a:r>
              <a:rPr lang="en-US" dirty="0"/>
              <a:t>Vs.</a:t>
            </a:r>
          </a:p>
          <a:p>
            <a:pPr algn="ctr"/>
            <a:r>
              <a:rPr lang="en-US" dirty="0"/>
              <a:t>RSM based on Arousal Ratings </a:t>
            </a:r>
            <a:r>
              <a:rPr lang="en-US" dirty="0" err="1"/>
              <a:t>invAK</a:t>
            </a:r>
            <a:endParaRPr lang="en-US" i="1" dirty="0"/>
          </a:p>
          <a:p>
            <a:pPr algn="ctr"/>
            <a:r>
              <a:rPr lang="en-US" dirty="0"/>
              <a:t> </a:t>
            </a:r>
            <a:endParaRPr lang="en-US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68763C-BC22-470A-86FB-24F3B5DFD6D8}"/>
              </a:ext>
            </a:extLst>
          </p:cNvPr>
          <p:cNvSpPr/>
          <p:nvPr/>
        </p:nvSpPr>
        <p:spPr>
          <a:xfrm>
            <a:off x="391390" y="1392381"/>
            <a:ext cx="3636818" cy="141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Vector </a:t>
            </a:r>
          </a:p>
          <a:p>
            <a:pPr algn="ctr"/>
            <a:r>
              <a:rPr lang="en-US" dirty="0"/>
              <a:t>Vs.</a:t>
            </a:r>
          </a:p>
          <a:p>
            <a:pPr algn="ctr"/>
            <a:r>
              <a:rPr lang="en-US" dirty="0"/>
              <a:t>RSM based on Arousal Ratings </a:t>
            </a:r>
            <a:r>
              <a:rPr lang="en-US" dirty="0" err="1"/>
              <a:t>invAK</a:t>
            </a:r>
            <a:endParaRPr lang="en-US" i="1" dirty="0"/>
          </a:p>
          <a:p>
            <a:pPr algn="ctr"/>
            <a:r>
              <a:rPr lang="en-US" dirty="0"/>
              <a:t> 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E5013E-158C-6FD6-243C-9594C89AF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06" y="2649681"/>
            <a:ext cx="3811502" cy="40282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CCDE78-31B2-B0A6-F560-CA47273796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1455" y="2805544"/>
            <a:ext cx="3486581" cy="36848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779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82"/>
    </mc:Choice>
    <mc:Fallback xmlns="">
      <p:transition spd="slow" advTm="26782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2190A-4D3B-B1AF-7BB7-03287D694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with Alina’s data, = 252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A8038-4D9F-97F0-C5E5-32E96F9E9B37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5047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040DA54-8AFE-BCB1-A32A-B6AD7E9D563E}"/>
              </a:ext>
            </a:extLst>
          </p:cNvPr>
          <p:cNvSpPr/>
          <p:nvPr/>
        </p:nvSpPr>
        <p:spPr>
          <a:xfrm>
            <a:off x="723900" y="1852588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RSM based on Amplitudes</a:t>
            </a:r>
            <a:endParaRPr lang="en-US" sz="2400" i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9BC2AA-B230-3CB7-DBDB-9B6EE89DEA8A}"/>
              </a:ext>
            </a:extLst>
          </p:cNvPr>
          <p:cNvSpPr/>
          <p:nvPr/>
        </p:nvSpPr>
        <p:spPr>
          <a:xfrm>
            <a:off x="4345132" y="2045949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RSM based on Arousal Ratings</a:t>
            </a:r>
            <a:endParaRPr lang="en-US" sz="2400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96B5FD-8678-84BF-315C-811966F675BC}"/>
              </a:ext>
            </a:extLst>
          </p:cNvPr>
          <p:cNvSpPr/>
          <p:nvPr/>
        </p:nvSpPr>
        <p:spPr>
          <a:xfrm>
            <a:off x="7803572" y="2045949"/>
            <a:ext cx="4032104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RSM based on Arousal </a:t>
            </a:r>
            <a:r>
              <a:rPr lang="en-US" sz="2400" dirty="0" err="1"/>
              <a:t>invAK</a:t>
            </a:r>
            <a:endParaRPr lang="en-US" sz="24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B1ED9B-9F5C-04DD-541B-58E000838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704" y="2714782"/>
            <a:ext cx="3571819" cy="37748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5B7847F-2653-CE35-66BE-4A17438C55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3523" y="2757054"/>
            <a:ext cx="3605585" cy="37326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9A10A64-0476-0B85-3C65-F33A345A9B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0257" y="3074717"/>
            <a:ext cx="3298733" cy="341496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5937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Shape 1">
            <a:extLst>
              <a:ext uri="{FF2B5EF4-FFF2-40B4-BE49-F238E27FC236}">
                <a16:creationId xmlns:a16="http://schemas.microsoft.com/office/drawing/2014/main" id="{589BDB57-4567-484E-9CE2-346EDC2CF753}"/>
              </a:ext>
            </a:extLst>
          </p:cNvPr>
          <p:cNvSpPr txBox="1"/>
          <p:nvPr/>
        </p:nvSpPr>
        <p:spPr>
          <a:xfrm>
            <a:off x="645796" y="661809"/>
            <a:ext cx="11029320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Comparison of correlation matrices: Imagery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E8EA66-9FC9-AACA-5D96-BEC1F8872131}"/>
              </a:ext>
            </a:extLst>
          </p:cNvPr>
          <p:cNvSpPr/>
          <p:nvPr/>
        </p:nvSpPr>
        <p:spPr>
          <a:xfrm>
            <a:off x="238603" y="1486742"/>
            <a:ext cx="2710468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Amplitudes</a:t>
            </a:r>
            <a:endParaRPr lang="en-US" sz="14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40DA54-8AFE-BCB1-A32A-B6AD7E9D563E}"/>
              </a:ext>
            </a:extLst>
          </p:cNvPr>
          <p:cNvSpPr/>
          <p:nvPr/>
        </p:nvSpPr>
        <p:spPr>
          <a:xfrm>
            <a:off x="224964" y="4160657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Amplitudes</a:t>
            </a:r>
            <a:endParaRPr lang="en-US" sz="1400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0AAE83-4422-271A-57B7-7D61D3B2BEA1}"/>
              </a:ext>
            </a:extLst>
          </p:cNvPr>
          <p:cNvSpPr/>
          <p:nvPr/>
        </p:nvSpPr>
        <p:spPr>
          <a:xfrm>
            <a:off x="3921141" y="1458199"/>
            <a:ext cx="2859006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Arousal Ratings NN</a:t>
            </a:r>
            <a:endParaRPr lang="en-US" sz="1400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23B049-F8E5-DBF3-CCF3-D848A5D89481}"/>
              </a:ext>
            </a:extLst>
          </p:cNvPr>
          <p:cNvSpPr/>
          <p:nvPr/>
        </p:nvSpPr>
        <p:spPr>
          <a:xfrm>
            <a:off x="3824161" y="4206767"/>
            <a:ext cx="3393752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Arousal Ratings </a:t>
            </a:r>
          </a:p>
          <a:p>
            <a:pPr algn="ctr"/>
            <a:r>
              <a:rPr lang="en-US" sz="1400" dirty="0"/>
              <a:t>inv AK</a:t>
            </a:r>
            <a:endParaRPr lang="en-US" sz="1400" i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330986-02DE-BA07-3AD1-3DB82532B580}"/>
              </a:ext>
            </a:extLst>
          </p:cNvPr>
          <p:cNvSpPr/>
          <p:nvPr/>
        </p:nvSpPr>
        <p:spPr>
          <a:xfrm>
            <a:off x="426027" y="4282609"/>
            <a:ext cx="6471086" cy="249147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058DDC-A455-5604-A5CE-7E2469056C0E}"/>
              </a:ext>
            </a:extLst>
          </p:cNvPr>
          <p:cNvSpPr/>
          <p:nvPr/>
        </p:nvSpPr>
        <p:spPr>
          <a:xfrm>
            <a:off x="426027" y="1458199"/>
            <a:ext cx="6471086" cy="274856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9650F8-3ABE-92F9-FB51-62FB8B2ED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152" y="2024479"/>
            <a:ext cx="1987657" cy="21006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7B9AB7-FBEC-0873-9527-57CE0DF36A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0845" y="2024479"/>
            <a:ext cx="2023340" cy="20946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01FDC5-AFCC-0097-0A4F-0A4CBE8DED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6931" y="4726937"/>
            <a:ext cx="1787588" cy="18505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47AA95-A8E3-8B4C-CBC5-E6E096AF19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816" y="4662883"/>
            <a:ext cx="1987657" cy="210066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33470-EF45-6C42-9F9F-B586A4FFD4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5157" y="2144148"/>
            <a:ext cx="2023341" cy="209463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6D400AE-F8D3-91F4-4F3C-4F135490B3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08812" y="4814593"/>
            <a:ext cx="1787588" cy="185057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8787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391391" y="629668"/>
            <a:ext cx="11264360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MATRIX COMPARISON AT AN INDIVIDUAL LEVEL: Imagery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74CCD7-EE68-DF50-6C0A-A6AD4514D704}"/>
              </a:ext>
            </a:extLst>
          </p:cNvPr>
          <p:cNvSpPr/>
          <p:nvPr/>
        </p:nvSpPr>
        <p:spPr>
          <a:xfrm>
            <a:off x="6016337" y="1340923"/>
            <a:ext cx="3636818" cy="141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amplitudes </a:t>
            </a:r>
          </a:p>
          <a:p>
            <a:pPr algn="ctr"/>
            <a:r>
              <a:rPr lang="en-US" dirty="0"/>
              <a:t>Vs.</a:t>
            </a:r>
          </a:p>
          <a:p>
            <a:pPr algn="ctr"/>
            <a:r>
              <a:rPr lang="en-US" dirty="0"/>
              <a:t>RSM based on Arousal Ratings </a:t>
            </a:r>
            <a:r>
              <a:rPr lang="en-US" dirty="0" err="1"/>
              <a:t>invAK</a:t>
            </a:r>
            <a:endParaRPr lang="en-US" i="1" dirty="0"/>
          </a:p>
          <a:p>
            <a:pPr algn="ctr"/>
            <a:r>
              <a:rPr lang="en-US" dirty="0"/>
              <a:t> </a:t>
            </a:r>
            <a:endParaRPr lang="en-US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68763C-BC22-470A-86FB-24F3B5DFD6D8}"/>
              </a:ext>
            </a:extLst>
          </p:cNvPr>
          <p:cNvSpPr/>
          <p:nvPr/>
        </p:nvSpPr>
        <p:spPr>
          <a:xfrm>
            <a:off x="391390" y="1392381"/>
            <a:ext cx="3636818" cy="141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amplitudes </a:t>
            </a:r>
          </a:p>
          <a:p>
            <a:pPr algn="ctr"/>
            <a:r>
              <a:rPr lang="en-US" dirty="0"/>
              <a:t>Vs.</a:t>
            </a:r>
          </a:p>
          <a:p>
            <a:pPr algn="ctr"/>
            <a:r>
              <a:rPr lang="en-US" dirty="0"/>
              <a:t>RSM based on Arousal Ratings</a:t>
            </a:r>
            <a:endParaRPr lang="en-US" i="1" dirty="0"/>
          </a:p>
          <a:p>
            <a:pPr algn="ctr"/>
            <a:r>
              <a:rPr lang="en-US" dirty="0"/>
              <a:t> </a:t>
            </a:r>
            <a:endParaRPr lang="en-US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50BA70-437A-5164-ACD6-0F8CD28547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816" y="2754086"/>
            <a:ext cx="3490392" cy="36133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9EA3BD-D790-544D-36E9-F118A521F2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6337" y="2522244"/>
            <a:ext cx="4062845" cy="420599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0935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82"/>
    </mc:Choice>
    <mc:Fallback xmlns="">
      <p:transition spd="slow" advTm="26782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2190A-4D3B-B1AF-7BB7-03287D694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with Alina’s </a:t>
            </a:r>
            <a:r>
              <a:rPr lang="en-US" dirty="0" smtClean="0"/>
              <a:t>data</a:t>
            </a:r>
            <a:br>
              <a:rPr lang="en-US" dirty="0" smtClean="0"/>
            </a:br>
            <a:r>
              <a:rPr lang="en-US" dirty="0" smtClean="0">
                <a:solidFill>
                  <a:srgbClr val="EF25A7"/>
                </a:solidFill>
              </a:rPr>
              <a:t>merging </a:t>
            </a:r>
            <a:r>
              <a:rPr lang="en-US" dirty="0" err="1" smtClean="0">
                <a:solidFill>
                  <a:srgbClr val="EF25A7"/>
                </a:solidFill>
              </a:rPr>
              <a:t>dataframes</a:t>
            </a:r>
            <a:r>
              <a:rPr lang="en-US" dirty="0" smtClean="0">
                <a:solidFill>
                  <a:srgbClr val="EF25A7"/>
                </a:solidFill>
              </a:rPr>
              <a:t> modified</a:t>
            </a:r>
            <a:br>
              <a:rPr lang="en-US" dirty="0" smtClean="0">
                <a:solidFill>
                  <a:srgbClr val="EF25A7"/>
                </a:solidFill>
              </a:rPr>
            </a:br>
            <a:r>
              <a:rPr lang="en-US" dirty="0" smtClean="0">
                <a:solidFill>
                  <a:srgbClr val="EF25A7"/>
                </a:solidFill>
              </a:rPr>
              <a:t>based on image presentation 1</a:t>
            </a:r>
            <a:endParaRPr lang="en-DE" dirty="0">
              <a:solidFill>
                <a:srgbClr val="EF25A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8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SCR, n = </a:t>
            </a:r>
            <a:r>
              <a:rPr lang="en-US" dirty="0" smtClean="0"/>
              <a:t>494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175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040DA54-8AFE-BCB1-A32A-B6AD7E9D563E}"/>
              </a:ext>
            </a:extLst>
          </p:cNvPr>
          <p:cNvSpPr/>
          <p:nvPr/>
        </p:nvSpPr>
        <p:spPr>
          <a:xfrm>
            <a:off x="723900" y="1852588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RSM based on Amplitudes</a:t>
            </a:r>
            <a:endParaRPr lang="en-US" sz="2400" i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9BC2AA-B230-3CB7-DBDB-9B6EE89DEA8A}"/>
              </a:ext>
            </a:extLst>
          </p:cNvPr>
          <p:cNvSpPr/>
          <p:nvPr/>
        </p:nvSpPr>
        <p:spPr>
          <a:xfrm>
            <a:off x="4482919" y="1852588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RSM based on Arousal Ratings</a:t>
            </a:r>
            <a:endParaRPr lang="en-US" sz="2400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96B5FD-8678-84BF-315C-811966F675BC}"/>
              </a:ext>
            </a:extLst>
          </p:cNvPr>
          <p:cNvSpPr/>
          <p:nvPr/>
        </p:nvSpPr>
        <p:spPr>
          <a:xfrm>
            <a:off x="7916306" y="1852588"/>
            <a:ext cx="4032104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RSM based on Arousal </a:t>
            </a:r>
            <a:r>
              <a:rPr lang="en-US" sz="2400" dirty="0" err="1"/>
              <a:t>invAK</a:t>
            </a:r>
            <a:endParaRPr lang="en-US" sz="2400" i="1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435598" y="815185"/>
            <a:ext cx="2713149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RSMSingleValue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(PicBehavArosVAlina,nVariables,CharContainingNumberFromVector,VariableType,sortType,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MaxValue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5060B"/>
                </a:solidFill>
                <a:effectLst/>
                <a:latin typeface="Lucida Console" panose="020B0609040504020204" pitchFamily="49" charset="0"/>
              </a:rPr>
              <a:t>Warning message: In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C5060B"/>
                </a:solidFill>
                <a:effectLst/>
                <a:latin typeface="Lucida Console" panose="020B0609040504020204" pitchFamily="49" charset="0"/>
              </a:rPr>
              <a:t>doTryCatch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5060B"/>
                </a:solidFill>
                <a:effectLst/>
                <a:latin typeface="Lucida Console" panose="020B0609040504020204" pitchFamily="49" charset="0"/>
              </a:rPr>
              <a:t>(return(expr), name,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C5060B"/>
                </a:solidFill>
                <a:effectLst/>
                <a:latin typeface="Lucida Console" panose="020B0609040504020204" pitchFamily="49" charset="0"/>
              </a:rPr>
              <a:t>parentenv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5060B"/>
                </a:solidFill>
                <a:effectLst/>
                <a:latin typeface="Lucida Console" panose="020B0609040504020204" pitchFamily="49" charset="0"/>
              </a:rPr>
              <a:t>, handler) : restarting interrupted promise evaluation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5598" y="3031888"/>
            <a:ext cx="3291312" cy="3672042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833" y="2893512"/>
            <a:ext cx="3415340" cy="3810418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6275" y="3123724"/>
            <a:ext cx="3002655" cy="334999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750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/>
          </p:nvPr>
        </p:nvSpPr>
        <p:spPr>
          <a:xfrm>
            <a:off x="450540" y="208479"/>
            <a:ext cx="11290320" cy="1229040"/>
          </a:xfrm>
        </p:spPr>
        <p:txBody>
          <a:bodyPr/>
          <a:lstStyle/>
          <a:p>
            <a:r>
              <a:rPr lang="de-DE" dirty="0" smtClean="0"/>
              <a:t>Major </a:t>
            </a:r>
            <a:r>
              <a:rPr lang="de-DE" dirty="0" err="1" smtClean="0"/>
              <a:t>error</a:t>
            </a:r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91" y="1111842"/>
            <a:ext cx="10336067" cy="542048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39056" y="3941759"/>
            <a:ext cx="4692418" cy="566280"/>
          </a:xfrm>
        </p:spPr>
        <p:txBody>
          <a:bodyPr/>
          <a:lstStyle/>
          <a:p>
            <a:r>
              <a:rPr lang="de-DE" sz="1800" dirty="0" smtClean="0">
                <a:solidFill>
                  <a:srgbClr val="EF25A7"/>
                </a:solidFill>
              </a:rPr>
              <a:t>Are </a:t>
            </a:r>
            <a:r>
              <a:rPr lang="de-DE" sz="1800" dirty="0" err="1" smtClean="0">
                <a:solidFill>
                  <a:srgbClr val="EF25A7"/>
                </a:solidFill>
              </a:rPr>
              <a:t>these</a:t>
            </a:r>
            <a:r>
              <a:rPr lang="de-DE" sz="1800" dirty="0" smtClean="0">
                <a:solidFill>
                  <a:srgbClr val="EF25A7"/>
                </a:solidFill>
              </a:rPr>
              <a:t> </a:t>
            </a:r>
            <a:r>
              <a:rPr lang="de-DE" sz="1800" dirty="0" err="1" smtClean="0">
                <a:solidFill>
                  <a:srgbClr val="EF25A7"/>
                </a:solidFill>
              </a:rPr>
              <a:t>typos</a:t>
            </a:r>
            <a:r>
              <a:rPr lang="de-DE" sz="1800" dirty="0" smtClean="0">
                <a:solidFill>
                  <a:srgbClr val="EF25A7"/>
                </a:solidFill>
              </a:rPr>
              <a:t>? </a:t>
            </a:r>
            <a:r>
              <a:rPr lang="de-DE" sz="1800" dirty="0" err="1" smtClean="0">
                <a:solidFill>
                  <a:srgbClr val="EF25A7"/>
                </a:solidFill>
              </a:rPr>
              <a:t>Did</a:t>
            </a:r>
            <a:r>
              <a:rPr lang="de-DE" sz="1800" dirty="0" smtClean="0">
                <a:solidFill>
                  <a:srgbClr val="EF25A7"/>
                </a:solidFill>
              </a:rPr>
              <a:t> I </a:t>
            </a:r>
            <a:r>
              <a:rPr lang="de-DE" sz="1800" dirty="0" err="1" smtClean="0">
                <a:solidFill>
                  <a:srgbClr val="EF25A7"/>
                </a:solidFill>
              </a:rPr>
              <a:t>change</a:t>
            </a:r>
            <a:r>
              <a:rPr lang="de-DE" sz="1800" dirty="0" smtClean="0">
                <a:solidFill>
                  <a:srgbClr val="EF25A7"/>
                </a:solidFill>
              </a:rPr>
              <a:t> </a:t>
            </a:r>
            <a:r>
              <a:rPr lang="de-DE" sz="1800" dirty="0" err="1" smtClean="0">
                <a:solidFill>
                  <a:srgbClr val="EF25A7"/>
                </a:solidFill>
              </a:rPr>
              <a:t>it</a:t>
            </a:r>
            <a:r>
              <a:rPr lang="de-DE" sz="1800" dirty="0" smtClean="0">
                <a:solidFill>
                  <a:srgbClr val="EF25A7"/>
                </a:solidFill>
              </a:rPr>
              <a:t> </a:t>
            </a:r>
            <a:r>
              <a:rPr lang="de-DE" sz="1800" dirty="0" err="1" smtClean="0">
                <a:solidFill>
                  <a:srgbClr val="EF25A7"/>
                </a:solidFill>
              </a:rPr>
              <a:t>correctly</a:t>
            </a:r>
            <a:r>
              <a:rPr lang="de-DE" sz="1800" dirty="0" smtClean="0">
                <a:solidFill>
                  <a:srgbClr val="EF25A7"/>
                </a:solidFill>
              </a:rPr>
              <a:t>?</a:t>
            </a:r>
            <a:endParaRPr lang="en-GB" sz="1800" dirty="0">
              <a:solidFill>
                <a:srgbClr val="EF25A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31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Shape 1">
            <a:extLst>
              <a:ext uri="{FF2B5EF4-FFF2-40B4-BE49-F238E27FC236}">
                <a16:creationId xmlns:a16="http://schemas.microsoft.com/office/drawing/2014/main" id="{589BDB57-4567-484E-9CE2-346EDC2CF753}"/>
              </a:ext>
            </a:extLst>
          </p:cNvPr>
          <p:cNvSpPr txBox="1"/>
          <p:nvPr/>
        </p:nvSpPr>
        <p:spPr>
          <a:xfrm>
            <a:off x="645796" y="661809"/>
            <a:ext cx="11029320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Comparison of correlation matrices: Imagery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E8EA66-9FC9-AACA-5D96-BEC1F8872131}"/>
              </a:ext>
            </a:extLst>
          </p:cNvPr>
          <p:cNvSpPr/>
          <p:nvPr/>
        </p:nvSpPr>
        <p:spPr>
          <a:xfrm>
            <a:off x="238603" y="1486742"/>
            <a:ext cx="2710468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Amplitudes</a:t>
            </a:r>
            <a:endParaRPr lang="en-US" sz="14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40DA54-8AFE-BCB1-A32A-B6AD7E9D563E}"/>
              </a:ext>
            </a:extLst>
          </p:cNvPr>
          <p:cNvSpPr/>
          <p:nvPr/>
        </p:nvSpPr>
        <p:spPr>
          <a:xfrm>
            <a:off x="224964" y="4160657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Amplitudes</a:t>
            </a:r>
            <a:endParaRPr lang="en-US" sz="1400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0AAE83-4422-271A-57B7-7D61D3B2BEA1}"/>
              </a:ext>
            </a:extLst>
          </p:cNvPr>
          <p:cNvSpPr/>
          <p:nvPr/>
        </p:nvSpPr>
        <p:spPr>
          <a:xfrm>
            <a:off x="3921141" y="1458199"/>
            <a:ext cx="2859006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Arousal Ratings NN</a:t>
            </a:r>
            <a:endParaRPr lang="en-US" sz="1400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23B049-F8E5-DBF3-CCF3-D848A5D89481}"/>
              </a:ext>
            </a:extLst>
          </p:cNvPr>
          <p:cNvSpPr/>
          <p:nvPr/>
        </p:nvSpPr>
        <p:spPr>
          <a:xfrm>
            <a:off x="3824161" y="4206767"/>
            <a:ext cx="3393752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Arousal Ratings </a:t>
            </a:r>
          </a:p>
          <a:p>
            <a:pPr algn="ctr"/>
            <a:r>
              <a:rPr lang="en-US" sz="1400" dirty="0"/>
              <a:t>inv AK</a:t>
            </a:r>
            <a:endParaRPr lang="en-US" sz="1400" i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330986-02DE-BA07-3AD1-3DB82532B580}"/>
              </a:ext>
            </a:extLst>
          </p:cNvPr>
          <p:cNvSpPr/>
          <p:nvPr/>
        </p:nvSpPr>
        <p:spPr>
          <a:xfrm>
            <a:off x="426027" y="4282609"/>
            <a:ext cx="6471086" cy="249147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058DDC-A455-5604-A5CE-7E2469056C0E}"/>
              </a:ext>
            </a:extLst>
          </p:cNvPr>
          <p:cNvSpPr/>
          <p:nvPr/>
        </p:nvSpPr>
        <p:spPr>
          <a:xfrm>
            <a:off x="426027" y="1458199"/>
            <a:ext cx="6471086" cy="274856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10" y="2008579"/>
            <a:ext cx="1860964" cy="2076236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531" y="4502876"/>
            <a:ext cx="1860964" cy="2076236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1136" y="1933088"/>
            <a:ext cx="1904944" cy="2125303"/>
          </a:xfrm>
          <a:prstGeom prst="rect">
            <a:avLst/>
          </a:prstGeom>
        </p:spPr>
      </p:pic>
      <p:sp>
        <p:nvSpPr>
          <p:cNvPr id="21" name="Rectangle 1"/>
          <p:cNvSpPr>
            <a:spLocks noChangeArrowheads="1"/>
          </p:cNvSpPr>
          <p:nvPr/>
        </p:nvSpPr>
        <p:spPr bwMode="auto">
          <a:xfrm>
            <a:off x="7485982" y="1639081"/>
            <a:ext cx="2697599" cy="226215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latin typeface="Arial" panose="020B0604020202020204" pitchFamily="34" charset="0"/>
              </a:rPr>
              <a:t>PermutationTest</a:t>
            </a:r>
            <a:r>
              <a:rPr lang="en-US" altLang="en-US" sz="1400" dirty="0">
                <a:latin typeface="Arial" panose="020B0604020202020204" pitchFamily="34" charset="0"/>
              </a:rPr>
              <a:t>(</a:t>
            </a:r>
            <a:r>
              <a:rPr lang="en-US" altLang="en-US" sz="1400" dirty="0">
                <a:solidFill>
                  <a:srgbClr val="EF25A7"/>
                </a:solidFill>
                <a:latin typeface="Arial" panose="020B0604020202020204" pitchFamily="34" charset="0"/>
              </a:rPr>
              <a:t>SCR_SingleAlina</a:t>
            </a:r>
            <a:r>
              <a:rPr lang="en-US" altLang="en-US" sz="1400" dirty="0">
                <a:latin typeface="Arial" panose="020B0604020202020204" pitchFamily="34" charset="0"/>
              </a:rPr>
              <a:t>_corr_prep_all,BehavioralSingleAlina_corr_prep_all,VariableOriginal,VariableModel,nPermutations,seedPer</a:t>
            </a:r>
            <a:r>
              <a:rPr lang="en-US" altLang="en-US" sz="1400" dirty="0" smtClean="0">
                <a:latin typeface="Arial" panose="020B0604020202020204" pitchFamily="34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000000"/>
                </a:solidFill>
                <a:latin typeface="Lucida Console" panose="020B0609040504020204" pitchFamily="49" charset="0"/>
              </a:rPr>
              <a:t>A permutation Test was </a:t>
            </a:r>
            <a:r>
              <a:rPr lang="en-US" altLang="en-US" sz="9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was</a:t>
            </a:r>
            <a:r>
              <a:rPr lang="en-US" altLang="en-US" sz="900" dirty="0">
                <a:solidFill>
                  <a:srgbClr val="000000"/>
                </a:solidFill>
                <a:latin typeface="Lucida Console" panose="020B0609040504020204" pitchFamily="49" charset="0"/>
              </a:rPr>
              <a:t> conducted to compare </a:t>
            </a:r>
            <a:r>
              <a:rPr lang="en-US" altLang="en-US" sz="9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SCR_Vector</a:t>
            </a:r>
            <a:r>
              <a:rPr lang="en-US" altLang="en-US" sz="900" dirty="0">
                <a:solidFill>
                  <a:srgbClr val="000000"/>
                </a:solidFill>
                <a:latin typeface="Lucida Console" panose="020B0609040504020204" pitchFamily="49" charset="0"/>
              </a:rPr>
              <a:t> and </a:t>
            </a:r>
            <a:r>
              <a:rPr lang="en-US" altLang="en-US" sz="9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ArousalRatings</a:t>
            </a:r>
            <a:r>
              <a:rPr lang="en-US" altLang="en-US" sz="900" dirty="0">
                <a:solidFill>
                  <a:srgbClr val="000000"/>
                </a:solidFill>
                <a:latin typeface="Lucida Console" panose="020B0609040504020204" pitchFamily="49" charset="0"/>
              </a:rPr>
              <a:t>. The relation between both RMS was: 0.18. The permutation test with </a:t>
            </a:r>
            <a:r>
              <a:rPr lang="en-US" altLang="en-US" sz="9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percentil</a:t>
            </a:r>
            <a:r>
              <a:rPr lang="en-US" altLang="en-US" sz="900" dirty="0">
                <a:solidFill>
                  <a:srgbClr val="000000"/>
                </a:solidFill>
                <a:latin typeface="Lucida Console" panose="020B0609040504020204" pitchFamily="49" charset="0"/>
              </a:rPr>
              <a:t> 95 was 0.08, the relationship had a </a:t>
            </a:r>
            <a:r>
              <a:rPr lang="en-US" altLang="en-US" sz="900" dirty="0">
                <a:solidFill>
                  <a:srgbClr val="EF25A7"/>
                </a:solidFill>
                <a:latin typeface="Lucida Console" panose="020B0609040504020204" pitchFamily="49" charset="0"/>
              </a:rPr>
              <a:t>p-value of 0</a:t>
            </a:r>
            <a:r>
              <a:rPr lang="en-US" altLang="en-US" sz="900" dirty="0">
                <a:solidFill>
                  <a:srgbClr val="000000"/>
                </a:solidFill>
                <a:latin typeface="Lucida Console" panose="020B0609040504020204" pitchFamily="49" charset="0"/>
              </a:rPr>
              <a:t>. the BF10 index was: 6.2 </a:t>
            </a:r>
            <a:endParaRPr lang="en-US" altLang="en-US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latin typeface="Arial" panose="020B0604020202020204" pitchFamily="34" charset="0"/>
              </a:rPr>
              <a:t>Line: 765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7098176" y="4123718"/>
            <a:ext cx="3282953" cy="204671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latin typeface="Arial" panose="020B0604020202020204" pitchFamily="34" charset="0"/>
              </a:rPr>
              <a:t>PermutationTest</a:t>
            </a:r>
            <a:r>
              <a:rPr lang="en-US" altLang="en-US" sz="1400" dirty="0">
                <a:latin typeface="Arial" panose="020B0604020202020204" pitchFamily="34" charset="0"/>
              </a:rPr>
              <a:t>(SCR_SingleAlina_corr_prep_all,BehavioralSingleAlina_invAK_corr_prep_all,VariableOriginal,VariableModel,nPermutations,seedPer</a:t>
            </a:r>
            <a:r>
              <a:rPr lang="en-US" altLang="en-US" sz="1400" dirty="0" smtClean="0">
                <a:latin typeface="Arial" panose="020B0604020202020204" pitchFamily="34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>
                <a:solidFill>
                  <a:srgbClr val="000000"/>
                </a:solidFill>
                <a:latin typeface="Lucida Console" panose="020B0609040504020204" pitchFamily="49" charset="0"/>
              </a:rPr>
              <a:t>A permutation Test was </a:t>
            </a:r>
            <a:r>
              <a:rPr lang="en-US" altLang="en-US" sz="105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was</a:t>
            </a:r>
            <a:r>
              <a:rPr lang="en-US" altLang="en-US" sz="1050" dirty="0">
                <a:solidFill>
                  <a:srgbClr val="000000"/>
                </a:solidFill>
                <a:latin typeface="Lucida Console" panose="020B0609040504020204" pitchFamily="49" charset="0"/>
              </a:rPr>
              <a:t> conducted to compare </a:t>
            </a:r>
            <a:r>
              <a:rPr lang="en-US" altLang="en-US" sz="105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SCR_Vector</a:t>
            </a:r>
            <a:r>
              <a:rPr lang="en-US" altLang="en-US" sz="1050" dirty="0">
                <a:solidFill>
                  <a:srgbClr val="000000"/>
                </a:solidFill>
                <a:latin typeface="Lucida Console" panose="020B0609040504020204" pitchFamily="49" charset="0"/>
              </a:rPr>
              <a:t> and </a:t>
            </a:r>
            <a:r>
              <a:rPr lang="en-US" altLang="en-US" sz="105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ArousalRatings</a:t>
            </a:r>
            <a:r>
              <a:rPr lang="en-US" altLang="en-US" sz="1050" dirty="0">
                <a:solidFill>
                  <a:srgbClr val="000000"/>
                </a:solidFill>
                <a:latin typeface="Lucida Console" panose="020B0609040504020204" pitchFamily="49" charset="0"/>
              </a:rPr>
              <a:t>. The relation between both RMS was: 0.38. The permutation test with </a:t>
            </a:r>
            <a:r>
              <a:rPr lang="en-US" altLang="en-US" sz="105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percentil</a:t>
            </a:r>
            <a:r>
              <a:rPr lang="en-US" altLang="en-US" sz="1050" dirty="0">
                <a:solidFill>
                  <a:srgbClr val="000000"/>
                </a:solidFill>
                <a:latin typeface="Lucida Console" panose="020B0609040504020204" pitchFamily="49" charset="0"/>
              </a:rPr>
              <a:t> 95 was 0.14, the relationship had a </a:t>
            </a:r>
            <a:r>
              <a:rPr lang="en-US" altLang="en-US" sz="1050" dirty="0">
                <a:solidFill>
                  <a:srgbClr val="EF25A7"/>
                </a:solidFill>
                <a:latin typeface="Lucida Console" panose="020B0609040504020204" pitchFamily="49" charset="0"/>
              </a:rPr>
              <a:t>p-value of NA</a:t>
            </a:r>
            <a:r>
              <a:rPr lang="en-US" altLang="en-US" sz="1050" dirty="0">
                <a:solidFill>
                  <a:srgbClr val="000000"/>
                </a:solidFill>
                <a:latin typeface="Lucida Console" panose="020B0609040504020204" pitchFamily="49" charset="0"/>
              </a:rPr>
              <a:t>. the BF10 index was: 46.97 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latin typeface="Arial" panose="020B0604020202020204" pitchFamily="34" charset="0"/>
              </a:rPr>
              <a:t>Line: 767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0514" y="2024479"/>
            <a:ext cx="1779828" cy="1985714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7593" y="4806888"/>
            <a:ext cx="1565669" cy="1746781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08812" y="4773047"/>
            <a:ext cx="1638960" cy="1828550"/>
          </a:xfrm>
          <a:prstGeom prst="rect">
            <a:avLst/>
          </a:prstGeom>
        </p:spPr>
      </p:pic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46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Shape 1">
            <a:extLst>
              <a:ext uri="{FF2B5EF4-FFF2-40B4-BE49-F238E27FC236}">
                <a16:creationId xmlns:a16="http://schemas.microsoft.com/office/drawing/2014/main" id="{589BDB57-4567-484E-9CE2-346EDC2CF753}"/>
              </a:ext>
            </a:extLst>
          </p:cNvPr>
          <p:cNvSpPr txBox="1"/>
          <p:nvPr/>
        </p:nvSpPr>
        <p:spPr>
          <a:xfrm>
            <a:off x="645796" y="661809"/>
            <a:ext cx="11029320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RSMs based on SCR amplitudes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12A94B-6CEF-B68F-3CBB-69C4E2388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96" y="1284117"/>
            <a:ext cx="10415205" cy="491207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DC47B4F-7C6E-F02D-0DDB-9AE55E95E97C}"/>
              </a:ext>
            </a:extLst>
          </p:cNvPr>
          <p:cNvSpPr/>
          <p:nvPr/>
        </p:nvSpPr>
        <p:spPr>
          <a:xfrm>
            <a:off x="645796" y="2670464"/>
            <a:ext cx="1037531" cy="97674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.08 µS</a:t>
            </a:r>
            <a:endParaRPr lang="en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BC46C4-794E-DF78-0BC1-D84851C3FD94}"/>
              </a:ext>
            </a:extLst>
          </p:cNvPr>
          <p:cNvSpPr/>
          <p:nvPr/>
        </p:nvSpPr>
        <p:spPr>
          <a:xfrm>
            <a:off x="2626996" y="2670464"/>
            <a:ext cx="1037531" cy="97674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.05 µS</a:t>
            </a:r>
            <a:endParaRPr lang="en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FDC9EF-BAC0-7469-2E6B-5560E5433B04}"/>
              </a:ext>
            </a:extLst>
          </p:cNvPr>
          <p:cNvSpPr/>
          <p:nvPr/>
        </p:nvSpPr>
        <p:spPr>
          <a:xfrm>
            <a:off x="1683327" y="3841173"/>
            <a:ext cx="1037531" cy="97674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.12 µS</a:t>
            </a:r>
            <a:endParaRPr lang="en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E8EA66-9FC9-AACA-5D96-BEC1F8872131}"/>
              </a:ext>
            </a:extLst>
          </p:cNvPr>
          <p:cNvSpPr/>
          <p:nvPr/>
        </p:nvSpPr>
        <p:spPr>
          <a:xfrm>
            <a:off x="440489" y="5594664"/>
            <a:ext cx="5025129" cy="97674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Similitudes are based on: </a:t>
            </a:r>
          </a:p>
          <a:p>
            <a:pPr algn="ctr"/>
            <a:r>
              <a:rPr lang="en-US" i="1" dirty="0" err="1"/>
              <a:t>MaxValue</a:t>
            </a:r>
            <a:r>
              <a:rPr lang="en-US" i="1" dirty="0"/>
              <a:t>- abs(Amplitude 1 – Amplitude 2):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347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391391" y="629668"/>
            <a:ext cx="11264360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MATRIX COMPARISON AT AN INDIVIDUAL LEVEL: Imagery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74CCD7-EE68-DF50-6C0A-A6AD4514D704}"/>
              </a:ext>
            </a:extLst>
          </p:cNvPr>
          <p:cNvSpPr/>
          <p:nvPr/>
        </p:nvSpPr>
        <p:spPr>
          <a:xfrm>
            <a:off x="6016337" y="1340923"/>
            <a:ext cx="3636818" cy="141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amplitudes </a:t>
            </a:r>
          </a:p>
          <a:p>
            <a:pPr algn="ctr"/>
            <a:r>
              <a:rPr lang="en-US" dirty="0"/>
              <a:t>Vs.</a:t>
            </a:r>
          </a:p>
          <a:p>
            <a:pPr algn="ctr"/>
            <a:r>
              <a:rPr lang="en-US" dirty="0"/>
              <a:t>RSM based on Arousal Ratings </a:t>
            </a:r>
            <a:r>
              <a:rPr lang="en-US" dirty="0" err="1"/>
              <a:t>invAK</a:t>
            </a:r>
            <a:endParaRPr lang="en-US" i="1" dirty="0"/>
          </a:p>
          <a:p>
            <a:pPr algn="ctr"/>
            <a:r>
              <a:rPr lang="en-US" dirty="0"/>
              <a:t> </a:t>
            </a:r>
            <a:endParaRPr lang="en-US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68763C-BC22-470A-86FB-24F3B5DFD6D8}"/>
              </a:ext>
            </a:extLst>
          </p:cNvPr>
          <p:cNvSpPr/>
          <p:nvPr/>
        </p:nvSpPr>
        <p:spPr>
          <a:xfrm>
            <a:off x="391390" y="1392381"/>
            <a:ext cx="3636818" cy="141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amplitudes </a:t>
            </a:r>
          </a:p>
          <a:p>
            <a:pPr algn="ctr"/>
            <a:r>
              <a:rPr lang="en-US" dirty="0"/>
              <a:t>Vs.</a:t>
            </a:r>
          </a:p>
          <a:p>
            <a:pPr algn="ctr"/>
            <a:r>
              <a:rPr lang="en-US" dirty="0"/>
              <a:t>RSM based on Arousal Ratings</a:t>
            </a:r>
            <a:endParaRPr lang="en-US" i="1" dirty="0"/>
          </a:p>
          <a:p>
            <a:pPr algn="ctr"/>
            <a:r>
              <a:rPr lang="en-US" dirty="0"/>
              <a:t> </a:t>
            </a:r>
            <a:endParaRPr lang="en-US" i="1" dirty="0"/>
          </a:p>
        </p:txBody>
      </p:sp>
      <p:sp>
        <p:nvSpPr>
          <p:cNvPr id="2" name="AutoShape 2" descr="http://127.0.0.1:40725/graphics/0ff7dea6-7893-416b-81de-9560f08cab3c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561" y="2754086"/>
            <a:ext cx="3291064" cy="367176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2230" y="2660801"/>
            <a:ext cx="3500806" cy="390577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859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82"/>
    </mc:Choice>
    <mc:Fallback xmlns="">
      <p:transition spd="slow" advTm="26782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2190A-4D3B-B1AF-7BB7-03287D694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with Alina’s </a:t>
            </a:r>
            <a:r>
              <a:rPr lang="en-US" dirty="0" smtClean="0"/>
              <a:t>data</a:t>
            </a:r>
            <a:br>
              <a:rPr lang="en-US" dirty="0" smtClean="0"/>
            </a:br>
            <a:r>
              <a:rPr lang="en-US" dirty="0" smtClean="0">
                <a:solidFill>
                  <a:srgbClr val="EF25A7"/>
                </a:solidFill>
              </a:rPr>
              <a:t>merging </a:t>
            </a:r>
            <a:r>
              <a:rPr lang="en-US" dirty="0" err="1" smtClean="0">
                <a:solidFill>
                  <a:srgbClr val="EF25A7"/>
                </a:solidFill>
              </a:rPr>
              <a:t>dataframes</a:t>
            </a:r>
            <a:r>
              <a:rPr lang="en-US" dirty="0" smtClean="0">
                <a:solidFill>
                  <a:srgbClr val="EF25A7"/>
                </a:solidFill>
              </a:rPr>
              <a:t> modified</a:t>
            </a:r>
            <a:br>
              <a:rPr lang="en-US" dirty="0" smtClean="0">
                <a:solidFill>
                  <a:srgbClr val="EF25A7"/>
                </a:solidFill>
              </a:rPr>
            </a:br>
            <a:r>
              <a:rPr lang="en-US" dirty="0" smtClean="0">
                <a:solidFill>
                  <a:srgbClr val="EF25A7"/>
                </a:solidFill>
              </a:rPr>
              <a:t>based on image presentation 1,2 average</a:t>
            </a:r>
            <a:endParaRPr lang="en-DE" dirty="0">
              <a:solidFill>
                <a:srgbClr val="EF25A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48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SCR, n = </a:t>
            </a:r>
            <a:r>
              <a:rPr lang="en-US" dirty="0" smtClean="0"/>
              <a:t>493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755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040DA54-8AFE-BCB1-A32A-B6AD7E9D563E}"/>
              </a:ext>
            </a:extLst>
          </p:cNvPr>
          <p:cNvSpPr/>
          <p:nvPr/>
        </p:nvSpPr>
        <p:spPr>
          <a:xfrm>
            <a:off x="723900" y="1852588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RSM based on Amplitudes</a:t>
            </a:r>
            <a:endParaRPr lang="en-US" sz="2400" i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9BC2AA-B230-3CB7-DBDB-9B6EE89DEA8A}"/>
              </a:ext>
            </a:extLst>
          </p:cNvPr>
          <p:cNvSpPr/>
          <p:nvPr/>
        </p:nvSpPr>
        <p:spPr>
          <a:xfrm>
            <a:off x="4482919" y="1852588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RSM based on Arousal Ratings</a:t>
            </a:r>
            <a:endParaRPr lang="en-US" sz="2400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96B5FD-8678-84BF-315C-811966F675BC}"/>
              </a:ext>
            </a:extLst>
          </p:cNvPr>
          <p:cNvSpPr/>
          <p:nvPr/>
        </p:nvSpPr>
        <p:spPr>
          <a:xfrm>
            <a:off x="7916306" y="1852588"/>
            <a:ext cx="4032104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RSM based on Arousal </a:t>
            </a:r>
            <a:r>
              <a:rPr lang="en-US" sz="2400" dirty="0" err="1"/>
              <a:t>invAK</a:t>
            </a:r>
            <a:endParaRPr lang="en-US" sz="2400" i="1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6275" y="3123724"/>
            <a:ext cx="3002655" cy="3349994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461" y="2872292"/>
            <a:ext cx="3039772" cy="339140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2346" y="2872292"/>
            <a:ext cx="4391194" cy="37094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6913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Shape 1">
            <a:extLst>
              <a:ext uri="{FF2B5EF4-FFF2-40B4-BE49-F238E27FC236}">
                <a16:creationId xmlns:a16="http://schemas.microsoft.com/office/drawing/2014/main" id="{589BDB57-4567-484E-9CE2-346EDC2CF753}"/>
              </a:ext>
            </a:extLst>
          </p:cNvPr>
          <p:cNvSpPr txBox="1"/>
          <p:nvPr/>
        </p:nvSpPr>
        <p:spPr>
          <a:xfrm>
            <a:off x="645796" y="661809"/>
            <a:ext cx="11029320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Comparison of correlation matrices: Imagery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E8EA66-9FC9-AACA-5D96-BEC1F8872131}"/>
              </a:ext>
            </a:extLst>
          </p:cNvPr>
          <p:cNvSpPr/>
          <p:nvPr/>
        </p:nvSpPr>
        <p:spPr>
          <a:xfrm>
            <a:off x="238603" y="1486742"/>
            <a:ext cx="2710468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Amplitudes</a:t>
            </a:r>
            <a:endParaRPr lang="en-US" sz="14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40DA54-8AFE-BCB1-A32A-B6AD7E9D563E}"/>
              </a:ext>
            </a:extLst>
          </p:cNvPr>
          <p:cNvSpPr/>
          <p:nvPr/>
        </p:nvSpPr>
        <p:spPr>
          <a:xfrm>
            <a:off x="224964" y="4160657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Amplitudes</a:t>
            </a:r>
            <a:endParaRPr lang="en-US" sz="1400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0AAE83-4422-271A-57B7-7D61D3B2BEA1}"/>
              </a:ext>
            </a:extLst>
          </p:cNvPr>
          <p:cNvSpPr/>
          <p:nvPr/>
        </p:nvSpPr>
        <p:spPr>
          <a:xfrm>
            <a:off x="3921141" y="1458199"/>
            <a:ext cx="2859006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Arousal Ratings NN</a:t>
            </a:r>
            <a:endParaRPr lang="en-US" sz="1400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23B049-F8E5-DBF3-CCF3-D848A5D89481}"/>
              </a:ext>
            </a:extLst>
          </p:cNvPr>
          <p:cNvSpPr/>
          <p:nvPr/>
        </p:nvSpPr>
        <p:spPr>
          <a:xfrm>
            <a:off x="3824161" y="4206767"/>
            <a:ext cx="3393752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Arousal Ratings </a:t>
            </a:r>
          </a:p>
          <a:p>
            <a:pPr algn="ctr"/>
            <a:r>
              <a:rPr lang="en-US" sz="1400" dirty="0"/>
              <a:t>inv AK</a:t>
            </a:r>
            <a:endParaRPr lang="en-US" sz="1400" i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330986-02DE-BA07-3AD1-3DB82532B580}"/>
              </a:ext>
            </a:extLst>
          </p:cNvPr>
          <p:cNvSpPr/>
          <p:nvPr/>
        </p:nvSpPr>
        <p:spPr>
          <a:xfrm>
            <a:off x="426027" y="4282609"/>
            <a:ext cx="6471086" cy="249147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058DDC-A455-5604-A5CE-7E2469056C0E}"/>
              </a:ext>
            </a:extLst>
          </p:cNvPr>
          <p:cNvSpPr/>
          <p:nvPr/>
        </p:nvSpPr>
        <p:spPr>
          <a:xfrm>
            <a:off x="426027" y="1458199"/>
            <a:ext cx="6471086" cy="274856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" name="Rectangle 1"/>
          <p:cNvSpPr>
            <a:spLocks noChangeArrowheads="1"/>
          </p:cNvSpPr>
          <p:nvPr/>
        </p:nvSpPr>
        <p:spPr bwMode="auto">
          <a:xfrm>
            <a:off x="7041127" y="1833524"/>
            <a:ext cx="3340002" cy="172354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Lucida Console" panose="020B0609040504020204" pitchFamily="49" charset="0"/>
              </a:rPr>
              <a:t>A permutation Test was was conducted to compare SCR_Vector and ArousalRatings. The relation between both RMS was: 0.33. The permutation test with percentil 95 was 0.07, the relationship had a p-value of NA. the BF10 index was: 33.49</a:t>
            </a:r>
            <a:r>
              <a:rPr lang="en-US" altLang="en-US" sz="800">
                <a:solidFill>
                  <a:schemeClr val="tx1"/>
                </a:solidFill>
              </a:rPr>
              <a:t> 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7098176" y="4069858"/>
            <a:ext cx="3282953" cy="215443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A permutation Test was </a:t>
            </a:r>
            <a:r>
              <a:rPr lang="en-US" altLang="en-US" sz="1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was</a:t>
            </a:r>
            <a: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 conducted to compare </a:t>
            </a:r>
            <a:r>
              <a:rPr lang="en-US" altLang="en-US" sz="1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SCR_Vector</a:t>
            </a:r>
            <a: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 and </a:t>
            </a:r>
            <a:r>
              <a:rPr lang="en-US" altLang="en-US" sz="1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ArousalRatings</a:t>
            </a:r>
            <a: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. The relation between both RMS was: 0.71. The permutation test with </a:t>
            </a:r>
            <a:r>
              <a:rPr lang="en-US" altLang="en-US" sz="1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percentil</a:t>
            </a:r>
            <a: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 95 was 0.15, the relationship had a p-value of NA. the BF10 index was: 130.94 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999" y="4778033"/>
            <a:ext cx="2132088" cy="180107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3882" y="2321061"/>
            <a:ext cx="1770602" cy="1495714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605" y="2218782"/>
            <a:ext cx="1637409" cy="1826820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605" y="4614937"/>
            <a:ext cx="1637409" cy="182682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5547" y="2170784"/>
            <a:ext cx="2022408" cy="1708427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65474" y="4852121"/>
            <a:ext cx="1377579" cy="1536934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475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391391" y="629668"/>
            <a:ext cx="11264360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MATRIX COMPARISON AT AN INDIVIDUAL LEVEL: Imagery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74CCD7-EE68-DF50-6C0A-A6AD4514D704}"/>
              </a:ext>
            </a:extLst>
          </p:cNvPr>
          <p:cNvSpPr/>
          <p:nvPr/>
        </p:nvSpPr>
        <p:spPr>
          <a:xfrm>
            <a:off x="6016337" y="1340923"/>
            <a:ext cx="3636818" cy="141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amplitudes </a:t>
            </a:r>
          </a:p>
          <a:p>
            <a:pPr algn="ctr"/>
            <a:r>
              <a:rPr lang="en-US" dirty="0"/>
              <a:t>Vs.</a:t>
            </a:r>
          </a:p>
          <a:p>
            <a:pPr algn="ctr"/>
            <a:r>
              <a:rPr lang="en-US" dirty="0"/>
              <a:t>RSM based on Arousal Ratings </a:t>
            </a:r>
            <a:r>
              <a:rPr lang="en-US" dirty="0" err="1"/>
              <a:t>invAK</a:t>
            </a:r>
            <a:endParaRPr lang="en-US" i="1" dirty="0"/>
          </a:p>
          <a:p>
            <a:pPr algn="ctr"/>
            <a:r>
              <a:rPr lang="en-US" dirty="0"/>
              <a:t> </a:t>
            </a:r>
            <a:endParaRPr lang="en-US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68763C-BC22-470A-86FB-24F3B5DFD6D8}"/>
              </a:ext>
            </a:extLst>
          </p:cNvPr>
          <p:cNvSpPr/>
          <p:nvPr/>
        </p:nvSpPr>
        <p:spPr>
          <a:xfrm>
            <a:off x="391390" y="1392381"/>
            <a:ext cx="3636818" cy="141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amplitudes </a:t>
            </a:r>
          </a:p>
          <a:p>
            <a:pPr algn="ctr"/>
            <a:r>
              <a:rPr lang="en-US" dirty="0"/>
              <a:t>Vs.</a:t>
            </a:r>
          </a:p>
          <a:p>
            <a:pPr algn="ctr"/>
            <a:r>
              <a:rPr lang="en-US" dirty="0"/>
              <a:t>RSM based on Arousal Ratings</a:t>
            </a:r>
            <a:endParaRPr lang="en-US" i="1" dirty="0"/>
          </a:p>
          <a:p>
            <a:pPr algn="ctr"/>
            <a:r>
              <a:rPr lang="en-US" dirty="0"/>
              <a:t> </a:t>
            </a:r>
            <a:endParaRPr lang="en-US" i="1" dirty="0"/>
          </a:p>
        </p:txBody>
      </p:sp>
      <p:sp>
        <p:nvSpPr>
          <p:cNvPr id="2" name="AutoShape 2" descr="http://127.0.0.1:40725/graphics/0ff7dea6-7893-416b-81de-9560f08cab3c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7916" y="3044638"/>
            <a:ext cx="4125787" cy="348525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390" y="3044638"/>
            <a:ext cx="3523048" cy="297609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0218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82"/>
    </mc:Choice>
    <mc:Fallback xmlns="">
      <p:transition spd="slow" advTm="26782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039" y="4693320"/>
            <a:ext cx="11171689" cy="566280"/>
          </a:xfrm>
        </p:spPr>
        <p:txBody>
          <a:bodyPr/>
          <a:lstStyle/>
          <a:p>
            <a:r>
              <a:rPr lang="de-DE" dirty="0" smtClean="0"/>
              <a:t>2. EMG, n = 401</a:t>
            </a:r>
            <a:br>
              <a:rPr lang="de-DE" dirty="0" smtClean="0"/>
            </a:br>
            <a:r>
              <a:rPr lang="de-DE" dirty="0" err="1" smtClean="0">
                <a:solidFill>
                  <a:srgbClr val="EF25A7"/>
                </a:solidFill>
              </a:rPr>
              <a:t>association</a:t>
            </a:r>
            <a:r>
              <a:rPr lang="de-DE" dirty="0" smtClean="0">
                <a:solidFill>
                  <a:srgbClr val="EF25A7"/>
                </a:solidFill>
              </a:rPr>
              <a:t> </a:t>
            </a:r>
            <a:r>
              <a:rPr lang="de-DE" dirty="0" err="1" smtClean="0">
                <a:solidFill>
                  <a:srgbClr val="EF25A7"/>
                </a:solidFill>
              </a:rPr>
              <a:t>with</a:t>
            </a:r>
            <a:r>
              <a:rPr lang="de-DE" dirty="0" smtClean="0">
                <a:solidFill>
                  <a:srgbClr val="EF25A7"/>
                </a:solidFill>
              </a:rPr>
              <a:t> </a:t>
            </a:r>
            <a:r>
              <a:rPr lang="de-DE" dirty="0" err="1" smtClean="0">
                <a:solidFill>
                  <a:srgbClr val="EF25A7"/>
                </a:solidFill>
              </a:rPr>
              <a:t>TAmplitudes</a:t>
            </a:r>
            <a:r>
              <a:rPr lang="de-DE" dirty="0" smtClean="0">
                <a:solidFill>
                  <a:srgbClr val="EF25A7"/>
                </a:solidFill>
              </a:rPr>
              <a:t> +</a:t>
            </a:r>
            <a:r>
              <a:rPr lang="de-DE" dirty="0" err="1" smtClean="0">
                <a:solidFill>
                  <a:srgbClr val="EF25A7"/>
                </a:solidFill>
              </a:rPr>
              <a:t>valence</a:t>
            </a:r>
            <a:r>
              <a:rPr lang="de-DE" dirty="0" smtClean="0">
                <a:solidFill>
                  <a:srgbClr val="EF25A7"/>
                </a:solidFill>
              </a:rPr>
              <a:t> </a:t>
            </a:r>
            <a:r>
              <a:rPr lang="de-DE" dirty="0" err="1" smtClean="0">
                <a:solidFill>
                  <a:srgbClr val="EF25A7"/>
                </a:solidFill>
              </a:rPr>
              <a:t>rating</a:t>
            </a:r>
            <a:r>
              <a:rPr lang="de-DE" dirty="0" smtClean="0">
                <a:solidFill>
                  <a:srgbClr val="EF25A7"/>
                </a:solidFill>
              </a:rPr>
              <a:t/>
            </a:r>
            <a:br>
              <a:rPr lang="de-DE" dirty="0" smtClean="0">
                <a:solidFill>
                  <a:srgbClr val="EF25A7"/>
                </a:solidFill>
              </a:rPr>
            </a:br>
            <a:r>
              <a:rPr lang="de-DE" dirty="0" err="1" smtClean="0">
                <a:solidFill>
                  <a:srgbClr val="EF25A7"/>
                </a:solidFill>
              </a:rPr>
              <a:t>image</a:t>
            </a:r>
            <a:r>
              <a:rPr lang="de-DE" dirty="0" smtClean="0">
                <a:solidFill>
                  <a:srgbClr val="EF25A7"/>
                </a:solidFill>
              </a:rPr>
              <a:t> </a:t>
            </a:r>
            <a:r>
              <a:rPr lang="de-DE" dirty="0" err="1" smtClean="0">
                <a:solidFill>
                  <a:srgbClr val="EF25A7"/>
                </a:solidFill>
              </a:rPr>
              <a:t>presentation</a:t>
            </a:r>
            <a:r>
              <a:rPr lang="de-DE" dirty="0" smtClean="0">
                <a:solidFill>
                  <a:srgbClr val="EF25A7"/>
                </a:solidFill>
              </a:rPr>
              <a:t> + probe: </a:t>
            </a:r>
            <a:r>
              <a:rPr lang="de-DE" dirty="0" err="1" smtClean="0">
                <a:solidFill>
                  <a:srgbClr val="EF25A7"/>
                </a:solidFill>
              </a:rPr>
              <a:t>mixed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608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040DA54-8AFE-BCB1-A32A-B6AD7E9D563E}"/>
              </a:ext>
            </a:extLst>
          </p:cNvPr>
          <p:cNvSpPr/>
          <p:nvPr/>
        </p:nvSpPr>
        <p:spPr>
          <a:xfrm>
            <a:off x="723900" y="1852588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RSM based on </a:t>
            </a:r>
            <a:r>
              <a:rPr lang="en-US" sz="2400" dirty="0" err="1" smtClean="0"/>
              <a:t>TAmplitudes</a:t>
            </a:r>
            <a:endParaRPr lang="en-US" sz="2400" i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9BC2AA-B230-3CB7-DBDB-9B6EE89DEA8A}"/>
              </a:ext>
            </a:extLst>
          </p:cNvPr>
          <p:cNvSpPr/>
          <p:nvPr/>
        </p:nvSpPr>
        <p:spPr>
          <a:xfrm>
            <a:off x="4482919" y="1852588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RSM based on </a:t>
            </a:r>
            <a:r>
              <a:rPr lang="en-US" sz="2400" dirty="0" smtClean="0"/>
              <a:t>Valence </a:t>
            </a:r>
            <a:r>
              <a:rPr lang="en-US" sz="2400" dirty="0"/>
              <a:t>Ratings</a:t>
            </a:r>
            <a:endParaRPr lang="en-US" sz="2400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96B5FD-8678-84BF-315C-811966F675BC}"/>
              </a:ext>
            </a:extLst>
          </p:cNvPr>
          <p:cNvSpPr/>
          <p:nvPr/>
        </p:nvSpPr>
        <p:spPr>
          <a:xfrm>
            <a:off x="7781224" y="865451"/>
            <a:ext cx="4032104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RSM based on </a:t>
            </a:r>
            <a:r>
              <a:rPr lang="en-US" sz="2400" dirty="0" smtClean="0"/>
              <a:t>Valence </a:t>
            </a:r>
            <a:r>
              <a:rPr lang="en-US" sz="2400" dirty="0" err="1"/>
              <a:t>invAK</a:t>
            </a:r>
            <a:endParaRPr lang="en-US" sz="2400" i="1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5719" y="1661244"/>
            <a:ext cx="1625745" cy="194248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900" y="3008956"/>
            <a:ext cx="3062288" cy="3117894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2919" y="2829103"/>
            <a:ext cx="3415579" cy="3477600"/>
          </a:xfrm>
          <a:prstGeom prst="rect">
            <a:avLst/>
          </a:prstGeom>
        </p:spPr>
      </p:pic>
      <p:sp>
        <p:nvSpPr>
          <p:cNvPr id="12" name="Rectangle 4">
            <a:extLst>
              <a:ext uri="{FF2B5EF4-FFF2-40B4-BE49-F238E27FC236}">
                <a16:creationId xmlns:a16="http://schemas.microsoft.com/office/drawing/2014/main" id="{6096B5FD-8678-84BF-315C-811966F675BC}"/>
              </a:ext>
            </a:extLst>
          </p:cNvPr>
          <p:cNvSpPr/>
          <p:nvPr/>
        </p:nvSpPr>
        <p:spPr>
          <a:xfrm>
            <a:off x="7898498" y="3833237"/>
            <a:ext cx="4032104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RSM based on </a:t>
            </a:r>
            <a:r>
              <a:rPr lang="en-US" sz="2400" dirty="0" smtClean="0"/>
              <a:t>Valence </a:t>
            </a:r>
            <a:endParaRPr lang="en-US" sz="2400" dirty="0" smtClean="0"/>
          </a:p>
          <a:p>
            <a:pPr algn="ctr"/>
            <a:r>
              <a:rPr lang="en-US" sz="2400" dirty="0" smtClean="0">
                <a:solidFill>
                  <a:srgbClr val="EF25A7"/>
                </a:solidFill>
              </a:rPr>
              <a:t>AK</a:t>
            </a:r>
            <a:endParaRPr lang="en-US" sz="2400" i="1" dirty="0">
              <a:solidFill>
                <a:srgbClr val="EF25A7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93740" y="4417199"/>
            <a:ext cx="2397270" cy="24408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0633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Shape 1">
            <a:extLst>
              <a:ext uri="{FF2B5EF4-FFF2-40B4-BE49-F238E27FC236}">
                <a16:creationId xmlns:a16="http://schemas.microsoft.com/office/drawing/2014/main" id="{589BDB57-4567-484E-9CE2-346EDC2CF753}"/>
              </a:ext>
            </a:extLst>
          </p:cNvPr>
          <p:cNvSpPr txBox="1"/>
          <p:nvPr/>
        </p:nvSpPr>
        <p:spPr>
          <a:xfrm>
            <a:off x="645796" y="661809"/>
            <a:ext cx="11029320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Comparison of correlation matrices: Imagery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E8EA66-9FC9-AACA-5D96-BEC1F8872131}"/>
              </a:ext>
            </a:extLst>
          </p:cNvPr>
          <p:cNvSpPr/>
          <p:nvPr/>
        </p:nvSpPr>
        <p:spPr>
          <a:xfrm>
            <a:off x="238603" y="1486742"/>
            <a:ext cx="2710468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</a:t>
            </a:r>
            <a:r>
              <a:rPr lang="en-US" sz="1400" dirty="0" err="1" smtClean="0"/>
              <a:t>TAmplitudes</a:t>
            </a:r>
            <a:endParaRPr lang="en-US" sz="14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40DA54-8AFE-BCB1-A32A-B6AD7E9D563E}"/>
              </a:ext>
            </a:extLst>
          </p:cNvPr>
          <p:cNvSpPr/>
          <p:nvPr/>
        </p:nvSpPr>
        <p:spPr>
          <a:xfrm>
            <a:off x="224964" y="4160657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</a:t>
            </a:r>
            <a:r>
              <a:rPr lang="en-US" sz="1400" dirty="0" err="1" smtClean="0"/>
              <a:t>TAmplitudes</a:t>
            </a:r>
            <a:endParaRPr lang="en-US" sz="1400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0AAE83-4422-271A-57B7-7D61D3B2BEA1}"/>
              </a:ext>
            </a:extLst>
          </p:cNvPr>
          <p:cNvSpPr/>
          <p:nvPr/>
        </p:nvSpPr>
        <p:spPr>
          <a:xfrm>
            <a:off x="3921141" y="1458199"/>
            <a:ext cx="2859006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</a:t>
            </a:r>
            <a:r>
              <a:rPr lang="en-US" sz="1400" dirty="0" smtClean="0"/>
              <a:t>Valence </a:t>
            </a:r>
            <a:r>
              <a:rPr lang="en-US" sz="1400" dirty="0"/>
              <a:t>Ratings NN</a:t>
            </a:r>
            <a:endParaRPr lang="en-US" sz="1400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23B049-F8E5-DBF3-CCF3-D848A5D89481}"/>
              </a:ext>
            </a:extLst>
          </p:cNvPr>
          <p:cNvSpPr/>
          <p:nvPr/>
        </p:nvSpPr>
        <p:spPr>
          <a:xfrm>
            <a:off x="3824161" y="4206767"/>
            <a:ext cx="3393752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</a:t>
            </a:r>
            <a:r>
              <a:rPr lang="en-US" sz="1400" dirty="0" smtClean="0"/>
              <a:t>Valence </a:t>
            </a:r>
            <a:r>
              <a:rPr lang="en-US" sz="1400" dirty="0"/>
              <a:t>Ratings </a:t>
            </a:r>
          </a:p>
          <a:p>
            <a:pPr algn="ctr"/>
            <a:r>
              <a:rPr lang="en-US" sz="1400" b="1" dirty="0" smtClean="0">
                <a:solidFill>
                  <a:srgbClr val="EF25A7"/>
                </a:solidFill>
              </a:rPr>
              <a:t>AK</a:t>
            </a:r>
            <a:endParaRPr lang="en-US" sz="1400" b="1" i="1" dirty="0">
              <a:solidFill>
                <a:srgbClr val="EF25A7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330986-02DE-BA07-3AD1-3DB82532B580}"/>
              </a:ext>
            </a:extLst>
          </p:cNvPr>
          <p:cNvSpPr/>
          <p:nvPr/>
        </p:nvSpPr>
        <p:spPr>
          <a:xfrm>
            <a:off x="426027" y="4282609"/>
            <a:ext cx="6471086" cy="249147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058DDC-A455-5604-A5CE-7E2469056C0E}"/>
              </a:ext>
            </a:extLst>
          </p:cNvPr>
          <p:cNvSpPr/>
          <p:nvPr/>
        </p:nvSpPr>
        <p:spPr>
          <a:xfrm>
            <a:off x="426027" y="1458199"/>
            <a:ext cx="6471086" cy="274856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" name="Rectangle 1"/>
          <p:cNvSpPr>
            <a:spLocks noChangeArrowheads="1"/>
          </p:cNvSpPr>
          <p:nvPr/>
        </p:nvSpPr>
        <p:spPr bwMode="auto">
          <a:xfrm>
            <a:off x="7098176" y="2094030"/>
            <a:ext cx="3282953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Lucida Console" panose="020B0609040504020204" pitchFamily="49" charset="0"/>
              </a:rPr>
              <a:t>A permutation Test was </a:t>
            </a:r>
            <a:r>
              <a:rPr lang="en-US" altLang="en-US" sz="12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was</a:t>
            </a:r>
            <a:r>
              <a:rPr lang="en-US" altLang="en-US" sz="1200" dirty="0">
                <a:solidFill>
                  <a:srgbClr val="000000"/>
                </a:solidFill>
                <a:latin typeface="Lucida Console" panose="020B0609040504020204" pitchFamily="49" charset="0"/>
              </a:rPr>
              <a:t> conducted to compare </a:t>
            </a:r>
            <a:r>
              <a:rPr lang="en-US" altLang="en-US" sz="12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SCR_Vector</a:t>
            </a:r>
            <a:r>
              <a:rPr lang="en-US" altLang="en-US" sz="1200" dirty="0">
                <a:solidFill>
                  <a:srgbClr val="000000"/>
                </a:solidFill>
                <a:latin typeface="Lucida Console" panose="020B0609040504020204" pitchFamily="49" charset="0"/>
              </a:rPr>
              <a:t> and </a:t>
            </a:r>
            <a:r>
              <a:rPr lang="en-US" altLang="en-US" sz="12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ValenceRatings</a:t>
            </a:r>
            <a:r>
              <a:rPr lang="en-US" altLang="en-US" sz="1200" dirty="0">
                <a:solidFill>
                  <a:srgbClr val="000000"/>
                </a:solidFill>
                <a:latin typeface="Lucida Console" panose="020B0609040504020204" pitchFamily="49" charset="0"/>
              </a:rPr>
              <a:t>. The relation between both RMS was: 0.07. The permutation test with </a:t>
            </a:r>
            <a:r>
              <a:rPr lang="en-US" altLang="en-US" sz="12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percentil</a:t>
            </a:r>
            <a:r>
              <a:rPr lang="en-US" altLang="en-US" sz="1200" dirty="0">
                <a:solidFill>
                  <a:srgbClr val="000000"/>
                </a:solidFill>
                <a:latin typeface="Lucida Console" panose="020B0609040504020204" pitchFamily="49" charset="0"/>
              </a:rPr>
              <a:t> 95 was 0.12, the relationship had a p-value of 0.3281. the BF10 index was: -3.54 </a:t>
            </a:r>
            <a:endParaRPr lang="en-US" altLang="en-US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7098176" y="4804334"/>
            <a:ext cx="3282953" cy="118494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000000"/>
                </a:solidFill>
                <a:latin typeface="Lucida Console" panose="020B0609040504020204" pitchFamily="49" charset="0"/>
              </a:rPr>
              <a:t>A permutation Test was </a:t>
            </a:r>
            <a:r>
              <a:rPr lang="en-US" altLang="en-US" sz="11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was</a:t>
            </a:r>
            <a:r>
              <a:rPr lang="en-US" altLang="en-US" sz="1100" dirty="0">
                <a:solidFill>
                  <a:srgbClr val="000000"/>
                </a:solidFill>
                <a:latin typeface="Lucida Console" panose="020B0609040504020204" pitchFamily="49" charset="0"/>
              </a:rPr>
              <a:t> conducted to compare </a:t>
            </a:r>
            <a:r>
              <a:rPr lang="en-US" altLang="en-US" sz="11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SCR_Vector</a:t>
            </a:r>
            <a:r>
              <a:rPr lang="en-US" altLang="en-US" sz="1100" dirty="0">
                <a:solidFill>
                  <a:srgbClr val="000000"/>
                </a:solidFill>
                <a:latin typeface="Lucida Console" panose="020B0609040504020204" pitchFamily="49" charset="0"/>
              </a:rPr>
              <a:t> and </a:t>
            </a:r>
            <a:r>
              <a:rPr lang="en-US" altLang="en-US" sz="11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ValenceRatings</a:t>
            </a:r>
            <a:r>
              <a:rPr lang="en-US" altLang="en-US" sz="1100" dirty="0">
                <a:solidFill>
                  <a:srgbClr val="000000"/>
                </a:solidFill>
                <a:latin typeface="Lucida Console" panose="020B0609040504020204" pitchFamily="49" charset="0"/>
              </a:rPr>
              <a:t>. The relation between both RMS was: 0.38. The permutation test with </a:t>
            </a:r>
            <a:r>
              <a:rPr lang="en-US" altLang="en-US" sz="11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percentil</a:t>
            </a:r>
            <a:r>
              <a:rPr lang="en-US" altLang="en-US" sz="1100" dirty="0">
                <a:solidFill>
                  <a:srgbClr val="000000"/>
                </a:solidFill>
                <a:latin typeface="Lucida Console" panose="020B0609040504020204" pitchFamily="49" charset="0"/>
              </a:rPr>
              <a:t> 95 was 0.16, the relationship had a p-value of NA. the BF10 index was: 19.2 </a:t>
            </a: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3677" y="2078320"/>
            <a:ext cx="1516203" cy="1811597"/>
          </a:xfrm>
          <a:prstGeom prst="rect">
            <a:avLst/>
          </a:prstGeom>
        </p:spPr>
      </p:pic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964" y="1970567"/>
            <a:ext cx="2054508" cy="2091814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788" y="4546206"/>
            <a:ext cx="2054508" cy="209181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4916" y="1994757"/>
            <a:ext cx="1872139" cy="1906134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4428" y="4773047"/>
            <a:ext cx="1753635" cy="1785479"/>
          </a:xfrm>
          <a:prstGeom prst="rect">
            <a:avLst/>
          </a:prstGeom>
        </p:spPr>
      </p:pic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6" name="Grafik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92801" y="4669524"/>
            <a:ext cx="1829516" cy="1862737"/>
          </a:xfrm>
          <a:prstGeom prst="rect">
            <a:avLst/>
          </a:prstGeom>
        </p:spPr>
      </p:pic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82192" y="4662969"/>
            <a:ext cx="1555280" cy="1858287"/>
          </a:xfrm>
          <a:prstGeom prst="rect">
            <a:avLst/>
          </a:prstGeom>
        </p:spPr>
      </p:pic>
      <p:sp>
        <p:nvSpPr>
          <p:cNvPr id="31" name="Rectangle 3">
            <a:extLst>
              <a:ext uri="{FF2B5EF4-FFF2-40B4-BE49-F238E27FC236}">
                <a16:creationId xmlns:a16="http://schemas.microsoft.com/office/drawing/2014/main" id="{CA23B049-F8E5-DBF3-CCF3-D848A5D89481}"/>
              </a:ext>
            </a:extLst>
          </p:cNvPr>
          <p:cNvSpPr/>
          <p:nvPr/>
        </p:nvSpPr>
        <p:spPr>
          <a:xfrm>
            <a:off x="10146900" y="3999469"/>
            <a:ext cx="223291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</a:t>
            </a:r>
            <a:r>
              <a:rPr lang="en-US" sz="1400" dirty="0" smtClean="0"/>
              <a:t>Valence </a:t>
            </a:r>
            <a:r>
              <a:rPr lang="en-US" sz="1400" dirty="0"/>
              <a:t>Ratings </a:t>
            </a:r>
          </a:p>
          <a:p>
            <a:pPr algn="ctr"/>
            <a:r>
              <a:rPr lang="en-US" sz="1400" b="1" dirty="0" err="1" smtClean="0">
                <a:solidFill>
                  <a:srgbClr val="EF25A7"/>
                </a:solidFill>
              </a:rPr>
              <a:t>invAK</a:t>
            </a:r>
            <a:endParaRPr lang="en-US" sz="1400" b="1" i="1" dirty="0">
              <a:solidFill>
                <a:srgbClr val="EF25A7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866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391391" y="629668"/>
            <a:ext cx="11264360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MATRIX COMPARISON AT AN INDIVIDUAL LEVEL: Imagery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74CCD7-EE68-DF50-6C0A-A6AD4514D704}"/>
              </a:ext>
            </a:extLst>
          </p:cNvPr>
          <p:cNvSpPr/>
          <p:nvPr/>
        </p:nvSpPr>
        <p:spPr>
          <a:xfrm>
            <a:off x="4704701" y="1409515"/>
            <a:ext cx="3636818" cy="141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</a:t>
            </a:r>
            <a:r>
              <a:rPr lang="en-US" dirty="0" err="1" smtClean="0"/>
              <a:t>Tamplitudes</a:t>
            </a:r>
            <a:r>
              <a:rPr lang="en-US" dirty="0" smtClean="0"/>
              <a:t> </a:t>
            </a:r>
            <a:endParaRPr lang="en-US" dirty="0"/>
          </a:p>
          <a:p>
            <a:pPr algn="ctr"/>
            <a:r>
              <a:rPr lang="en-US" dirty="0"/>
              <a:t>Vs.</a:t>
            </a:r>
          </a:p>
          <a:p>
            <a:pPr algn="ctr"/>
            <a:r>
              <a:rPr lang="en-US" dirty="0"/>
              <a:t>RSM based on </a:t>
            </a:r>
            <a:r>
              <a:rPr lang="en-US" dirty="0" smtClean="0"/>
              <a:t>Valence </a:t>
            </a:r>
            <a:r>
              <a:rPr lang="en-US" dirty="0"/>
              <a:t>Ratings </a:t>
            </a:r>
            <a:r>
              <a:rPr lang="en-US" dirty="0" err="1"/>
              <a:t>invAK</a:t>
            </a:r>
            <a:endParaRPr lang="en-US" i="1" dirty="0"/>
          </a:p>
          <a:p>
            <a:pPr algn="ctr"/>
            <a:r>
              <a:rPr lang="en-US" dirty="0"/>
              <a:t> </a:t>
            </a:r>
            <a:endParaRPr lang="en-US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68763C-BC22-470A-86FB-24F3B5DFD6D8}"/>
              </a:ext>
            </a:extLst>
          </p:cNvPr>
          <p:cNvSpPr/>
          <p:nvPr/>
        </p:nvSpPr>
        <p:spPr>
          <a:xfrm>
            <a:off x="391390" y="1392381"/>
            <a:ext cx="3636818" cy="141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</a:t>
            </a:r>
            <a:r>
              <a:rPr lang="en-US" dirty="0" err="1" smtClean="0"/>
              <a:t>Tamplitudes</a:t>
            </a:r>
            <a:r>
              <a:rPr lang="en-US" dirty="0" smtClean="0"/>
              <a:t> </a:t>
            </a:r>
            <a:endParaRPr lang="en-US" dirty="0"/>
          </a:p>
          <a:p>
            <a:pPr algn="ctr"/>
            <a:r>
              <a:rPr lang="en-US" dirty="0"/>
              <a:t>Vs.</a:t>
            </a:r>
          </a:p>
          <a:p>
            <a:pPr algn="ctr"/>
            <a:r>
              <a:rPr lang="en-US" dirty="0"/>
              <a:t>RSM based on </a:t>
            </a:r>
            <a:r>
              <a:rPr lang="en-US" dirty="0" smtClean="0"/>
              <a:t>Valence </a:t>
            </a:r>
            <a:r>
              <a:rPr lang="en-US" dirty="0"/>
              <a:t>Ratings</a:t>
            </a:r>
            <a:endParaRPr lang="en-US" i="1" dirty="0"/>
          </a:p>
          <a:p>
            <a:pPr algn="ctr"/>
            <a:r>
              <a:rPr lang="en-US" dirty="0"/>
              <a:t> </a:t>
            </a:r>
            <a:endParaRPr lang="en-US" i="1" dirty="0"/>
          </a:p>
        </p:txBody>
      </p:sp>
      <p:sp>
        <p:nvSpPr>
          <p:cNvPr id="2" name="AutoShape 2" descr="http://127.0.0.1:40725/graphics/0ff7dea6-7893-416b-81de-9560f08cab3c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374" y="2822678"/>
            <a:ext cx="2623272" cy="3134351"/>
          </a:xfrm>
          <a:prstGeom prst="rect">
            <a:avLst/>
          </a:prstGeom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3574CCD7-EE68-DF50-6C0A-A6AD4514D704}"/>
              </a:ext>
            </a:extLst>
          </p:cNvPr>
          <p:cNvSpPr/>
          <p:nvPr/>
        </p:nvSpPr>
        <p:spPr>
          <a:xfrm>
            <a:off x="9018011" y="1409515"/>
            <a:ext cx="2637739" cy="141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</a:t>
            </a:r>
            <a:r>
              <a:rPr lang="en-US" dirty="0" err="1" smtClean="0"/>
              <a:t>Tamplitudes</a:t>
            </a:r>
            <a:r>
              <a:rPr lang="en-US" dirty="0" smtClean="0"/>
              <a:t> </a:t>
            </a:r>
            <a:endParaRPr lang="en-US" dirty="0"/>
          </a:p>
          <a:p>
            <a:pPr algn="ctr"/>
            <a:r>
              <a:rPr lang="en-US" dirty="0"/>
              <a:t>Vs.</a:t>
            </a:r>
          </a:p>
          <a:p>
            <a:pPr algn="ctr"/>
            <a:r>
              <a:rPr lang="en-US" dirty="0"/>
              <a:t>RSM based on </a:t>
            </a:r>
            <a:r>
              <a:rPr lang="en-US" dirty="0" smtClean="0"/>
              <a:t>Valence </a:t>
            </a:r>
            <a:r>
              <a:rPr lang="en-US" dirty="0"/>
              <a:t>Ratings </a:t>
            </a:r>
            <a:r>
              <a:rPr lang="en-US" b="1" dirty="0" smtClean="0">
                <a:solidFill>
                  <a:srgbClr val="EF25A7"/>
                </a:solidFill>
              </a:rPr>
              <a:t>AK</a:t>
            </a:r>
            <a:endParaRPr lang="en-US" b="1" i="1" dirty="0">
              <a:solidFill>
                <a:srgbClr val="EF25A7"/>
              </a:solidFill>
            </a:endParaRPr>
          </a:p>
          <a:p>
            <a:pPr algn="ctr"/>
            <a:r>
              <a:rPr lang="en-US" dirty="0"/>
              <a:t> </a:t>
            </a:r>
            <a:endParaRPr lang="en-US" i="1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667" y="3008174"/>
            <a:ext cx="2896264" cy="2948855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1519" y="2822678"/>
            <a:ext cx="3716915" cy="378440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6076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82"/>
    </mc:Choice>
    <mc:Fallback xmlns="">
      <p:transition spd="slow" advTm="2678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BE44F24-0882-7A8E-62F2-222464A8BE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909" t="6502" r="21732" b="2532"/>
          <a:stretch/>
        </p:blipFill>
        <p:spPr>
          <a:xfrm>
            <a:off x="645796" y="2351556"/>
            <a:ext cx="3357603" cy="3855026"/>
          </a:xfrm>
          <a:prstGeom prst="rect">
            <a:avLst/>
          </a:prstGeom>
        </p:spPr>
      </p:pic>
      <p:sp>
        <p:nvSpPr>
          <p:cNvPr id="8" name="TextShape 1">
            <a:extLst>
              <a:ext uri="{FF2B5EF4-FFF2-40B4-BE49-F238E27FC236}">
                <a16:creationId xmlns:a16="http://schemas.microsoft.com/office/drawing/2014/main" id="{589BDB57-4567-484E-9CE2-346EDC2CF753}"/>
              </a:ext>
            </a:extLst>
          </p:cNvPr>
          <p:cNvSpPr txBox="1"/>
          <p:nvPr/>
        </p:nvSpPr>
        <p:spPr>
          <a:xfrm>
            <a:off x="645796" y="661809"/>
            <a:ext cx="11029320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Comparison of correlation matrices: Passive Picture Viewing Task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E8EA66-9FC9-AACA-5D96-BEC1F8872131}"/>
              </a:ext>
            </a:extLst>
          </p:cNvPr>
          <p:cNvSpPr/>
          <p:nvPr/>
        </p:nvSpPr>
        <p:spPr>
          <a:xfrm>
            <a:off x="1205345" y="1769461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RSM based on vector</a:t>
            </a:r>
            <a:endParaRPr lang="en-US" sz="24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40DA54-8AFE-BCB1-A32A-B6AD7E9D563E}"/>
              </a:ext>
            </a:extLst>
          </p:cNvPr>
          <p:cNvSpPr/>
          <p:nvPr/>
        </p:nvSpPr>
        <p:spPr>
          <a:xfrm>
            <a:off x="4786745" y="1769461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RSM based on Amplitudes (log)</a:t>
            </a:r>
            <a:endParaRPr lang="en-US" sz="2400" i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598424B-136E-0748-CFFB-160AEFD8E3F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764" t="6502" r="22198"/>
          <a:stretch/>
        </p:blipFill>
        <p:spPr>
          <a:xfrm>
            <a:off x="4246078" y="2436390"/>
            <a:ext cx="3304649" cy="38550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F2F2F62-7EAC-EAC9-F310-8BED6B40AD3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925" t="5466" r="22198"/>
          <a:stretch/>
        </p:blipFill>
        <p:spPr>
          <a:xfrm>
            <a:off x="9210355" y="2268172"/>
            <a:ext cx="1099330" cy="134590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3DCAA0-3E34-F3E1-8D98-5F67B6FD2BD2}"/>
              </a:ext>
            </a:extLst>
          </p:cNvPr>
          <p:cNvSpPr/>
          <p:nvPr/>
        </p:nvSpPr>
        <p:spPr>
          <a:xfrm>
            <a:off x="8272895" y="1380931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RSM based on Arousal Ratings</a:t>
            </a:r>
            <a:endParaRPr lang="en-US" sz="24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D9E847C-5AE2-B985-EA02-55D779BE4551}"/>
              </a:ext>
            </a:extLst>
          </p:cNvPr>
          <p:cNvSpPr/>
          <p:nvPr/>
        </p:nvSpPr>
        <p:spPr>
          <a:xfrm>
            <a:off x="7743968" y="3709669"/>
            <a:ext cx="4032104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RSM based on Arousal Ratings AK and </a:t>
            </a:r>
            <a:r>
              <a:rPr lang="en-US" sz="2400" dirty="0" err="1"/>
              <a:t>invAK</a:t>
            </a:r>
            <a:endParaRPr lang="en-US" sz="2400" i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8366411-3F1B-28D8-59FE-C302C2F0ED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45335" y="4899270"/>
            <a:ext cx="2587801" cy="181923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E393EB3-BF0A-D28A-83F3-E90FEA9609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19630" y="4904745"/>
            <a:ext cx="1932718" cy="171555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74E618C-9D8C-D33E-F3F2-FFE27060F840}"/>
              </a:ext>
            </a:extLst>
          </p:cNvPr>
          <p:cNvSpPr txBox="1"/>
          <p:nvPr/>
        </p:nvSpPr>
        <p:spPr>
          <a:xfrm>
            <a:off x="7405254" y="4322126"/>
            <a:ext cx="49296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/>
              <a:t>AK: mean(Amplitude1,Amplitude2)/</a:t>
            </a:r>
            <a:r>
              <a:rPr lang="en-US" i="1" dirty="0" err="1"/>
              <a:t>Nvariables</a:t>
            </a:r>
            <a:endParaRPr lang="en-US" i="1" dirty="0"/>
          </a:p>
          <a:p>
            <a:pPr algn="ctr"/>
            <a:r>
              <a:rPr lang="en-US" i="1" dirty="0" err="1"/>
              <a:t>invAK</a:t>
            </a:r>
            <a:r>
              <a:rPr lang="en-US" i="1" dirty="0"/>
              <a:t>: 1/AK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823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BE44F24-0882-7A8E-62F2-222464A8BE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909" t="6502" r="21732" b="2532"/>
          <a:stretch/>
        </p:blipFill>
        <p:spPr>
          <a:xfrm>
            <a:off x="645796" y="2052601"/>
            <a:ext cx="1589809" cy="1825337"/>
          </a:xfrm>
          <a:prstGeom prst="rect">
            <a:avLst/>
          </a:prstGeom>
        </p:spPr>
      </p:pic>
      <p:sp>
        <p:nvSpPr>
          <p:cNvPr id="8" name="TextShape 1">
            <a:extLst>
              <a:ext uri="{FF2B5EF4-FFF2-40B4-BE49-F238E27FC236}">
                <a16:creationId xmlns:a16="http://schemas.microsoft.com/office/drawing/2014/main" id="{589BDB57-4567-484E-9CE2-346EDC2CF753}"/>
              </a:ext>
            </a:extLst>
          </p:cNvPr>
          <p:cNvSpPr txBox="1"/>
          <p:nvPr/>
        </p:nvSpPr>
        <p:spPr>
          <a:xfrm>
            <a:off x="645796" y="661809"/>
            <a:ext cx="11029320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Comparison of correlation matrices: Passive Picture Viewing Task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E8EA66-9FC9-AACA-5D96-BEC1F8872131}"/>
              </a:ext>
            </a:extLst>
          </p:cNvPr>
          <p:cNvSpPr/>
          <p:nvPr/>
        </p:nvSpPr>
        <p:spPr>
          <a:xfrm>
            <a:off x="238603" y="1486742"/>
            <a:ext cx="2710468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vector</a:t>
            </a:r>
            <a:endParaRPr lang="en-US" sz="14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40DA54-8AFE-BCB1-A32A-B6AD7E9D563E}"/>
              </a:ext>
            </a:extLst>
          </p:cNvPr>
          <p:cNvSpPr/>
          <p:nvPr/>
        </p:nvSpPr>
        <p:spPr>
          <a:xfrm>
            <a:off x="224964" y="4160657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Amplitudes</a:t>
            </a:r>
            <a:endParaRPr lang="en-US" sz="1400" i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598424B-136E-0748-CFFB-160AEFD8E3F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764" t="6502" r="22198"/>
          <a:stretch/>
        </p:blipFill>
        <p:spPr>
          <a:xfrm>
            <a:off x="598076" y="4804979"/>
            <a:ext cx="1641544" cy="191493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F2F2F62-7EAC-EAC9-F310-8BED6B40AD3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925" t="5466" r="22198"/>
          <a:stretch/>
        </p:blipFill>
        <p:spPr>
          <a:xfrm>
            <a:off x="4644828" y="2084954"/>
            <a:ext cx="1564118" cy="191493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70AAE83-4422-271A-57B7-7D61D3B2BEA1}"/>
              </a:ext>
            </a:extLst>
          </p:cNvPr>
          <p:cNvSpPr/>
          <p:nvPr/>
        </p:nvSpPr>
        <p:spPr>
          <a:xfrm>
            <a:off x="3921141" y="1458199"/>
            <a:ext cx="3393752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Arousal Ratings</a:t>
            </a:r>
            <a:endParaRPr lang="en-US" sz="14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C20D96-89D2-92A2-A8DB-BCA51EA1196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925" t="5466" r="22198"/>
          <a:stretch/>
        </p:blipFill>
        <p:spPr>
          <a:xfrm>
            <a:off x="4547848" y="4833522"/>
            <a:ext cx="1564118" cy="191493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A23B049-F8E5-DBF3-CCF3-D848A5D89481}"/>
              </a:ext>
            </a:extLst>
          </p:cNvPr>
          <p:cNvSpPr/>
          <p:nvPr/>
        </p:nvSpPr>
        <p:spPr>
          <a:xfrm>
            <a:off x="3824161" y="4206767"/>
            <a:ext cx="3393752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Arousal Ratings</a:t>
            </a:r>
            <a:endParaRPr lang="en-US" sz="14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E9D89D-8930-7053-0333-ADCBBE1252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909" t="6502" r="21732" b="2532"/>
          <a:stretch/>
        </p:blipFill>
        <p:spPr>
          <a:xfrm>
            <a:off x="7419426" y="2087241"/>
            <a:ext cx="1589809" cy="182533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7152FB-D7A0-B052-164C-A3113F650A10}"/>
              </a:ext>
            </a:extLst>
          </p:cNvPr>
          <p:cNvSpPr/>
          <p:nvPr/>
        </p:nvSpPr>
        <p:spPr>
          <a:xfrm>
            <a:off x="7012233" y="1521382"/>
            <a:ext cx="2710468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vector</a:t>
            </a:r>
            <a:endParaRPr lang="en-US" sz="1400" i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B68176-E5EA-85AE-C1B8-AC89D6554404}"/>
              </a:ext>
            </a:extLst>
          </p:cNvPr>
          <p:cNvSpPr/>
          <p:nvPr/>
        </p:nvSpPr>
        <p:spPr>
          <a:xfrm>
            <a:off x="9531548" y="1521382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Amplitudes</a:t>
            </a:r>
            <a:endParaRPr lang="en-US" sz="1400" i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9551C40-B85C-9760-359D-FA12EEBCB1A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764" t="6502" r="22198"/>
          <a:stretch/>
        </p:blipFill>
        <p:spPr>
          <a:xfrm>
            <a:off x="9904660" y="2165704"/>
            <a:ext cx="1641544" cy="191493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C058DDC-A455-5604-A5CE-7E2469056C0E}"/>
              </a:ext>
            </a:extLst>
          </p:cNvPr>
          <p:cNvSpPr/>
          <p:nvPr/>
        </p:nvSpPr>
        <p:spPr>
          <a:xfrm>
            <a:off x="426027" y="1458199"/>
            <a:ext cx="6471086" cy="274856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330986-02DE-BA07-3AD1-3DB82532B580}"/>
              </a:ext>
            </a:extLst>
          </p:cNvPr>
          <p:cNvSpPr/>
          <p:nvPr/>
        </p:nvSpPr>
        <p:spPr>
          <a:xfrm>
            <a:off x="426027" y="4282609"/>
            <a:ext cx="6471086" cy="249147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55D128-BEC0-3A35-9D09-A7F297C2DB2A}"/>
              </a:ext>
            </a:extLst>
          </p:cNvPr>
          <p:cNvSpPr/>
          <p:nvPr/>
        </p:nvSpPr>
        <p:spPr>
          <a:xfrm>
            <a:off x="7098176" y="1458198"/>
            <a:ext cx="4841180" cy="512963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E49839F-0A6F-E7FA-A980-11E75B4E4C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4309" y="2043706"/>
            <a:ext cx="2262959" cy="20086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C70B7F6-06D1-7D43-580E-0D76E47BBA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76733" y="4741280"/>
            <a:ext cx="2012191" cy="178610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157EF89-A680-60AC-5C14-0123E2319F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98601" y="4228727"/>
            <a:ext cx="2496261" cy="221578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1950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D7A83338-DF97-1758-FD75-BBA1B989F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6872" y="2106204"/>
            <a:ext cx="2587801" cy="181923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EDCF114-5EC8-CE9A-0FDF-693F67ADE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7136" y="4817878"/>
            <a:ext cx="2587801" cy="18192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E44F24-0882-7A8E-62F2-222464A8BEE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909" t="6502" r="21732" b="2532"/>
          <a:stretch/>
        </p:blipFill>
        <p:spPr>
          <a:xfrm>
            <a:off x="645796" y="2052601"/>
            <a:ext cx="1589809" cy="1825337"/>
          </a:xfrm>
          <a:prstGeom prst="rect">
            <a:avLst/>
          </a:prstGeom>
        </p:spPr>
      </p:pic>
      <p:sp>
        <p:nvSpPr>
          <p:cNvPr id="8" name="TextShape 1">
            <a:extLst>
              <a:ext uri="{FF2B5EF4-FFF2-40B4-BE49-F238E27FC236}">
                <a16:creationId xmlns:a16="http://schemas.microsoft.com/office/drawing/2014/main" id="{589BDB57-4567-484E-9CE2-346EDC2CF753}"/>
              </a:ext>
            </a:extLst>
          </p:cNvPr>
          <p:cNvSpPr txBox="1"/>
          <p:nvPr/>
        </p:nvSpPr>
        <p:spPr>
          <a:xfrm>
            <a:off x="645796" y="661809"/>
            <a:ext cx="11029320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Comparison of correlation matrices: Passive Picture Viewing Task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E8EA66-9FC9-AACA-5D96-BEC1F8872131}"/>
              </a:ext>
            </a:extLst>
          </p:cNvPr>
          <p:cNvSpPr/>
          <p:nvPr/>
        </p:nvSpPr>
        <p:spPr>
          <a:xfrm>
            <a:off x="238603" y="1486742"/>
            <a:ext cx="2710468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vector</a:t>
            </a:r>
            <a:endParaRPr lang="en-US" sz="14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40DA54-8AFE-BCB1-A32A-B6AD7E9D563E}"/>
              </a:ext>
            </a:extLst>
          </p:cNvPr>
          <p:cNvSpPr/>
          <p:nvPr/>
        </p:nvSpPr>
        <p:spPr>
          <a:xfrm>
            <a:off x="224964" y="4160657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Amplitudes</a:t>
            </a:r>
            <a:endParaRPr lang="en-US" sz="1400" i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598424B-136E-0748-CFFB-160AEFD8E3F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8764" t="6502" r="22198"/>
          <a:stretch/>
        </p:blipFill>
        <p:spPr>
          <a:xfrm>
            <a:off x="598076" y="4804979"/>
            <a:ext cx="1641544" cy="191493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70AAE83-4422-271A-57B7-7D61D3B2BEA1}"/>
              </a:ext>
            </a:extLst>
          </p:cNvPr>
          <p:cNvSpPr/>
          <p:nvPr/>
        </p:nvSpPr>
        <p:spPr>
          <a:xfrm>
            <a:off x="3921141" y="1458199"/>
            <a:ext cx="3393752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Arousal Ratings</a:t>
            </a:r>
          </a:p>
          <a:p>
            <a:pPr algn="ctr"/>
            <a:r>
              <a:rPr lang="en-US" sz="1400" i="1" dirty="0" err="1"/>
              <a:t>invAK</a:t>
            </a:r>
            <a:endParaRPr lang="en-US" sz="1400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23B049-F8E5-DBF3-CCF3-D848A5D89481}"/>
              </a:ext>
            </a:extLst>
          </p:cNvPr>
          <p:cNvSpPr/>
          <p:nvPr/>
        </p:nvSpPr>
        <p:spPr>
          <a:xfrm>
            <a:off x="3824161" y="4206767"/>
            <a:ext cx="3393752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Arousal Ratings</a:t>
            </a:r>
          </a:p>
          <a:p>
            <a:pPr algn="ctr"/>
            <a:r>
              <a:rPr lang="en-US" sz="1400" i="1" dirty="0" err="1"/>
              <a:t>InvAK</a:t>
            </a:r>
            <a:endParaRPr lang="en-US" sz="1400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058DDC-A455-5604-A5CE-7E2469056C0E}"/>
              </a:ext>
            </a:extLst>
          </p:cNvPr>
          <p:cNvSpPr/>
          <p:nvPr/>
        </p:nvSpPr>
        <p:spPr>
          <a:xfrm>
            <a:off x="426027" y="1458199"/>
            <a:ext cx="6471086" cy="274856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330986-02DE-BA07-3AD1-3DB82532B580}"/>
              </a:ext>
            </a:extLst>
          </p:cNvPr>
          <p:cNvSpPr/>
          <p:nvPr/>
        </p:nvSpPr>
        <p:spPr>
          <a:xfrm>
            <a:off x="426027" y="4282609"/>
            <a:ext cx="6471086" cy="249147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635FD87-5725-0458-822B-153436F87D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1669" y="4904053"/>
            <a:ext cx="2215264" cy="155733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3CC053E-0C2E-C174-3388-728DC298E3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7397" y="2154886"/>
            <a:ext cx="2484487" cy="174660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5344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1319646" y="629668"/>
            <a:ext cx="9206346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MATRIX COMPARISON AT AN INDIVIDUAL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B4FE62-308E-4CB9-9C48-91ED5B51A8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-1348" b="16694"/>
          <a:stretch/>
        </p:blipFill>
        <p:spPr>
          <a:xfrm>
            <a:off x="261333" y="1591771"/>
            <a:ext cx="10555603" cy="4092056"/>
          </a:xfrm>
          <a:prstGeom prst="rect">
            <a:avLst/>
          </a:prstGeom>
        </p:spPr>
      </p:pic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B1B93CEC-C8F1-320E-D608-201874283CD8}"/>
              </a:ext>
            </a:extLst>
          </p:cNvPr>
          <p:cNvSpPr/>
          <p:nvPr/>
        </p:nvSpPr>
        <p:spPr>
          <a:xfrm>
            <a:off x="6629400" y="3896590"/>
            <a:ext cx="1267691" cy="42602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5F0DD8-4B74-BD5D-45AC-741D4D7CB013}"/>
              </a:ext>
            </a:extLst>
          </p:cNvPr>
          <p:cNvSpPr/>
          <p:nvPr/>
        </p:nvSpPr>
        <p:spPr>
          <a:xfrm>
            <a:off x="4054014" y="1366404"/>
            <a:ext cx="2575386" cy="97674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SCR</a:t>
            </a:r>
            <a:endParaRPr lang="en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A3DFAB-745D-9499-5926-36347C0EF966}"/>
              </a:ext>
            </a:extLst>
          </p:cNvPr>
          <p:cNvSpPr/>
          <p:nvPr/>
        </p:nvSpPr>
        <p:spPr>
          <a:xfrm>
            <a:off x="8241550" y="1426509"/>
            <a:ext cx="2575386" cy="97674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arousal ratings</a:t>
            </a: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BCBD90-8277-95D0-586C-7D2C4FB31B2A}"/>
              </a:ext>
            </a:extLst>
          </p:cNvPr>
          <p:cNvSpPr/>
          <p:nvPr/>
        </p:nvSpPr>
        <p:spPr>
          <a:xfrm>
            <a:off x="6646717" y="3063703"/>
            <a:ext cx="1267691" cy="72020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rho</a:t>
            </a:r>
            <a:endParaRPr lang="en-DE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2D470E-6710-E502-E9A1-7ADBD1CA1526}"/>
              </a:ext>
            </a:extLst>
          </p:cNvPr>
          <p:cNvSpPr/>
          <p:nvPr/>
        </p:nvSpPr>
        <p:spPr>
          <a:xfrm>
            <a:off x="3591791" y="6059633"/>
            <a:ext cx="7377545" cy="72020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Matrix Comparison for each participant</a:t>
            </a:r>
            <a:endParaRPr lang="en-DE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306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82"/>
    </mc:Choice>
    <mc:Fallback xmlns="">
      <p:transition spd="slow" advTm="267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1319646" y="629668"/>
            <a:ext cx="9206346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MATRIX COMPARISON AT AN INDIVIDUAL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2D470E-6710-E502-E9A1-7ADBD1CA1526}"/>
              </a:ext>
            </a:extLst>
          </p:cNvPr>
          <p:cNvSpPr/>
          <p:nvPr/>
        </p:nvSpPr>
        <p:spPr>
          <a:xfrm>
            <a:off x="2234046" y="1195948"/>
            <a:ext cx="7377545" cy="72020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Matrix Comparison for each participant</a:t>
            </a:r>
            <a:endParaRPr lang="en-DE" sz="2800" b="1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B995735A-6E34-37A9-01FD-6F09771366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316056"/>
              </p:ext>
            </p:extLst>
          </p:nvPr>
        </p:nvGraphicFramePr>
        <p:xfrm>
          <a:off x="670790" y="1916151"/>
          <a:ext cx="3485574" cy="4517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2787">
                  <a:extLst>
                    <a:ext uri="{9D8B030D-6E8A-4147-A177-3AD203B41FA5}">
                      <a16:colId xmlns:a16="http://schemas.microsoft.com/office/drawing/2014/main" val="2406640710"/>
                    </a:ext>
                  </a:extLst>
                </a:gridCol>
                <a:gridCol w="1742787">
                  <a:extLst>
                    <a:ext uri="{9D8B030D-6E8A-4147-A177-3AD203B41FA5}">
                      <a16:colId xmlns:a16="http://schemas.microsoft.com/office/drawing/2014/main" val="4240874581"/>
                    </a:ext>
                  </a:extLst>
                </a:gridCol>
              </a:tblGrid>
              <a:tr h="564669">
                <a:tc>
                  <a:txBody>
                    <a:bodyPr/>
                    <a:lstStyle/>
                    <a:p>
                      <a:r>
                        <a:rPr lang="en-US" dirty="0"/>
                        <a:t>VP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rho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459973"/>
                  </a:ext>
                </a:extLst>
              </a:tr>
              <a:tr h="564669">
                <a:tc>
                  <a:txBody>
                    <a:bodyPr/>
                    <a:lstStyle/>
                    <a:p>
                      <a:r>
                        <a:rPr lang="en-US" dirty="0"/>
                        <a:t>VP01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.03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677891"/>
                  </a:ext>
                </a:extLst>
              </a:tr>
              <a:tr h="564669">
                <a:tc>
                  <a:txBody>
                    <a:bodyPr/>
                    <a:lstStyle/>
                    <a:p>
                      <a:r>
                        <a:rPr lang="en-US" dirty="0"/>
                        <a:t>VP02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.05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441623"/>
                  </a:ext>
                </a:extLst>
              </a:tr>
              <a:tr h="564669">
                <a:tc>
                  <a:txBody>
                    <a:bodyPr/>
                    <a:lstStyle/>
                    <a:p>
                      <a:r>
                        <a:rPr lang="en-US" dirty="0"/>
                        <a:t>VP03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.001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293178"/>
                  </a:ext>
                </a:extLst>
              </a:tr>
              <a:tr h="564669">
                <a:tc>
                  <a:txBody>
                    <a:bodyPr/>
                    <a:lstStyle/>
                    <a:p>
                      <a:r>
                        <a:rPr lang="en-US" dirty="0"/>
                        <a:t>VP04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-.03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652904"/>
                  </a:ext>
                </a:extLst>
              </a:tr>
              <a:tr h="564669">
                <a:tc>
                  <a:txBody>
                    <a:bodyPr/>
                    <a:lstStyle/>
                    <a:p>
                      <a:r>
                        <a:rPr lang="en-US" dirty="0"/>
                        <a:t>VP05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.04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873978"/>
                  </a:ext>
                </a:extLst>
              </a:tr>
              <a:tr h="564669">
                <a:tc>
                  <a:txBody>
                    <a:bodyPr/>
                    <a:lstStyle/>
                    <a:p>
                      <a:r>
                        <a:rPr lang="en-US" dirty="0"/>
                        <a:t>VP06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.045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185548"/>
                  </a:ext>
                </a:extLst>
              </a:tr>
              <a:tr h="564669">
                <a:tc>
                  <a:txBody>
                    <a:bodyPr/>
                    <a:lstStyle/>
                    <a:p>
                      <a:r>
                        <a:rPr lang="en-US" dirty="0"/>
                        <a:t>VP07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.08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8600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F958E621-10C8-48E5-7EDC-AE8407031D88}"/>
              </a:ext>
            </a:extLst>
          </p:cNvPr>
          <p:cNvSpPr/>
          <p:nvPr/>
        </p:nvSpPr>
        <p:spPr>
          <a:xfrm>
            <a:off x="5766955" y="2223655"/>
            <a:ext cx="5022273" cy="21475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If correlation is larger than 0 (one sample t-test) then there is evidence for a positive relationship between variables</a:t>
            </a:r>
            <a:endParaRPr lang="en-DE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010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82"/>
    </mc:Choice>
    <mc:Fallback xmlns="">
      <p:transition spd="slow" advTm="2678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1319645" y="629668"/>
            <a:ext cx="10336105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MATRIX COMPARISON AT AN INDIVIDUAL LEVEL: PPV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CDAE39-4374-89EF-F5E9-77CB1789CA35}"/>
              </a:ext>
            </a:extLst>
          </p:cNvPr>
          <p:cNvSpPr/>
          <p:nvPr/>
        </p:nvSpPr>
        <p:spPr>
          <a:xfrm>
            <a:off x="8136083" y="1392381"/>
            <a:ext cx="3636818" cy="141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vector </a:t>
            </a:r>
          </a:p>
          <a:p>
            <a:pPr algn="ctr"/>
            <a:r>
              <a:rPr lang="en-US" dirty="0"/>
              <a:t>Vs.</a:t>
            </a:r>
          </a:p>
          <a:p>
            <a:pPr algn="ctr"/>
            <a:r>
              <a:rPr lang="en-US" dirty="0"/>
              <a:t>RSM based on Amplitudes</a:t>
            </a:r>
            <a:endParaRPr lang="en-US" i="1" dirty="0"/>
          </a:p>
          <a:p>
            <a:pPr algn="ctr"/>
            <a:r>
              <a:rPr lang="en-US" dirty="0"/>
              <a:t> </a:t>
            </a:r>
            <a:endParaRPr lang="en-US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74CCD7-EE68-DF50-6C0A-A6AD4514D704}"/>
              </a:ext>
            </a:extLst>
          </p:cNvPr>
          <p:cNvSpPr/>
          <p:nvPr/>
        </p:nvSpPr>
        <p:spPr>
          <a:xfrm>
            <a:off x="3958937" y="1392381"/>
            <a:ext cx="3636818" cy="141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amplitudes </a:t>
            </a:r>
          </a:p>
          <a:p>
            <a:pPr algn="ctr"/>
            <a:r>
              <a:rPr lang="en-US" dirty="0"/>
              <a:t>Vs.</a:t>
            </a:r>
          </a:p>
          <a:p>
            <a:pPr algn="ctr"/>
            <a:r>
              <a:rPr lang="en-US" dirty="0"/>
              <a:t>RSM based on Arousal Ratings</a:t>
            </a:r>
            <a:endParaRPr lang="en-US" i="1" dirty="0"/>
          </a:p>
          <a:p>
            <a:pPr algn="ctr"/>
            <a:r>
              <a:rPr lang="en-US" dirty="0"/>
              <a:t> </a:t>
            </a:r>
            <a:endParaRPr lang="en-US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68763C-BC22-470A-86FB-24F3B5DFD6D8}"/>
              </a:ext>
            </a:extLst>
          </p:cNvPr>
          <p:cNvSpPr/>
          <p:nvPr/>
        </p:nvSpPr>
        <p:spPr>
          <a:xfrm>
            <a:off x="391390" y="1392381"/>
            <a:ext cx="3636818" cy="141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Vector </a:t>
            </a:r>
          </a:p>
          <a:p>
            <a:pPr algn="ctr"/>
            <a:r>
              <a:rPr lang="en-US" dirty="0"/>
              <a:t>Vs.</a:t>
            </a:r>
          </a:p>
          <a:p>
            <a:pPr algn="ctr"/>
            <a:r>
              <a:rPr lang="en-US" dirty="0"/>
              <a:t>RSM based on Arousal Ratings</a:t>
            </a:r>
            <a:endParaRPr lang="en-US" i="1" dirty="0"/>
          </a:p>
          <a:p>
            <a:pPr algn="ctr"/>
            <a:r>
              <a:rPr lang="en-US" dirty="0"/>
              <a:t> </a:t>
            </a:r>
            <a:endParaRPr lang="en-US" i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91D3A6-F020-429E-17C0-C017F2DA6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390" y="2896314"/>
            <a:ext cx="3753792" cy="33320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1C62122-65B3-3C3A-18E5-C38D9EFF7B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6160" y="2896314"/>
            <a:ext cx="3613318" cy="32073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B10DEF-B943-C1BA-8A21-38DCC83B0E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6083" y="2896314"/>
            <a:ext cx="3519668" cy="3124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4460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82"/>
    </mc:Choice>
    <mc:Fallback xmlns="">
      <p:transition spd="slow" advTm="26782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8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8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8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8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8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8.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8.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8.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8.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8.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8.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8.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8.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8.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8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8.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8.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8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8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{D1EC178C-3D72-D34F-8006-79BCC0C9244C}tf10001123</Template>
  <TotalTime>0</TotalTime>
  <Words>1340</Words>
  <Application>Microsoft Office PowerPoint</Application>
  <PresentationFormat>Breitbild</PresentationFormat>
  <Paragraphs>290</Paragraphs>
  <Slides>39</Slides>
  <Notes>33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39</vt:i4>
      </vt:variant>
    </vt:vector>
  </HeadingPairs>
  <TitlesOfParts>
    <vt:vector size="48" baseType="lpstr">
      <vt:lpstr>Arial</vt:lpstr>
      <vt:lpstr>Calibri</vt:lpstr>
      <vt:lpstr>DejaVu Sans</vt:lpstr>
      <vt:lpstr>Gill Sans MT</vt:lpstr>
      <vt:lpstr>Lucida Console</vt:lpstr>
      <vt:lpstr>Times New Roman</vt:lpstr>
      <vt:lpstr>Times New Roman Bold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Test with Alina’s data, = 252</vt:lpstr>
      <vt:lpstr>PowerPoint-Präsentation</vt:lpstr>
      <vt:lpstr>PowerPoint-Präsentation</vt:lpstr>
      <vt:lpstr>PowerPoint-Präsentation</vt:lpstr>
      <vt:lpstr>Test with Alina’s data merging dataframes modified based on image presentation 1</vt:lpstr>
      <vt:lpstr>1. SCR, n = 494</vt:lpstr>
      <vt:lpstr>PowerPoint-Präsentation</vt:lpstr>
      <vt:lpstr>Are these typos? Did I change it correctly?</vt:lpstr>
      <vt:lpstr>PowerPoint-Präsentation</vt:lpstr>
      <vt:lpstr>PowerPoint-Präsentation</vt:lpstr>
      <vt:lpstr>Test with Alina’s data merging dataframes modified based on image presentation 1,2 average</vt:lpstr>
      <vt:lpstr>1. SCR, n = 493</vt:lpstr>
      <vt:lpstr>PowerPoint-Präsentation</vt:lpstr>
      <vt:lpstr>PowerPoint-Präsentation</vt:lpstr>
      <vt:lpstr>PowerPoint-Präsentation</vt:lpstr>
      <vt:lpstr>2. EMG, n = 401 association with TAmplitudes +valence rating image presentation + probe: mixed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Transcutaneous Vagus Nerve Stimulation (tVNS) Improves High Confidence Recognition Memory but not Emotional Word Processing</dc:title>
  <dc:subject/>
  <dc:creator>Microsoft Office User</dc:creator>
  <dc:description/>
  <cp:lastModifiedBy>koppold</cp:lastModifiedBy>
  <cp:revision>128</cp:revision>
  <dcterms:created xsi:type="dcterms:W3CDTF">2020-09-07T14:13:27Z</dcterms:created>
  <dcterms:modified xsi:type="dcterms:W3CDTF">2023-08-24T10:17:09Z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