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300" r:id="rId5"/>
    <p:sldId id="320" r:id="rId6"/>
    <p:sldId id="302" r:id="rId7"/>
    <p:sldId id="312" r:id="rId8"/>
    <p:sldId id="364" r:id="rId9"/>
    <p:sldId id="365" r:id="rId10"/>
    <p:sldId id="366" r:id="rId11"/>
    <p:sldId id="367" r:id="rId12"/>
    <p:sldId id="377" r:id="rId13"/>
    <p:sldId id="372" r:id="rId14"/>
    <p:sldId id="374" r:id="rId15"/>
    <p:sldId id="375" r:id="rId16"/>
    <p:sldId id="376" r:id="rId17"/>
    <p:sldId id="368" r:id="rId18"/>
    <p:sldId id="369" r:id="rId19"/>
    <p:sldId id="370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6449" autoAdjust="0"/>
  </p:normalViewPr>
  <p:slideViewPr>
    <p:cSldViewPr snapToGrid="0">
      <p:cViewPr>
        <p:scale>
          <a:sx n="75" d="100"/>
          <a:sy n="75" d="100"/>
        </p:scale>
        <p:origin x="840" y="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EA1AC-3926-4182-8A8C-8174072EB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4945-0BD5-4E11-9E91-46AC7226F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C9C2-E46D-417B-863F-A26CEB8504F9}" type="datetimeFigureOut">
              <a:rPr lang="en-DE" smtClean="0"/>
              <a:t>28/08/2023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30D8-E8B7-40AD-8362-DAED7B690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FF59-9179-46E4-85BF-9A7743717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C20B-00D8-4126-ABB7-88DA0A0B9C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35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3035-60E4-448D-8E21-95E45936A7D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D559-036D-4EE5-9942-4C7D1C4ED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n-GB" sz="1800" b="0" strike="noStrike" cap="all" spc="-1">
                <a:solidFill>
                  <a:srgbClr val="4590B8"/>
                </a:solidFill>
                <a:latin typeface="Gill Sans MT"/>
              </a:rPr>
              <a:t>Click to edit Master text styles</a:t>
            </a: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379522-0E0A-44A9-A31E-789C1EFE4E81}" type="datetime">
              <a:rPr lang="en-US" sz="900" b="0" strike="noStrike" spc="-1">
                <a:solidFill>
                  <a:srgbClr val="2F5AAC"/>
                </a:solidFill>
                <a:latin typeface="Gill Sans MT"/>
              </a:rPr>
              <a:t>8/28/2023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1FB5FC-8D82-43FD-B7EF-E09C9604F91F}" type="slidenum">
              <a:rPr lang="en-US" sz="900" b="0" strike="noStrike" spc="-1">
                <a:solidFill>
                  <a:srgbClr val="2F5AAC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r>
              <a:rPr lang="en-GB" sz="1200" b="0" strike="noStrike" spc="-1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lang="en-US" sz="1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F3D48-E80A-4C7C-82D2-401446244382}" type="datetime">
              <a:rPr lang="en-US" sz="900" b="0" strike="noStrike" spc="-1">
                <a:solidFill>
                  <a:srgbClr val="4590B8"/>
                </a:solidFill>
                <a:latin typeface="Gill Sans MT"/>
              </a:rPr>
              <a:t>8/28/2023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0D2B24-2045-4D33-86B6-C22333C8FCC7}" type="slidenum">
              <a:rPr lang="en-US" sz="900" b="0" strike="noStrike" spc="-1">
                <a:solidFill>
                  <a:srgbClr val="4590B8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3"/>
          <p:cNvSpPr txBox="1"/>
          <p:nvPr/>
        </p:nvSpPr>
        <p:spPr>
          <a:xfrm>
            <a:off x="856248" y="2492023"/>
            <a:ext cx="11029320" cy="1873954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 defTabSz="2142358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 Bold"/>
                <a:cs typeface="Times New Roman Bold"/>
              </a:rPr>
              <a:t>Comparing RSM construction method of SCR in relation to Arousal </a:t>
            </a:r>
          </a:p>
        </p:txBody>
      </p:sp>
      <p:pic>
        <p:nvPicPr>
          <p:cNvPr id="137" name="Grafik 3"/>
          <p:cNvPicPr/>
          <p:nvPr/>
        </p:nvPicPr>
        <p:blipFill>
          <a:blip r:embed="rId3"/>
          <a:stretch/>
        </p:blipFill>
        <p:spPr>
          <a:xfrm>
            <a:off x="10539307" y="658161"/>
            <a:ext cx="1108197" cy="1307548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9" y="658161"/>
            <a:ext cx="3476090" cy="1189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99B4-5FE7-A833-AF11-7BA20C02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692820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Model Valence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1B07B-2B2F-FACB-57D8-DCD494EB5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4" r="27255"/>
          <a:stretch/>
        </p:blipFill>
        <p:spPr>
          <a:xfrm>
            <a:off x="26027" y="1943098"/>
            <a:ext cx="3038106" cy="3605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6926FF-B076-E98B-B1A6-7FDAE5F34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3" r="24893"/>
          <a:stretch/>
        </p:blipFill>
        <p:spPr>
          <a:xfrm>
            <a:off x="8369454" y="2088572"/>
            <a:ext cx="3449660" cy="360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C92F5-D42E-B62C-A505-0D3E2632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911" y="2255597"/>
            <a:ext cx="5246543" cy="29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50B0-6A1C-B2BB-E523-4F4077C4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935967"/>
            <a:ext cx="11029320" cy="566280"/>
          </a:xfrm>
        </p:spPr>
        <p:txBody>
          <a:bodyPr/>
          <a:lstStyle/>
          <a:p>
            <a:r>
              <a:rPr lang="en-US" dirty="0"/>
              <a:t>Regressing Arousal and Valence 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87741D-66F8-A520-6891-E5E4B3C5B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4" t="6502" r="22198"/>
          <a:stretch/>
        </p:blipFill>
        <p:spPr>
          <a:xfrm>
            <a:off x="306999" y="1665317"/>
            <a:ext cx="2427757" cy="28320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894D54-6EB2-D5AD-AB21-0C7C58CF3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4" t="6502" r="22198"/>
          <a:stretch/>
        </p:blipFill>
        <p:spPr>
          <a:xfrm>
            <a:off x="289865" y="3964615"/>
            <a:ext cx="2427757" cy="283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65E21-0468-97EE-48C6-5423DDEEF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99" y="1995582"/>
            <a:ext cx="4403725" cy="2501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1AED5-C2D6-565F-2687-9DB4E6A20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530" y="1665316"/>
            <a:ext cx="3383360" cy="2832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6FFDB-0E0B-9AFF-FEF7-3A3DB2E5C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018" y="4509750"/>
            <a:ext cx="3827106" cy="2174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457A4C-C1C7-09A4-9330-200912150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5574" y="4547235"/>
            <a:ext cx="2552676" cy="21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99B4-5FE7-A833-AF11-7BA20C02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692820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Model Category2 arousing non-arousing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1B07B-2B2F-FACB-57D8-DCD494EB5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4" r="27255"/>
          <a:stretch/>
        </p:blipFill>
        <p:spPr>
          <a:xfrm>
            <a:off x="26026" y="2078179"/>
            <a:ext cx="3038106" cy="3605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515E62-2E6C-6AC4-2908-C0BBAA5C8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4" r="27255"/>
          <a:stretch/>
        </p:blipFill>
        <p:spPr>
          <a:xfrm>
            <a:off x="8339939" y="2192482"/>
            <a:ext cx="3038105" cy="3605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05C56E-DA3F-E27D-EC1C-8D90C25F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820" y="2337952"/>
            <a:ext cx="4958431" cy="28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99B4-5FE7-A833-AF11-7BA20C02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692820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Model Valence x </a:t>
            </a:r>
            <a:r>
              <a:rPr lang="en-US" dirty="0" err="1"/>
              <a:t>Aro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E98C6-D9EC-7A31-EA0F-FD386F7AE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4" r="27255"/>
          <a:stretch/>
        </p:blipFill>
        <p:spPr>
          <a:xfrm>
            <a:off x="487522" y="1961801"/>
            <a:ext cx="3038106" cy="3605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E3115-2E0A-DF84-4AC3-060E49B5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60" y="1729045"/>
            <a:ext cx="5581840" cy="467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1EF82-DE18-DE2B-2ED9-5F801386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214" y="2233944"/>
            <a:ext cx="3657254" cy="30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6678F1-4E2A-059A-1A42-5EAB029CFD02}"/>
              </a:ext>
            </a:extLst>
          </p:cNvPr>
          <p:cNvSpPr txBox="1">
            <a:spLocks/>
          </p:cNvSpPr>
          <p:nvPr/>
        </p:nvSpPr>
        <p:spPr>
          <a:xfrm>
            <a:off x="581340" y="935967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Regressing </a:t>
            </a:r>
            <a:r>
              <a:rPr lang="en-US" dirty="0" err="1"/>
              <a:t>ArousalinvAK</a:t>
            </a:r>
            <a:r>
              <a:rPr lang="en-US" dirty="0"/>
              <a:t> and </a:t>
            </a:r>
            <a:r>
              <a:rPr lang="en-US" dirty="0" err="1"/>
              <a:t>ValxAro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C3AE1-B962-FC38-19CC-F3C5CFEC0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4" r="27255"/>
          <a:stretch/>
        </p:blipFill>
        <p:spPr>
          <a:xfrm>
            <a:off x="387769" y="2144681"/>
            <a:ext cx="3038106" cy="3605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E2B36-5089-ADA3-C7AE-D77A0A6C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77" y="4206330"/>
            <a:ext cx="3277854" cy="274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8DF58-4BE1-19C7-7152-5EFD656EC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971" y="4239520"/>
            <a:ext cx="3629718" cy="2062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5D779-C464-C457-773F-E574BFD0F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54" y="1599338"/>
            <a:ext cx="3038106" cy="2543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97D48E-85D0-9C8D-5EB3-64488AEF7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971" y="1839833"/>
            <a:ext cx="3629718" cy="20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DA8A-A636-EABD-307A-7F7B038B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9DE9-BC04-FF5D-1101-83E11D6282E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99B4-5FE7-A833-AF11-7BA20C02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692820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Model Valence AK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1B07B-2B2F-FACB-57D8-DCD494EB5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4" r="27255"/>
          <a:stretch/>
        </p:blipFill>
        <p:spPr>
          <a:xfrm>
            <a:off x="26027" y="1943098"/>
            <a:ext cx="3038106" cy="360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873358-9504-7C31-089E-83CA75A38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3" r="26567"/>
          <a:stretch/>
        </p:blipFill>
        <p:spPr>
          <a:xfrm>
            <a:off x="8310693" y="2026227"/>
            <a:ext cx="3206149" cy="3751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BC344-A435-0E4A-FCB9-BB039105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133" y="2491157"/>
            <a:ext cx="4965989" cy="28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99B4-5FE7-A833-AF11-7BA20C02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692820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Model Valence </a:t>
            </a:r>
            <a:r>
              <a:rPr lang="en-US" dirty="0" err="1"/>
              <a:t>invAK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1B07B-2B2F-FACB-57D8-DCD494EB5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4" r="27255"/>
          <a:stretch/>
        </p:blipFill>
        <p:spPr>
          <a:xfrm>
            <a:off x="26027" y="1943098"/>
            <a:ext cx="3038106" cy="3605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E6E20-092C-646D-27A6-F4967509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00" y="2176920"/>
            <a:ext cx="4305829" cy="3386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63919C-B865-1C79-1A0B-264405AC7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25" y="2702326"/>
            <a:ext cx="3673875" cy="20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50B0-6A1C-B2BB-E523-4F4077C4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935967"/>
            <a:ext cx="11029320" cy="566280"/>
          </a:xfrm>
        </p:spPr>
        <p:txBody>
          <a:bodyPr/>
          <a:lstStyle/>
          <a:p>
            <a:r>
              <a:rPr lang="en-US" dirty="0"/>
              <a:t>Regressing Arousal and Valence 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87741D-66F8-A520-6891-E5E4B3C5B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4" t="6502" r="22198"/>
          <a:stretch/>
        </p:blipFill>
        <p:spPr>
          <a:xfrm>
            <a:off x="306999" y="1665317"/>
            <a:ext cx="2427757" cy="28320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894D54-6EB2-D5AD-AB21-0C7C58CF3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4" t="6502" r="22198"/>
          <a:stretch/>
        </p:blipFill>
        <p:spPr>
          <a:xfrm>
            <a:off x="289865" y="3964615"/>
            <a:ext cx="2427757" cy="28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EB773-1E21-2CAC-8575-BF981CABF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57" r="26825"/>
          <a:stretch/>
        </p:blipFill>
        <p:spPr>
          <a:xfrm>
            <a:off x="9103060" y="1502247"/>
            <a:ext cx="2507600" cy="2893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93D13-3317-E355-8EB2-5A5A5F89A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871" y="1959144"/>
            <a:ext cx="3952108" cy="2244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6A753-1864-4A61-EAB5-E5E4C9952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705" y="4497408"/>
            <a:ext cx="3754356" cy="2132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B7C84F-4AC7-7F3A-C4D5-7075758608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308" r="25098"/>
          <a:stretch/>
        </p:blipFill>
        <p:spPr>
          <a:xfrm>
            <a:off x="9296144" y="4409113"/>
            <a:ext cx="2211141" cy="23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1" y="1419199"/>
            <a:ext cx="10415205" cy="4912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8723E-97DB-BF32-4C0C-163266C85435}"/>
              </a:ext>
            </a:extLst>
          </p:cNvPr>
          <p:cNvSpPr/>
          <p:nvPr/>
        </p:nvSpPr>
        <p:spPr>
          <a:xfrm>
            <a:off x="1319594" y="5455510"/>
            <a:ext cx="2971851" cy="880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 </a:t>
            </a:r>
          </a:p>
          <a:p>
            <a:pPr algn="ctr"/>
            <a:r>
              <a:rPr lang="en-US" b="1" dirty="0"/>
              <a:t>Spearman or Pearson correlation values</a:t>
            </a:r>
            <a:endParaRPr lang="en-DE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amplitudes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6" y="1284117"/>
            <a:ext cx="10415205" cy="4912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47B4F-7C6E-F02D-0DDB-9AE55E95E97C}"/>
              </a:ext>
            </a:extLst>
          </p:cNvPr>
          <p:cNvSpPr/>
          <p:nvPr/>
        </p:nvSpPr>
        <p:spPr>
          <a:xfrm>
            <a:off x="6457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.08 µS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C46C4-794E-DF78-0BC1-D84851C3FD94}"/>
              </a:ext>
            </a:extLst>
          </p:cNvPr>
          <p:cNvSpPr/>
          <p:nvPr/>
        </p:nvSpPr>
        <p:spPr>
          <a:xfrm>
            <a:off x="26269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.05 µS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C9EF-BAC0-7469-2E6B-5560E5433B04}"/>
              </a:ext>
            </a:extLst>
          </p:cNvPr>
          <p:cNvSpPr/>
          <p:nvPr/>
        </p:nvSpPr>
        <p:spPr>
          <a:xfrm>
            <a:off x="1683327" y="3841173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.12 µS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440489" y="5594664"/>
            <a:ext cx="5025129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on: </a:t>
            </a:r>
          </a:p>
          <a:p>
            <a:pPr algn="ctr"/>
            <a:r>
              <a:rPr lang="en-US" i="1" dirty="0" err="1"/>
              <a:t>MaxValue</a:t>
            </a:r>
            <a:r>
              <a:rPr lang="en-US" i="1" dirty="0"/>
              <a:t>- abs(Amplitude 1 – Amplitude 2):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4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351556"/>
            <a:ext cx="3357603" cy="3855026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 (log)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4246078" y="2436390"/>
            <a:ext cx="3304649" cy="385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9210355" y="2268172"/>
            <a:ext cx="1099330" cy="1345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3DCAA0-3E34-F3E1-8D98-5F67B6FD2BD2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E847C-5AE2-B985-EA02-55D779BE4551}"/>
              </a:ext>
            </a:extLst>
          </p:cNvPr>
          <p:cNvSpPr/>
          <p:nvPr/>
        </p:nvSpPr>
        <p:spPr>
          <a:xfrm>
            <a:off x="7743968" y="370966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366411-3F1B-28D8-59FE-C302C2F0E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335" y="4899270"/>
            <a:ext cx="2587801" cy="1819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393EB3-BF0A-D28A-83F3-E90FEA960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630" y="4904745"/>
            <a:ext cx="1932718" cy="1715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4E618C-9D8C-D33E-F3F2-FFE27060F840}"/>
              </a:ext>
            </a:extLst>
          </p:cNvPr>
          <p:cNvSpPr txBox="1"/>
          <p:nvPr/>
        </p:nvSpPr>
        <p:spPr>
          <a:xfrm>
            <a:off x="7405254" y="4322126"/>
            <a:ext cx="4929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AK: mean(Amplitude1,Amplitude2)/</a:t>
            </a:r>
            <a:r>
              <a:rPr lang="en-US" i="1" dirty="0" err="1"/>
              <a:t>Nvariables</a:t>
            </a:r>
            <a:endParaRPr lang="en-US" i="1" dirty="0"/>
          </a:p>
          <a:p>
            <a:pPr algn="ctr"/>
            <a:r>
              <a:rPr lang="en-US" i="1" dirty="0" err="1"/>
              <a:t>invAK</a:t>
            </a:r>
            <a:r>
              <a:rPr lang="en-US" i="1" dirty="0"/>
              <a:t>: 1/AK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644828" y="2084954"/>
            <a:ext cx="1564118" cy="1914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0D96-89D2-92A2-A8DB-BCA51EA119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547848" y="4833522"/>
            <a:ext cx="1564118" cy="1914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D89D-8930-7053-0333-ADCBBE125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7419426" y="2087241"/>
            <a:ext cx="1589809" cy="1825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51C40-B85C-9760-359D-FA12EEBCB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9904660" y="2165704"/>
            <a:ext cx="1641544" cy="19149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49839F-0A6F-E7FA-A980-11E75B4E4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09" y="2043706"/>
            <a:ext cx="2262959" cy="200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0B7F6-06D1-7D43-580E-0D76E47BB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733" y="4741280"/>
            <a:ext cx="2012191" cy="1786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57EF89-A680-60AC-5C14-0123E2319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601" y="4228727"/>
            <a:ext cx="2496261" cy="2215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A83338-DF97-1758-FD75-BBA1B989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872" y="2106204"/>
            <a:ext cx="2587801" cy="1819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DCF114-5EC8-CE9A-0FDF-693F67AD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36" y="4817878"/>
            <a:ext cx="2587801" cy="181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35FD87-5725-0458-822B-153436F87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669" y="4904053"/>
            <a:ext cx="2215264" cy="15573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CC053E-0C2E-C174-3388-728DC298E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97" y="2154886"/>
            <a:ext cx="2484487" cy="1746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4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CBC7-6638-02FE-917C-567C3A44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40" y="599760"/>
            <a:ext cx="11029320" cy="566280"/>
          </a:xfrm>
        </p:spPr>
        <p:txBody>
          <a:bodyPr/>
          <a:lstStyle/>
          <a:p>
            <a:r>
              <a:rPr lang="en-US" dirty="0"/>
              <a:t>Other Models: Model Time 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4954D-8AE8-EA43-DC5A-587CFA11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41" y="2975957"/>
            <a:ext cx="4058088" cy="2669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A4A10-5AF0-FE36-AEAC-45280B2E6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4" t="6502" r="22198"/>
          <a:stretch/>
        </p:blipFill>
        <p:spPr>
          <a:xfrm>
            <a:off x="431820" y="2975957"/>
            <a:ext cx="2427757" cy="2832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64411-E590-9FF4-A9C1-1A79C916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793" y="2899867"/>
            <a:ext cx="4537984" cy="29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50B0-6A1C-B2BB-E523-4F4077C4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935967"/>
            <a:ext cx="11029320" cy="566280"/>
          </a:xfrm>
        </p:spPr>
        <p:txBody>
          <a:bodyPr/>
          <a:lstStyle/>
          <a:p>
            <a:r>
              <a:rPr lang="en-US" dirty="0"/>
              <a:t>Regressing Arousal and Time 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344FFB-37F1-21D8-D6FE-F68599AB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80" y="3672840"/>
            <a:ext cx="4123720" cy="2995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DE983E-9558-01E6-B2FA-C400C2FD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194" y="1219107"/>
            <a:ext cx="3693892" cy="2683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87741D-66F8-A520-6891-E5E4B3C5BB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4" t="6502" r="22198"/>
          <a:stretch/>
        </p:blipFill>
        <p:spPr>
          <a:xfrm>
            <a:off x="306999" y="1665317"/>
            <a:ext cx="2427757" cy="28320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894D54-6EB2-D5AD-AB21-0C7C58CF3C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4" t="6502" r="22198"/>
          <a:stretch/>
        </p:blipFill>
        <p:spPr>
          <a:xfrm>
            <a:off x="289865" y="3964615"/>
            <a:ext cx="2427757" cy="28320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6677DB-2202-40A1-6618-B9E4C687B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686" y="1554218"/>
            <a:ext cx="3535680" cy="25684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6063A9-222B-D69D-0023-0238EE720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1753"/>
            <a:ext cx="3048000" cy="22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99B4-5FE7-A833-AF11-7BA20C02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692820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Model Category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82297-6D52-DFF0-CB9E-8D4445E26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2" r="25143"/>
          <a:stretch/>
        </p:blipFill>
        <p:spPr>
          <a:xfrm>
            <a:off x="8097824" y="1859741"/>
            <a:ext cx="3419018" cy="3792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9E16C-249B-74B3-F622-208BAC4E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133" y="2455719"/>
            <a:ext cx="5133428" cy="2916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B07B-2B2F-FACB-57D8-DCD494EB5B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94" r="27255"/>
          <a:stretch/>
        </p:blipFill>
        <p:spPr>
          <a:xfrm>
            <a:off x="26027" y="1943098"/>
            <a:ext cx="3038106" cy="36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{D1EC178C-3D72-D34F-8006-79BCC0C9244C}tf10001123</Template>
  <TotalTime>5516</TotalTime>
  <Words>210</Words>
  <Application>Microsoft Office PowerPoint</Application>
  <PresentationFormat>Widescreen</PresentationFormat>
  <Paragraphs>50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Models: Model Time </vt:lpstr>
      <vt:lpstr>Regressing Arousal and Time </vt:lpstr>
      <vt:lpstr>Model Category</vt:lpstr>
      <vt:lpstr>Model Valence</vt:lpstr>
      <vt:lpstr>Regressing Arousal and Valence </vt:lpstr>
      <vt:lpstr>Model Category2 arousing non-arousing</vt:lpstr>
      <vt:lpstr>Model Valence x Aro</vt:lpstr>
      <vt:lpstr>PowerPoint Presentation</vt:lpstr>
      <vt:lpstr>PowerPoint Presentation</vt:lpstr>
      <vt:lpstr>Model Valence AK</vt:lpstr>
      <vt:lpstr>Model Valence invAK</vt:lpstr>
      <vt:lpstr>Regressing Arousal and Valence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Vagus Nerve Stimulation (tVNS) Improves High Confidence Recognition Memory but not Emotional Word Processing</dc:title>
  <dc:subject/>
  <dc:creator>Microsoft Office User</dc:creator>
  <dc:description/>
  <cp:lastModifiedBy>Carlos Ventura-Bort</cp:lastModifiedBy>
  <cp:revision>122</cp:revision>
  <dcterms:created xsi:type="dcterms:W3CDTF">2020-09-07T14:13:27Z</dcterms:created>
  <dcterms:modified xsi:type="dcterms:W3CDTF">2023-08-28T09:54:41Z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