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300" r:id="rId5"/>
    <p:sldId id="320" r:id="rId6"/>
    <p:sldId id="302" r:id="rId7"/>
    <p:sldId id="312" r:id="rId8"/>
    <p:sldId id="304" r:id="rId9"/>
    <p:sldId id="305" r:id="rId10"/>
    <p:sldId id="306" r:id="rId11"/>
    <p:sldId id="313" r:id="rId12"/>
    <p:sldId id="309" r:id="rId13"/>
    <p:sldId id="307" r:id="rId14"/>
    <p:sldId id="311" r:id="rId15"/>
    <p:sldId id="308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2" r:id="rId24"/>
    <p:sldId id="324" r:id="rId25"/>
    <p:sldId id="326" r:id="rId26"/>
    <p:sldId id="327" r:id="rId27"/>
    <p:sldId id="333" r:id="rId28"/>
    <p:sldId id="328" r:id="rId29"/>
    <p:sldId id="329" r:id="rId30"/>
    <p:sldId id="330" r:id="rId31"/>
    <p:sldId id="332" r:id="rId32"/>
    <p:sldId id="338" r:id="rId33"/>
    <p:sldId id="339" r:id="rId34"/>
    <p:sldId id="340" r:id="rId35"/>
    <p:sldId id="342" r:id="rId36"/>
    <p:sldId id="343" r:id="rId37"/>
    <p:sldId id="334" r:id="rId38"/>
    <p:sldId id="335" r:id="rId39"/>
    <p:sldId id="336" r:id="rId40"/>
    <p:sldId id="337" r:id="rId41"/>
    <p:sldId id="344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0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8/29/23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1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3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8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3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2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9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3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8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8/29/23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8/29/23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6" Type="http://schemas.openxmlformats.org/officeDocument/2006/relationships/image" Target="../media/image6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993C-ECC6-998F-59E4-23370B95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44" y="2878279"/>
            <a:ext cx="5419604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2B94-E60E-4311-1A19-61EDBFD8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1977"/>
            <a:ext cx="4868808" cy="3422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5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Listening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83111-271A-D17D-FFB0-88A26754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8" y="2666333"/>
            <a:ext cx="4181705" cy="3711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0078D2-3C8E-5D03-5CC7-82490E26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1" y="2789664"/>
            <a:ext cx="3511908" cy="3711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99A897-DB79-5595-A4A8-91112CBE7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547" y="2067765"/>
            <a:ext cx="1618384" cy="1710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49F300-91E4-4968-FF48-B3E5BED20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208" y="4688365"/>
            <a:ext cx="1813531" cy="1916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13EE60-FB77-383E-6D60-8597CC67A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739" y="4688365"/>
            <a:ext cx="1883906" cy="199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98ED6D-0953-12D2-9499-EC9C09E7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27" y="2174080"/>
            <a:ext cx="1988420" cy="176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2FCF2-C119-BD98-30D2-BC03C7BC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95" y="2093821"/>
            <a:ext cx="2714730" cy="19084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2E9E35-5F64-1DC3-1B8B-964B6BB0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7" y="4892386"/>
            <a:ext cx="1988420" cy="1765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E0F9C-A896-FC0A-D9D3-6109F504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42" y="2052254"/>
            <a:ext cx="2156958" cy="1914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DC1B7-4581-AD7C-2AFB-E6CA977CA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830" y="5040732"/>
            <a:ext cx="2141977" cy="15058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A4470-CA28-6FFF-79A0-114E9FDE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642" y="4444938"/>
            <a:ext cx="2769985" cy="1947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27805-6735-FBC4-B72A-6902A1290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10" y="4553597"/>
            <a:ext cx="1934485" cy="204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63EBA-CFD3-3690-3F02-A11546687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2701" y="2116184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AC23-AED0-DF80-F56C-84A265CD4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71" y="2017979"/>
            <a:ext cx="2056548" cy="182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C088A-0920-E863-D6DD-F9D5C64C6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99" y="4773047"/>
            <a:ext cx="2056548" cy="182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FD52E-A947-BF01-878B-39FC98783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383" y="2112501"/>
            <a:ext cx="2566922" cy="1804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8CA0F-53EC-861B-93A4-1BAA37ACB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895" y="5136360"/>
            <a:ext cx="1990473" cy="139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3F069-0A08-1B30-9ADE-29B49F2BD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03" y="4663547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7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6E319-E49C-9267-3583-9FAF87B3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12" y="3086100"/>
            <a:ext cx="3852847" cy="2708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ED31-9E52-3290-F704-E4D1CAD1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1" y="3086100"/>
            <a:ext cx="3852847" cy="270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A14D87-81B4-A958-DDFB-634CE654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452" y="3208208"/>
            <a:ext cx="3211095" cy="2257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874F7-4627-04D7-818A-266BA594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" y="3001977"/>
            <a:ext cx="4665787" cy="328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0958B-1081-4A81-734C-1A2A87E1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6" y="2948268"/>
            <a:ext cx="4665787" cy="328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2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1B8D2-9785-D69E-23EC-FE3CD6F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1" y="2718356"/>
            <a:ext cx="3154575" cy="34778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0A3353-6F78-AC17-6C24-99320D07E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83" y="1982802"/>
            <a:ext cx="1813531" cy="191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7A37E-71B5-A7E4-30F1-0A3EA78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52" y="4646358"/>
            <a:ext cx="2092661" cy="22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34B7B-B4E3-0CEC-1F0E-430B8C38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543" y="4654157"/>
            <a:ext cx="1953097" cy="206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9DC34-DF35-A284-F955-2F05C2F36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082" y="2638871"/>
            <a:ext cx="3564135" cy="3766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A3608-2D6A-82D3-1BBF-663674CF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7" y="2024479"/>
            <a:ext cx="1821886" cy="20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F4C44-16AD-C630-8CCF-32E59AA1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45" y="2024479"/>
            <a:ext cx="2178390" cy="2401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A5151-BCA8-95CB-41A7-B2BC239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7" y="4665215"/>
            <a:ext cx="1819188" cy="1922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44A75-2386-6370-9E19-901E4A1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415" y="2135259"/>
            <a:ext cx="2062774" cy="2180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1CBDB-1740-0A48-BFD2-A319E05D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60" y="1893976"/>
            <a:ext cx="2024008" cy="2139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ACF215-77F9-5462-8A1F-20FBC35B1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5" y="4610899"/>
            <a:ext cx="2024008" cy="21390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E1544-1BCD-2AC8-9974-6AA7A4FFC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369" y="2052650"/>
            <a:ext cx="1707475" cy="1804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D0A318-5968-EE37-439A-96AB602D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47" y="4620125"/>
            <a:ext cx="1962918" cy="20745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14D566-AFFC-5A9F-5129-6A8910B11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859" y="4573932"/>
            <a:ext cx="1765677" cy="1866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5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146F-712C-3936-B9FF-FADC4E91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61" y="2156473"/>
            <a:ext cx="1904112" cy="2012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EC67F-83A2-BEC8-CDF0-824B29D1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" y="1934042"/>
            <a:ext cx="1949039" cy="2148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E1369-9340-A39B-8E59-68B7A7492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2096515"/>
            <a:ext cx="1953097" cy="2064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DDE69-0B1F-6734-B978-7B3F3B21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4773047"/>
            <a:ext cx="1784026" cy="1885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3921E3-76D6-3032-A23D-DF820F816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3" y="4726937"/>
            <a:ext cx="1819188" cy="1922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D1416-6FCA-9647-6744-0A7112C99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2824" y="4905041"/>
            <a:ext cx="1670940" cy="176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2673" y="629668"/>
            <a:ext cx="11053077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548F-EC7E-4A1A-950B-34FEBB4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83" y="2805544"/>
            <a:ext cx="3578815" cy="378229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D7EB108-59D7-749F-5FB9-B9802E3D9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7D67A-B030-9BCA-1D22-F12D11C1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00" y="2880012"/>
            <a:ext cx="3437891" cy="363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39A65-F249-26B9-D9E4-43870DA4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08" y="2880012"/>
            <a:ext cx="3270747" cy="345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29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013E-158C-6FD6-243C-9594C89A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6" y="2649681"/>
            <a:ext cx="3811502" cy="4028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CDE78-31B2-B0A6-F560-CA472737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455" y="2805544"/>
            <a:ext cx="3486581" cy="3684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data, = 252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8038-4D9F-97F0-C5E5-32E96F9E9B3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504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ED9B-9F5C-04DD-541B-58E0008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4" y="2714782"/>
            <a:ext cx="3571819" cy="3774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B7847F-2653-CE35-66BE-4A17438C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523" y="2757054"/>
            <a:ext cx="3605585" cy="3732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10A64-0476-0B85-3C65-F33A345A9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57" y="3074717"/>
            <a:ext cx="3298733" cy="3414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650F8-3ABE-92F9-FB51-62FB8B2E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2" y="2024479"/>
            <a:ext cx="1987657" cy="2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B9AB7-FBEC-0873-9527-57CE0DF36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45" y="2024479"/>
            <a:ext cx="2023340" cy="209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FDC5-AFCC-0097-0A4F-0A4CBE8D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931" y="4726937"/>
            <a:ext cx="1787588" cy="185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AA95-A8E3-8B4C-CBC5-E6E096AF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16" y="4662883"/>
            <a:ext cx="1987657" cy="2100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33470-EF45-6C42-9F9F-B586A4FF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157" y="2144148"/>
            <a:ext cx="2023341" cy="2094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400AE-F8D3-91F4-4F3C-4F135490B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814593"/>
            <a:ext cx="1787588" cy="185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8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0BA70-437A-5164-ACD6-0F8CD285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6" y="2754086"/>
            <a:ext cx="3490392" cy="361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EA3BD-D790-544D-36E9-F118A521F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2522244"/>
            <a:ext cx="4062845" cy="4205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3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</a:t>
            </a:r>
            <a:br>
              <a:rPr lang="en-US" dirty="0"/>
            </a:br>
            <a:r>
              <a:rPr lang="en-US" dirty="0">
                <a:solidFill>
                  <a:srgbClr val="EF25A7"/>
                </a:solidFill>
              </a:rPr>
              <a:t>merging </a:t>
            </a:r>
            <a:r>
              <a:rPr lang="en-US" dirty="0" err="1">
                <a:solidFill>
                  <a:srgbClr val="EF25A7"/>
                </a:solidFill>
              </a:rPr>
              <a:t>dataframes</a:t>
            </a:r>
            <a:r>
              <a:rPr lang="en-US" dirty="0">
                <a:solidFill>
                  <a:srgbClr val="EF25A7"/>
                </a:solidFill>
              </a:rPr>
              <a:t> modified</a:t>
            </a:r>
            <a:br>
              <a:rPr lang="en-US" dirty="0">
                <a:solidFill>
                  <a:srgbClr val="EF25A7"/>
                </a:solidFill>
              </a:rPr>
            </a:br>
            <a:r>
              <a:rPr lang="en-US" dirty="0">
                <a:solidFill>
                  <a:srgbClr val="EF25A7"/>
                </a:solidFill>
              </a:rPr>
              <a:t>based on image presentation 1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SCR, n = </a:t>
            </a:r>
            <a:r>
              <a:rPr lang="en-US" dirty="0"/>
              <a:t>494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5598" y="815185"/>
            <a:ext cx="271314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RSMSingleValue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(PicBehavArosVAlina,nVariables,CharContainingNumberFromVector,VariableType,sortType,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MaxValue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Warning message: 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doTryCatch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(return(expr), name,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parentenv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, handler) : restarting interrupted promise evaluation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98" y="3031888"/>
            <a:ext cx="3291312" cy="367204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33" y="2893512"/>
            <a:ext cx="3415340" cy="381041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0540" y="208479"/>
            <a:ext cx="11290320" cy="1229040"/>
          </a:xfrm>
        </p:spPr>
        <p:txBody>
          <a:bodyPr/>
          <a:lstStyle/>
          <a:p>
            <a:r>
              <a:rPr lang="de-DE" dirty="0"/>
              <a:t>Major </a:t>
            </a:r>
            <a:r>
              <a:rPr lang="de-DE" dirty="0" err="1"/>
              <a:t>error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1" y="1111842"/>
            <a:ext cx="10336067" cy="542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39056" y="3941759"/>
            <a:ext cx="4692418" cy="566280"/>
          </a:xfrm>
        </p:spPr>
        <p:txBody>
          <a:bodyPr/>
          <a:lstStyle/>
          <a:p>
            <a:r>
              <a:rPr lang="de-DE" sz="1800" dirty="0">
                <a:solidFill>
                  <a:srgbClr val="EF25A7"/>
                </a:solidFill>
              </a:rPr>
              <a:t>Are </a:t>
            </a:r>
            <a:r>
              <a:rPr lang="de-DE" sz="1800" dirty="0" err="1">
                <a:solidFill>
                  <a:srgbClr val="EF25A7"/>
                </a:solidFill>
              </a:rPr>
              <a:t>these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typos</a:t>
            </a:r>
            <a:r>
              <a:rPr lang="de-DE" sz="1800" dirty="0">
                <a:solidFill>
                  <a:srgbClr val="EF25A7"/>
                </a:solidFill>
              </a:rPr>
              <a:t>? </a:t>
            </a:r>
            <a:r>
              <a:rPr lang="de-DE" sz="1800" dirty="0" err="1">
                <a:solidFill>
                  <a:srgbClr val="EF25A7"/>
                </a:solidFill>
              </a:rPr>
              <a:t>Did</a:t>
            </a:r>
            <a:r>
              <a:rPr lang="de-DE" sz="1800" dirty="0">
                <a:solidFill>
                  <a:srgbClr val="EF25A7"/>
                </a:solidFill>
              </a:rPr>
              <a:t> I </a:t>
            </a:r>
            <a:r>
              <a:rPr lang="de-DE" sz="1800" dirty="0" err="1">
                <a:solidFill>
                  <a:srgbClr val="EF25A7"/>
                </a:solidFill>
              </a:rPr>
              <a:t>change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it</a:t>
            </a:r>
            <a:r>
              <a:rPr lang="de-DE" sz="1800" dirty="0">
                <a:solidFill>
                  <a:srgbClr val="EF25A7"/>
                </a:solidFill>
              </a:rPr>
              <a:t> </a:t>
            </a:r>
            <a:r>
              <a:rPr lang="de-DE" sz="1800" dirty="0" err="1">
                <a:solidFill>
                  <a:srgbClr val="EF25A7"/>
                </a:solidFill>
              </a:rPr>
              <a:t>correctly</a:t>
            </a:r>
            <a:r>
              <a:rPr lang="de-DE" sz="1800" dirty="0">
                <a:solidFill>
                  <a:srgbClr val="EF25A7"/>
                </a:solidFill>
              </a:rPr>
              <a:t>?</a:t>
            </a:r>
            <a:endParaRPr lang="en-GB" sz="1800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0" y="2008579"/>
            <a:ext cx="1860964" cy="207623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1" y="4502876"/>
            <a:ext cx="1860964" cy="207623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136" y="1933088"/>
            <a:ext cx="1904944" cy="2125303"/>
          </a:xfrm>
          <a:prstGeom prst="rect">
            <a:avLst/>
          </a:prstGeom>
        </p:spPr>
      </p:pic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485982" y="1639081"/>
            <a:ext cx="2697599" cy="22621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rgbClr val="EF25A7"/>
                </a:solidFill>
                <a:latin typeface="Arial" panose="020B0604020202020204" pitchFamily="34" charset="0"/>
              </a:rPr>
              <a:t>SCR_SingleAlina</a:t>
            </a:r>
            <a:r>
              <a:rPr lang="en-US" altLang="en-US" sz="1400" dirty="0">
                <a:latin typeface="Arial" panose="020B0604020202020204" pitchFamily="34" charset="0"/>
              </a:rPr>
              <a:t>_corr_prep_all,BehavioralSingleAlina_corr_prep_all,VariableOriginal,VariableModel,nPermutations,seedPer)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0.18. The permutation test with </a:t>
            </a:r>
            <a:r>
              <a:rPr lang="en-US" altLang="en-US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0.08, the relationship had a </a:t>
            </a:r>
            <a:r>
              <a:rPr lang="en-US" altLang="en-US" sz="90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0</a:t>
            </a: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6.2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Line: 765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123718"/>
            <a:ext cx="3282953" cy="20467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PermutationTest</a:t>
            </a:r>
            <a:r>
              <a:rPr lang="en-US" altLang="en-US" sz="1400" dirty="0">
                <a:latin typeface="Arial" panose="020B0604020202020204" pitchFamily="34" charset="0"/>
              </a:rPr>
              <a:t>(SCR_SingleAlina_corr_prep_all,BehavioralSingleAlina_invAK_corr_prep_all,VariableOriginal,VariableModel,nPermutations,seedPer)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05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0.14, the relationship had a </a:t>
            </a:r>
            <a:r>
              <a:rPr lang="en-US" altLang="en-US" sz="1050" dirty="0">
                <a:solidFill>
                  <a:srgbClr val="EF25A7"/>
                </a:solidFill>
                <a:latin typeface="Lucida Console" panose="020B0609040504020204" pitchFamily="49" charset="0"/>
              </a:rPr>
              <a:t>p-value of NA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</a:rPr>
              <a:t>. the BF10 index was: 46.97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Line: 767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514" y="2024479"/>
            <a:ext cx="1779828" cy="198571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593" y="4806888"/>
            <a:ext cx="1565669" cy="174678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773047"/>
            <a:ext cx="1638960" cy="1828550"/>
          </a:xfrm>
          <a:prstGeom prst="rect">
            <a:avLst/>
          </a:prstGeom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1" y="2754086"/>
            <a:ext cx="3291064" cy="36717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30" y="2660801"/>
            <a:ext cx="3500806" cy="3905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</a:t>
            </a:r>
            <a:br>
              <a:rPr lang="en-US" dirty="0"/>
            </a:br>
            <a:r>
              <a:rPr lang="en-US" dirty="0">
                <a:solidFill>
                  <a:srgbClr val="EF25A7"/>
                </a:solidFill>
              </a:rPr>
              <a:t>merging </a:t>
            </a:r>
            <a:r>
              <a:rPr lang="en-US" dirty="0" err="1">
                <a:solidFill>
                  <a:srgbClr val="EF25A7"/>
                </a:solidFill>
              </a:rPr>
              <a:t>dataframes</a:t>
            </a:r>
            <a:r>
              <a:rPr lang="en-US" dirty="0">
                <a:solidFill>
                  <a:srgbClr val="EF25A7"/>
                </a:solidFill>
              </a:rPr>
              <a:t> modified</a:t>
            </a:r>
            <a:br>
              <a:rPr lang="en-US" dirty="0">
                <a:solidFill>
                  <a:srgbClr val="EF25A7"/>
                </a:solidFill>
              </a:rPr>
            </a:br>
            <a:r>
              <a:rPr lang="en-US" dirty="0">
                <a:solidFill>
                  <a:srgbClr val="EF25A7"/>
                </a:solidFill>
              </a:rPr>
              <a:t>based on image presentation 1,2 average</a:t>
            </a:r>
            <a:endParaRPr lang="en-DE" dirty="0">
              <a:solidFill>
                <a:srgbClr val="EF25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SCR, n = </a:t>
            </a:r>
            <a:r>
              <a:rPr lang="en-US" dirty="0"/>
              <a:t>493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916306" y="1852588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75" y="3123724"/>
            <a:ext cx="3002655" cy="334999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61" y="2872292"/>
            <a:ext cx="3039772" cy="339140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346" y="2872292"/>
            <a:ext cx="4391194" cy="3709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9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41127" y="1833524"/>
            <a:ext cx="3340002" cy="17235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was conducted to compare SCR_Vector and ArousalRatings. The relation between both RMS was: 0.33. The permutation test with percentil 95 was 0.07, the relationship had a p-value of NA. the BF10 index was: 33.49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069858"/>
            <a:ext cx="3282953" cy="21544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ArousalRatings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0.71. The permutation test with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0.15, the relationship had a p-value of NA. the BF10 index was: 130.94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999" y="4778033"/>
            <a:ext cx="2132088" cy="18010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882" y="2321061"/>
            <a:ext cx="1770602" cy="14957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2218782"/>
            <a:ext cx="1637409" cy="182682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5" y="4614937"/>
            <a:ext cx="1637409" cy="18268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47" y="2170784"/>
            <a:ext cx="2022408" cy="170842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474" y="4852121"/>
            <a:ext cx="1377579" cy="1536934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7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16" y="3044638"/>
            <a:ext cx="4125787" cy="34852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90" y="3044638"/>
            <a:ext cx="3523048" cy="2976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1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039" y="4693320"/>
            <a:ext cx="11171689" cy="566280"/>
          </a:xfrm>
        </p:spPr>
        <p:txBody>
          <a:bodyPr/>
          <a:lstStyle/>
          <a:p>
            <a:r>
              <a:rPr lang="de-DE" dirty="0"/>
              <a:t>2. EMG, n = 401</a:t>
            </a:r>
            <a:br>
              <a:rPr lang="de-DE" dirty="0"/>
            </a:br>
            <a:r>
              <a:rPr lang="de-DE" dirty="0" err="1">
                <a:solidFill>
                  <a:srgbClr val="EF25A7"/>
                </a:solidFill>
              </a:rPr>
              <a:t>association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with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TAmplitudes</a:t>
            </a:r>
            <a:r>
              <a:rPr lang="de-DE" dirty="0">
                <a:solidFill>
                  <a:srgbClr val="EF25A7"/>
                </a:solidFill>
              </a:rPr>
              <a:t> +</a:t>
            </a:r>
            <a:r>
              <a:rPr lang="de-DE" dirty="0" err="1">
                <a:solidFill>
                  <a:srgbClr val="EF25A7"/>
                </a:solidFill>
              </a:rPr>
              <a:t>valence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rating</a:t>
            </a:r>
            <a:br>
              <a:rPr lang="de-DE" dirty="0">
                <a:solidFill>
                  <a:srgbClr val="EF25A7"/>
                </a:solidFill>
              </a:rPr>
            </a:br>
            <a:r>
              <a:rPr lang="de-DE" dirty="0" err="1">
                <a:solidFill>
                  <a:srgbClr val="EF25A7"/>
                </a:solidFill>
              </a:rPr>
              <a:t>image</a:t>
            </a:r>
            <a:r>
              <a:rPr lang="de-DE" dirty="0">
                <a:solidFill>
                  <a:srgbClr val="EF25A7"/>
                </a:solidFill>
              </a:rPr>
              <a:t> </a:t>
            </a:r>
            <a:r>
              <a:rPr lang="de-DE" dirty="0" err="1">
                <a:solidFill>
                  <a:srgbClr val="EF25A7"/>
                </a:solidFill>
              </a:rPr>
              <a:t>presentation</a:t>
            </a:r>
            <a:r>
              <a:rPr lang="de-DE" dirty="0">
                <a:solidFill>
                  <a:srgbClr val="EF25A7"/>
                </a:solidFill>
              </a:rPr>
              <a:t> + probe: </a:t>
            </a:r>
            <a:r>
              <a:rPr lang="de-DE" dirty="0" err="1">
                <a:solidFill>
                  <a:srgbClr val="EF25A7"/>
                </a:solidFill>
              </a:rPr>
              <a:t>mixed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0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</a:t>
            </a:r>
            <a:r>
              <a:rPr lang="en-US" sz="2400" dirty="0" err="1"/>
              <a:t>TAmplitudes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482919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781224" y="865451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19" y="1661244"/>
            <a:ext cx="1625745" cy="19424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3008956"/>
            <a:ext cx="3062288" cy="311789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19" y="2829103"/>
            <a:ext cx="3415579" cy="34776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98498" y="3833237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Valence </a:t>
            </a:r>
          </a:p>
          <a:p>
            <a:pPr algn="ctr"/>
            <a:r>
              <a:rPr lang="en-US" sz="2400" dirty="0">
                <a:solidFill>
                  <a:srgbClr val="EF25A7"/>
                </a:solidFill>
              </a:rPr>
              <a:t>AK</a:t>
            </a:r>
            <a:endParaRPr lang="en-US" sz="2400" i="1" dirty="0">
              <a:solidFill>
                <a:srgbClr val="EF25A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740" y="4417199"/>
            <a:ext cx="2397270" cy="2440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63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/>
              <a:t>TAmplitudes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</a:t>
            </a:r>
            <a:r>
              <a:rPr lang="en-US" sz="1400" dirty="0" err="1"/>
              <a:t>TAmplitudes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</a:t>
            </a:r>
          </a:p>
          <a:p>
            <a:pPr algn="ctr"/>
            <a:r>
              <a:rPr lang="en-US" sz="1400" b="1" dirty="0">
                <a:solidFill>
                  <a:srgbClr val="EF25A7"/>
                </a:solidFill>
              </a:rPr>
              <a:t>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098176" y="2094030"/>
            <a:ext cx="328295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0.07. The permutation test with </a:t>
            </a:r>
            <a:r>
              <a:rPr lang="en-US" altLang="en-US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0.12, the relationship had a p-value of 0.3281. the BF10 index was: -3.54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098176" y="4804334"/>
            <a:ext cx="3282953" cy="11849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A permutation Test was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conducted to compare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SCR_Vector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and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ValenceRatings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. The relation between both RMS was: 0.38. The permutation test with </a:t>
            </a:r>
            <a:r>
              <a:rPr lang="en-US" altLang="en-US" sz="11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percentil</a:t>
            </a:r>
            <a:r>
              <a:rPr lang="en-US" alt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95 was 0.16, the relationship had a p-value of NA. the BF10 index was: 19.2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77" y="2078320"/>
            <a:ext cx="1516203" cy="1811597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4" y="1970567"/>
            <a:ext cx="2054508" cy="209181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8" y="4546206"/>
            <a:ext cx="2054508" cy="20918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916" y="1994757"/>
            <a:ext cx="1872139" cy="190613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428" y="4773047"/>
            <a:ext cx="1753635" cy="178547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801" y="4669524"/>
            <a:ext cx="1829516" cy="1862737"/>
          </a:xfrm>
          <a:prstGeom prst="rect">
            <a:avLst/>
          </a:prstGeom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2192" y="4662969"/>
            <a:ext cx="1555280" cy="1858287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10146900" y="3999469"/>
            <a:ext cx="223291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Valence Ratings </a:t>
            </a:r>
          </a:p>
          <a:p>
            <a:pPr algn="ctr"/>
            <a:r>
              <a:rPr lang="en-US" sz="1400" b="1" dirty="0" err="1">
                <a:solidFill>
                  <a:srgbClr val="EF25A7"/>
                </a:solidFill>
              </a:rPr>
              <a:t>invAK</a:t>
            </a:r>
            <a:endParaRPr lang="en-US" sz="1400" b="1" i="1" dirty="0">
              <a:solidFill>
                <a:srgbClr val="EF25A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6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4704701" y="1409515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2" name="AutoShape 2" descr="http://127.0.0.1:40725/graphics/0ff7dea6-7893-416b-81de-9560f08cab3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74" y="2822678"/>
            <a:ext cx="2623272" cy="3134351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9018011" y="1409515"/>
            <a:ext cx="2637739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</a:t>
            </a:r>
            <a:r>
              <a:rPr lang="en-US" dirty="0" err="1"/>
              <a:t>Tamplitudes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Valence Ratings </a:t>
            </a:r>
            <a:r>
              <a:rPr lang="en-US" b="1" dirty="0">
                <a:solidFill>
                  <a:srgbClr val="EF25A7"/>
                </a:solidFill>
              </a:rPr>
              <a:t>AK</a:t>
            </a:r>
            <a:endParaRPr lang="en-US" b="1" i="1" dirty="0">
              <a:solidFill>
                <a:srgbClr val="EF25A7"/>
              </a:solidFill>
            </a:endParaRPr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7" y="3008174"/>
            <a:ext cx="2896264" cy="29488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519" y="2822678"/>
            <a:ext cx="3716915" cy="3784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 (log)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7A86-F1B9-B4D0-AC5C-DCD334A2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966272"/>
            <a:ext cx="11029320" cy="566280"/>
          </a:xfrm>
        </p:spPr>
        <p:txBody>
          <a:bodyPr/>
          <a:lstStyle/>
          <a:p>
            <a:r>
              <a:rPr lang="de-DE" dirty="0"/>
              <a:t>Regression </a:t>
            </a:r>
            <a:r>
              <a:rPr lang="de-DE" dirty="0" err="1"/>
              <a:t>analysis</a:t>
            </a:r>
            <a:r>
              <a:rPr lang="de-DE" dirty="0"/>
              <a:t> EMG,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VP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A83CAA6-CA09-A634-F5FB-34EC4869A8A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0840" y="1532552"/>
            <a:ext cx="11290320" cy="939021"/>
          </a:xfrm>
        </p:spPr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arousal</a:t>
            </a:r>
            <a:r>
              <a:rPr lang="de-DE" dirty="0"/>
              <a:t>/ </a:t>
            </a:r>
            <a:r>
              <a:rPr lang="de-DE" dirty="0" err="1"/>
              <a:t>valence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BDF9B2-B9A6-8BDC-3186-099916F8B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26" y="2704842"/>
            <a:ext cx="2360591" cy="22826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4ABA07-1FE1-5D07-627D-0EAE9D41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11" y="2704840"/>
            <a:ext cx="2710091" cy="26206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522705-C9A0-DB5D-9F45-FABDFA4E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101" y="2776985"/>
            <a:ext cx="2710091" cy="26206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EF7C77-8685-8085-2488-1F167B4CB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6" y="2776985"/>
            <a:ext cx="2515565" cy="24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FE62-308E-4CB9-9C48-91ED5B51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48" b="16694"/>
          <a:stretch/>
        </p:blipFill>
        <p:spPr>
          <a:xfrm>
            <a:off x="261333" y="1591771"/>
            <a:ext cx="10555603" cy="4092056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1B93CEC-C8F1-320E-D608-201874283CD8}"/>
              </a:ext>
            </a:extLst>
          </p:cNvPr>
          <p:cNvSpPr/>
          <p:nvPr/>
        </p:nvSpPr>
        <p:spPr>
          <a:xfrm>
            <a:off x="6629400" y="3896590"/>
            <a:ext cx="1267691" cy="426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0DD8-4B74-BD5D-45AC-741D4D7CB013}"/>
              </a:ext>
            </a:extLst>
          </p:cNvPr>
          <p:cNvSpPr/>
          <p:nvPr/>
        </p:nvSpPr>
        <p:spPr>
          <a:xfrm>
            <a:off x="4054014" y="1366404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SCR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3DFAB-745D-9499-5926-36347C0EF966}"/>
              </a:ext>
            </a:extLst>
          </p:cNvPr>
          <p:cNvSpPr/>
          <p:nvPr/>
        </p:nvSpPr>
        <p:spPr>
          <a:xfrm>
            <a:off x="8241550" y="1426509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arousal ratings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BD90-8277-95D0-586C-7D2C4FB31B2A}"/>
              </a:ext>
            </a:extLst>
          </p:cNvPr>
          <p:cNvSpPr/>
          <p:nvPr/>
        </p:nvSpPr>
        <p:spPr>
          <a:xfrm>
            <a:off x="6646717" y="3063703"/>
            <a:ext cx="1267691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rho</a:t>
            </a:r>
            <a:endParaRPr lang="en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3591791" y="6059633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Matrix Comparison for each participant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2234046" y="1195948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Matrix Comparison for each participant</a:t>
            </a:r>
            <a:endParaRPr lang="en-DE" sz="2800" b="1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995735A-6E34-37A9-01FD-6F097713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16056"/>
              </p:ext>
            </p:extLst>
          </p:nvPr>
        </p:nvGraphicFramePr>
        <p:xfrm>
          <a:off x="670790" y="1916151"/>
          <a:ext cx="34855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7">
                  <a:extLst>
                    <a:ext uri="{9D8B030D-6E8A-4147-A177-3AD203B41FA5}">
                      <a16:colId xmlns:a16="http://schemas.microsoft.com/office/drawing/2014/main" val="2406640710"/>
                    </a:ext>
                  </a:extLst>
                </a:gridCol>
                <a:gridCol w="1742787">
                  <a:extLst>
                    <a:ext uri="{9D8B030D-6E8A-4147-A177-3AD203B41FA5}">
                      <a16:colId xmlns:a16="http://schemas.microsoft.com/office/drawing/2014/main" val="4240874581"/>
                    </a:ext>
                  </a:extLst>
                </a:gridCol>
              </a:tblGrid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997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7891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4162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31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2904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739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554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58E621-10C8-48E5-7EDC-AE8407031D88}"/>
              </a:ext>
            </a:extLst>
          </p:cNvPr>
          <p:cNvSpPr/>
          <p:nvPr/>
        </p:nvSpPr>
        <p:spPr>
          <a:xfrm>
            <a:off x="5766955" y="2223655"/>
            <a:ext cx="5022273" cy="2147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correlation is larger than 0 (one sample t-test) then there is evidence for a positive relationship between variables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D3A6-F020-429E-17C0-C017F2DA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" y="2896314"/>
            <a:ext cx="3753792" cy="333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62122-65B3-3C3A-18E5-C38D9EFF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60" y="2896314"/>
            <a:ext cx="3613318" cy="3207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10DEF-B943-C1BA-8A21-38DCC83B0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83" y="2896314"/>
            <a:ext cx="3519668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6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0</TotalTime>
  <Words>1476</Words>
  <Application>Microsoft Macintosh PowerPoint</Application>
  <PresentationFormat>Breitbild</PresentationFormat>
  <Paragraphs>293</Paragraphs>
  <Slides>40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Gill Sans MT</vt:lpstr>
      <vt:lpstr>Lucida Console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 with Alina’s data, = 252</vt:lpstr>
      <vt:lpstr>PowerPoint-Präsentation</vt:lpstr>
      <vt:lpstr>PowerPoint-Präsentation</vt:lpstr>
      <vt:lpstr>PowerPoint-Präsentation</vt:lpstr>
      <vt:lpstr>Test with Alina’s data merging dataframes modified based on image presentation 1</vt:lpstr>
      <vt:lpstr>1. SCR, n = 494</vt:lpstr>
      <vt:lpstr>PowerPoint-Präsentation</vt:lpstr>
      <vt:lpstr>Are these typos? Did I change it correctly?</vt:lpstr>
      <vt:lpstr>PowerPoint-Präsentation</vt:lpstr>
      <vt:lpstr>PowerPoint-Präsentation</vt:lpstr>
      <vt:lpstr>Test with Alina’s data merging dataframes modified based on image presentation 1,2 average</vt:lpstr>
      <vt:lpstr>1. SCR, n = 493</vt:lpstr>
      <vt:lpstr>PowerPoint-Präsentation</vt:lpstr>
      <vt:lpstr>PowerPoint-Präsentation</vt:lpstr>
      <vt:lpstr>PowerPoint-Präsentation</vt:lpstr>
      <vt:lpstr>2. EMG, n = 401 association with TAmplitudes +valence rating image presentation + probe: mixed</vt:lpstr>
      <vt:lpstr>PowerPoint-Präsentation</vt:lpstr>
      <vt:lpstr>PowerPoint-Präsentation</vt:lpstr>
      <vt:lpstr>PowerPoint-Präsentation</vt:lpstr>
      <vt:lpstr>Regression analysis EMG, sorted by 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Alina Koppold</cp:lastModifiedBy>
  <cp:revision>129</cp:revision>
  <dcterms:created xsi:type="dcterms:W3CDTF">2020-09-07T14:13:27Z</dcterms:created>
  <dcterms:modified xsi:type="dcterms:W3CDTF">2023-08-29T14:46:24Z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