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4.xml" ContentType="application/vnd.openxmlformats-officedocument.presentationml.tags+xml"/>
  <Override PartName="/ppt/notesSlides/notesSlide26.xml" ContentType="application/vnd.openxmlformats-officedocument.presentationml.notesSlide+xml"/>
  <Override PartName="/ppt/tags/tag25.xml" ContentType="application/vnd.openxmlformats-officedocument.presentationml.tags+xml"/>
  <Override PartName="/ppt/notesSlides/notesSlide27.xml" ContentType="application/vnd.openxmlformats-officedocument.presentationml.notesSlide+xml"/>
  <Override PartName="/ppt/tags/tag26.xml" ContentType="application/vnd.openxmlformats-officedocument.presentationml.tags+xml"/>
  <Override PartName="/ppt/notesSlides/notesSlide28.xml" ContentType="application/vnd.openxmlformats-officedocument.presentationml.notesSlide+xml"/>
  <Override PartName="/ppt/tags/tag27.xml" ContentType="application/vnd.openxmlformats-officedocument.presentationml.tags+xml"/>
  <Override PartName="/ppt/notesSlides/notesSlide29.xml" ContentType="application/vnd.openxmlformats-officedocument.presentationml.notesSlide+xml"/>
  <Override PartName="/ppt/tags/tag28.xml" ContentType="application/vnd.openxmlformats-officedocument.presentationml.tags+xml"/>
  <Override PartName="/ppt/notesSlides/notesSlide30.xml" ContentType="application/vnd.openxmlformats-officedocument.presentationml.notesSlide+xml"/>
  <Override PartName="/ppt/tags/tag29.xml" ContentType="application/vnd.openxmlformats-officedocument.presentationml.tags+xml"/>
  <Override PartName="/ppt/notesSlides/notesSlide31.xml" ContentType="application/vnd.openxmlformats-officedocument.presentationml.notesSlide+xml"/>
  <Override PartName="/ppt/tags/tag30.xml" ContentType="application/vnd.openxmlformats-officedocument.presentationml.tags+xml"/>
  <Override PartName="/ppt/notesSlides/notesSlide32.xml" ContentType="application/vnd.openxmlformats-officedocument.presentationml.notesSlide+xml"/>
  <Override PartName="/ppt/tags/tag31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3"/>
  </p:notesMasterIdLst>
  <p:handoutMasterIdLst>
    <p:handoutMasterId r:id="rId44"/>
  </p:handoutMasterIdLst>
  <p:sldIdLst>
    <p:sldId id="256" r:id="rId3"/>
    <p:sldId id="257" r:id="rId4"/>
    <p:sldId id="300" r:id="rId5"/>
    <p:sldId id="320" r:id="rId6"/>
    <p:sldId id="302" r:id="rId7"/>
    <p:sldId id="312" r:id="rId8"/>
    <p:sldId id="304" r:id="rId9"/>
    <p:sldId id="305" r:id="rId10"/>
    <p:sldId id="306" r:id="rId11"/>
    <p:sldId id="313" r:id="rId12"/>
    <p:sldId id="309" r:id="rId13"/>
    <p:sldId id="307" r:id="rId14"/>
    <p:sldId id="311" r:id="rId15"/>
    <p:sldId id="308" r:id="rId16"/>
    <p:sldId id="314" r:id="rId17"/>
    <p:sldId id="315" r:id="rId18"/>
    <p:sldId id="316" r:id="rId19"/>
    <p:sldId id="317" r:id="rId20"/>
    <p:sldId id="318" r:id="rId21"/>
    <p:sldId id="319" r:id="rId22"/>
    <p:sldId id="321" r:id="rId23"/>
    <p:sldId id="322" r:id="rId24"/>
    <p:sldId id="324" r:id="rId25"/>
    <p:sldId id="326" r:id="rId26"/>
    <p:sldId id="327" r:id="rId27"/>
    <p:sldId id="333" r:id="rId28"/>
    <p:sldId id="328" r:id="rId29"/>
    <p:sldId id="329" r:id="rId30"/>
    <p:sldId id="330" r:id="rId31"/>
    <p:sldId id="332" r:id="rId32"/>
    <p:sldId id="338" r:id="rId33"/>
    <p:sldId id="339" r:id="rId34"/>
    <p:sldId id="340" r:id="rId35"/>
    <p:sldId id="342" r:id="rId36"/>
    <p:sldId id="343" r:id="rId37"/>
    <p:sldId id="334" r:id="rId38"/>
    <p:sldId id="335" r:id="rId39"/>
    <p:sldId id="336" r:id="rId40"/>
    <p:sldId id="337" r:id="rId41"/>
    <p:sldId id="344" r:id="rId4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01" autoAdjust="0"/>
    <p:restoredTop sz="86498" autoAdjust="0"/>
  </p:normalViewPr>
  <p:slideViewPr>
    <p:cSldViewPr snapToGrid="0">
      <p:cViewPr varScale="1">
        <p:scale>
          <a:sx n="70" d="100"/>
          <a:sy n="70" d="100"/>
        </p:scale>
        <p:origin x="200" y="9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3230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EA1AC-3926-4182-8A8C-8174072EB3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54945-0BD5-4E11-9E91-46AC7226F4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8C9C2-E46D-417B-863F-A26CEB8504F9}" type="datetimeFigureOut">
              <a:rPr lang="en-DE" smtClean="0"/>
              <a:t>9/5/23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E30D8-E8B7-40AD-8362-DAED7B690C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3FF59-9179-46E4-85BF-9A7743717D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1C20B-00D8-4126-ABB7-88DA0A0B9CA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0350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43035-60E4-448D-8E21-95E45936A7D3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6D559-036D-4EE5-9942-4C7D1C4ED9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7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6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1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95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45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2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3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60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4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0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4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2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71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0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done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19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93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78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13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07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2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820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294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335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186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14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7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51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53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43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2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26528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8272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4784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26528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8272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81040" y="4693320"/>
            <a:ext cx="11029320" cy="2626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26528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8272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4784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26528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8272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4693320"/>
            <a:ext cx="11029320" cy="2626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7840" y="5141880"/>
            <a:ext cx="11290680" cy="1258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cap="all" spc="-1">
                <a:solidFill>
                  <a:srgbClr val="1A3260"/>
                </a:solidFill>
                <a:latin typeface="Gill Sans MT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lang="en-GB" sz="1800" b="0" strike="noStrike" cap="all" spc="-1">
                <a:solidFill>
                  <a:srgbClr val="4590B8"/>
                </a:solidFill>
                <a:latin typeface="Gill Sans MT"/>
              </a:rPr>
              <a:t>Click to edit Master text styles</a:t>
            </a:r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E379522-0E0A-44A9-A31E-789C1EFE4E81}" type="datetime">
              <a:rPr lang="en-US" sz="900" b="0" strike="noStrike" spc="-1">
                <a:solidFill>
                  <a:srgbClr val="2F5AAC"/>
                </a:solidFill>
                <a:latin typeface="Gill Sans MT"/>
              </a:rPr>
              <a:t>9/5/23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C1FB5FC-8D82-43FD-B7EF-E09C9604F91F}" type="slidenum">
              <a:rPr lang="en-US" sz="900" b="0" strike="noStrike" spc="-1">
                <a:solidFill>
                  <a:srgbClr val="2F5AAC"/>
                </a:solidFill>
                <a:latin typeface="Gill Sans MT"/>
              </a:rPr>
              <a:t>‹Nr.›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cap="all" spc="-1">
                <a:solidFill>
                  <a:srgbClr val="1A3260"/>
                </a:solidFill>
                <a:latin typeface="Gill Sans MT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Gill Sans MT"/>
              </a:rPr>
              <a:t>Click icon to add picture</a:t>
            </a:r>
            <a:endParaRPr lang="en-US" sz="16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581040" y="5259960"/>
            <a:ext cx="11029320" cy="5983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</a:pPr>
            <a:r>
              <a:rPr lang="en-GB" sz="1200" b="0" strike="noStrike" spc="-1">
                <a:solidFill>
                  <a:srgbClr val="3D3D3D"/>
                </a:solidFill>
                <a:latin typeface="Gill Sans MT"/>
              </a:rPr>
              <a:t>Click to edit Master text styles</a:t>
            </a:r>
            <a:endParaRPr lang="en-US" sz="12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2BF3D48-E80A-4C7C-82D2-401446244382}" type="datetime">
              <a:rPr lang="en-US" sz="900" b="0" strike="noStrike" spc="-1">
                <a:solidFill>
                  <a:srgbClr val="4590B8"/>
                </a:solidFill>
                <a:latin typeface="Gill Sans MT"/>
              </a:rPr>
              <a:t>9/5/23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10D2B24-2045-4D33-86B6-C22333C8FCC7}" type="slidenum">
              <a:rPr lang="en-US" sz="900" b="0" strike="noStrike" spc="-1">
                <a:solidFill>
                  <a:srgbClr val="4590B8"/>
                </a:solidFill>
                <a:latin typeface="Gill Sans MT"/>
              </a:rPr>
              <a:t>‹Nr.›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4" Type="http://schemas.openxmlformats.org/officeDocument/2006/relationships/image" Target="../media/image28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Relationship Id="rId6" Type="http://schemas.openxmlformats.org/officeDocument/2006/relationships/image" Target="../media/image38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Relationship Id="rId6" Type="http://schemas.openxmlformats.org/officeDocument/2006/relationships/image" Target="../media/image59.png"/><Relationship Id="rId5" Type="http://schemas.openxmlformats.org/officeDocument/2006/relationships/image" Target="../media/image63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6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Relationship Id="rId6" Type="http://schemas.openxmlformats.org/officeDocument/2006/relationships/image" Target="../media/image67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7.png"/><Relationship Id="rId9" Type="http://schemas.openxmlformats.org/officeDocument/2006/relationships/image" Target="../media/image7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3"/>
          <p:cNvSpPr txBox="1"/>
          <p:nvPr/>
        </p:nvSpPr>
        <p:spPr>
          <a:xfrm>
            <a:off x="856248" y="2492023"/>
            <a:ext cx="11029320" cy="1873954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 defTabSz="2142358"/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 Bold"/>
                <a:cs typeface="Times New Roman Bold"/>
              </a:rPr>
              <a:t>Comparing RSM construction method of SCR in relation to Arousal </a:t>
            </a:r>
          </a:p>
        </p:txBody>
      </p:sp>
      <p:pic>
        <p:nvPicPr>
          <p:cNvPr id="137" name="Grafik 3"/>
          <p:cNvPicPr/>
          <p:nvPr/>
        </p:nvPicPr>
        <p:blipFill>
          <a:blip r:embed="rId3"/>
          <a:stretch/>
        </p:blipFill>
        <p:spPr>
          <a:xfrm>
            <a:off x="10539307" y="658161"/>
            <a:ext cx="1108197" cy="1307548"/>
          </a:xfrm>
          <a:prstGeom prst="rect">
            <a:avLst/>
          </a:prstGeom>
          <a:ln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39" y="658161"/>
            <a:ext cx="3476090" cy="1189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5" y="629668"/>
            <a:ext cx="10336105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PPV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B993C-ECC6-998F-59E4-23370B956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944" y="2878279"/>
            <a:ext cx="5419604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A92B94-E60E-4311-1A19-61EDBFD8C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01977"/>
            <a:ext cx="4868808" cy="34227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752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Sound Listening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12053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vector</a:t>
            </a:r>
            <a:endParaRPr lang="en-U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47867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C2AA-B230-3CB7-DBDB-9B6EE89DEA8A}"/>
              </a:ext>
            </a:extLst>
          </p:cNvPr>
          <p:cNvSpPr/>
          <p:nvPr/>
        </p:nvSpPr>
        <p:spPr>
          <a:xfrm>
            <a:off x="8272895" y="138093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83111-271A-D17D-FFB0-88A26754B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58" y="2666333"/>
            <a:ext cx="4181705" cy="37118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616536" y="3935035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 AK and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B0078D2-3C8E-5D03-5CC7-82490E269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931" y="2789664"/>
            <a:ext cx="3511908" cy="37115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99A897-DB79-5595-A4A8-91112CBE7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0547" y="2067765"/>
            <a:ext cx="1618384" cy="17103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349F300-91E4-4968-FF48-B3E5BED206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6208" y="4688365"/>
            <a:ext cx="1813531" cy="19166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013EE60-FB77-383E-6D60-8597CC67A0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9739" y="4688365"/>
            <a:ext cx="1883906" cy="19910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738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Sound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Gill Sans MT"/>
              </a:rPr>
              <a:t>ListeningTask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152FB-D7A0-B052-164C-A3113F650A10}"/>
              </a:ext>
            </a:extLst>
          </p:cNvPr>
          <p:cNvSpPr/>
          <p:nvPr/>
        </p:nvSpPr>
        <p:spPr>
          <a:xfrm>
            <a:off x="7012233" y="152138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68176-E5EA-85AE-C1B8-AC89D6554404}"/>
              </a:ext>
            </a:extLst>
          </p:cNvPr>
          <p:cNvSpPr/>
          <p:nvPr/>
        </p:nvSpPr>
        <p:spPr>
          <a:xfrm>
            <a:off x="9531548" y="1521382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5D128-BEC0-3A35-9D09-A7F297C2DB2A}"/>
              </a:ext>
            </a:extLst>
          </p:cNvPr>
          <p:cNvSpPr/>
          <p:nvPr/>
        </p:nvSpPr>
        <p:spPr>
          <a:xfrm>
            <a:off x="7098176" y="1458198"/>
            <a:ext cx="4841180" cy="5129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757101A-7F34-EB0C-19F5-F3952881F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67" y="2024479"/>
            <a:ext cx="2156958" cy="19146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398ED6D-0953-12D2-9499-EC9C09E79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727" y="2174080"/>
            <a:ext cx="1988420" cy="17650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82FCF2-C119-BD98-30D2-BC03C7BC8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895" y="2093821"/>
            <a:ext cx="2714730" cy="19084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62E9E35-5F64-1DC3-1B8B-964B6BB05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807" y="4892386"/>
            <a:ext cx="1988420" cy="17650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D2E0F9C-A896-FC0A-D9D3-6109F504B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742" y="2052254"/>
            <a:ext cx="2156958" cy="19146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66DC1B7-4581-AD7C-2AFB-E6CA977CA9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1830" y="5040732"/>
            <a:ext cx="2141977" cy="150581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47A4470-CA28-6FFF-79A0-114E9FDE90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3642" y="4444938"/>
            <a:ext cx="2769985" cy="19473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627805-6735-FBC4-B72A-6902A12908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410" y="4553597"/>
            <a:ext cx="1934485" cy="2044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263EBA-CFD3-3690-3F02-A115466877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2701" y="2116184"/>
            <a:ext cx="1934485" cy="20444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228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AD767F9-3F1C-52B8-577E-734AB77D6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22" y="4773047"/>
            <a:ext cx="2150043" cy="1908465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Sound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Gill Sans MT"/>
              </a:rPr>
              <a:t>ListeningTask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  <a:r>
              <a:rPr lang="en-US" sz="1400" dirty="0" err="1"/>
              <a:t>invAK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757101A-7F34-EB0C-19F5-F3952881F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67" y="2024479"/>
            <a:ext cx="2156958" cy="1914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6AC23-AED0-DF80-F56C-84A265CD4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671" y="2017979"/>
            <a:ext cx="2056548" cy="182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DC088A-0920-E863-D6DD-F9D5C64C6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3599" y="4773047"/>
            <a:ext cx="2056548" cy="1825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FD52E-A947-BF01-878B-39FC98783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3383" y="2112501"/>
            <a:ext cx="2566922" cy="18045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F8CA0F-53EC-861B-93A4-1BAA37ACB3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6895" y="5136360"/>
            <a:ext cx="1990473" cy="1399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E3F069-0A08-1B30-9ADE-29B49F2BD0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403" y="4663547"/>
            <a:ext cx="1934485" cy="20444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97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5" y="629668"/>
            <a:ext cx="10336105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PSL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DAE39-4374-89EF-F5E9-77CB1789CA35}"/>
              </a:ext>
            </a:extLst>
          </p:cNvPr>
          <p:cNvSpPr/>
          <p:nvPr/>
        </p:nvSpPr>
        <p:spPr>
          <a:xfrm>
            <a:off x="8136083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Amplitudes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3958937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36E319-E49C-9267-3583-9FAF87B32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812" y="3086100"/>
            <a:ext cx="3852847" cy="27085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BFED31-9E52-3290-F704-E4D1CAD12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61" y="3086100"/>
            <a:ext cx="3852847" cy="27085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A14D87-81B4-A958-DDFB-634CE6548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452" y="3208208"/>
            <a:ext cx="3211095" cy="22574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1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5" y="629668"/>
            <a:ext cx="10336105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PSL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5874F7-4627-04D7-818A-266BA5943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20" y="3001977"/>
            <a:ext cx="4665787" cy="32800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E0958B-1081-4A81-734C-1A2A87E15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686" y="2948268"/>
            <a:ext cx="4665787" cy="32800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22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12053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vector</a:t>
            </a:r>
            <a:endParaRPr lang="en-U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47867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C2AA-B230-3CB7-DBDB-9B6EE89DEA8A}"/>
              </a:ext>
            </a:extLst>
          </p:cNvPr>
          <p:cNvSpPr/>
          <p:nvPr/>
        </p:nvSpPr>
        <p:spPr>
          <a:xfrm>
            <a:off x="8272895" y="138093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616536" y="3935035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 AK and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E1B8D2-9785-D69E-23EC-FE3CD6F82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11" y="2718356"/>
            <a:ext cx="3154575" cy="34778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0A3353-6F78-AC17-6C24-99320D07E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5383" y="1982802"/>
            <a:ext cx="1813531" cy="19166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E7A37E-71B5-A7E4-30F1-0A3EA782E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052" y="4646358"/>
            <a:ext cx="2092661" cy="2211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334B7B-B4E3-0CEC-1F0E-430B8C38B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5543" y="4654157"/>
            <a:ext cx="1953097" cy="20641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09DC34-DF35-A284-F955-2F05C2F364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1082" y="2638871"/>
            <a:ext cx="3564135" cy="37667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655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152FB-D7A0-B052-164C-A3113F650A10}"/>
              </a:ext>
            </a:extLst>
          </p:cNvPr>
          <p:cNvSpPr/>
          <p:nvPr/>
        </p:nvSpPr>
        <p:spPr>
          <a:xfrm>
            <a:off x="7012233" y="152138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68176-E5EA-85AE-C1B8-AC89D6554404}"/>
              </a:ext>
            </a:extLst>
          </p:cNvPr>
          <p:cNvSpPr/>
          <p:nvPr/>
        </p:nvSpPr>
        <p:spPr>
          <a:xfrm>
            <a:off x="9531548" y="1521382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5D128-BEC0-3A35-9D09-A7F297C2DB2A}"/>
              </a:ext>
            </a:extLst>
          </p:cNvPr>
          <p:cNvSpPr/>
          <p:nvPr/>
        </p:nvSpPr>
        <p:spPr>
          <a:xfrm>
            <a:off x="7098176" y="1458198"/>
            <a:ext cx="4841180" cy="5129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2A3608-2D6A-82D3-1BBF-663674CF4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77" y="2024479"/>
            <a:ext cx="1821886" cy="2008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BF4C44-16AD-C630-8CCF-32E59AA1F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045" y="2024479"/>
            <a:ext cx="2178390" cy="24016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EA5151-BCA8-95CB-41A7-B2BC23955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77" y="4665215"/>
            <a:ext cx="1819188" cy="19226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244A75-2386-6370-9E19-901E4A155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9415" y="2135259"/>
            <a:ext cx="2062774" cy="21800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01CBDB-1740-0A48-BFD2-A319E05D54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260" y="1893976"/>
            <a:ext cx="2024008" cy="21390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ACF215-77F9-5462-8A1F-20FBC35B1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7655" y="4610899"/>
            <a:ext cx="2024008" cy="213908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10E1544-1BCD-2AC8-9974-6AA7A4FFC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1369" y="2052650"/>
            <a:ext cx="1707475" cy="18045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ED0A318-5968-EE37-439A-96AB602DF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3647" y="4620125"/>
            <a:ext cx="1962918" cy="207452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114D566-AFFC-5A9F-5129-6A8910B11D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5859" y="4573932"/>
            <a:ext cx="1765677" cy="18660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059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  <a:r>
              <a:rPr lang="en-US" sz="1400" dirty="0" err="1"/>
              <a:t>invAK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F146F-712C-3936-B9FF-FADC4E918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761" y="2156473"/>
            <a:ext cx="1904112" cy="20123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BEC67F-83A2-BEC8-CDF0-824B29D17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27" y="1934042"/>
            <a:ext cx="1949039" cy="21487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7E1369-9340-A39B-8E59-68B7A7492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944" y="2096515"/>
            <a:ext cx="1953097" cy="20641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ADDE69-0B1F-6734-B978-7B3F3B215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944" y="4773047"/>
            <a:ext cx="1784026" cy="18854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3921E3-76D6-3032-A23D-DF820F8160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573" y="4726937"/>
            <a:ext cx="1819188" cy="19226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FD1416-6FCA-9647-6744-0A7112C991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2824" y="4905041"/>
            <a:ext cx="1670940" cy="17659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596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02673" y="629668"/>
            <a:ext cx="11053077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Imagery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DAE39-4374-89EF-F5E9-77CB1789CA35}"/>
              </a:ext>
            </a:extLst>
          </p:cNvPr>
          <p:cNvSpPr/>
          <p:nvPr/>
        </p:nvSpPr>
        <p:spPr>
          <a:xfrm>
            <a:off x="8136083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Amplitudes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3958937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E548F-EC7E-4A1A-950B-34FEBB409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083" y="2805544"/>
            <a:ext cx="3578815" cy="3782292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0D7EB108-59D7-749F-5FB9-B9802E3D96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F7D67A-B030-9BCA-1D22-F12D11C15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8400" y="2880012"/>
            <a:ext cx="3437891" cy="3633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C39A65-F249-26B9-D9E4-43870DA43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08" y="2880012"/>
            <a:ext cx="3270747" cy="34567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291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RSMs based on SCR Vectors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2A94B-6CEF-B68F-3CBB-69C4E2388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31" y="1419199"/>
            <a:ext cx="10415205" cy="49120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98723E-97DB-BF32-4C0C-163266C85435}"/>
              </a:ext>
            </a:extLst>
          </p:cNvPr>
          <p:cNvSpPr/>
          <p:nvPr/>
        </p:nvSpPr>
        <p:spPr>
          <a:xfrm>
            <a:off x="1319594" y="5455510"/>
            <a:ext cx="2971851" cy="8801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Similitudes are based on </a:t>
            </a:r>
          </a:p>
          <a:p>
            <a:pPr algn="ctr"/>
            <a:r>
              <a:rPr lang="en-US" b="1" dirty="0"/>
              <a:t>Spearman or Pearson correlation values</a:t>
            </a:r>
            <a:endParaRPr lang="en-DE" b="1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91391" y="629668"/>
            <a:ext cx="1126436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Imagery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5013E-158C-6FD6-243C-9594C89AF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06" y="2649681"/>
            <a:ext cx="3811502" cy="4028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CCDE78-31B2-B0A6-F560-CA4727379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455" y="2805544"/>
            <a:ext cx="3486581" cy="3684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7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190A-4D3B-B1AF-7BB7-03287D69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 Alina’s data, = 252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A8038-4D9F-97F0-C5E5-32E96F9E9B3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504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723900" y="1852588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C2AA-B230-3CB7-DBDB-9B6EE89DEA8A}"/>
              </a:ext>
            </a:extLst>
          </p:cNvPr>
          <p:cNvSpPr/>
          <p:nvPr/>
        </p:nvSpPr>
        <p:spPr>
          <a:xfrm>
            <a:off x="4345132" y="2045949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803572" y="2045949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1ED9B-9F5C-04DD-541B-58E000838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04" y="2714782"/>
            <a:ext cx="3571819" cy="37748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B7847F-2653-CE35-66BE-4A17438C5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523" y="2757054"/>
            <a:ext cx="3605585" cy="3732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A10A64-0476-0B85-3C65-F33A345A9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257" y="3074717"/>
            <a:ext cx="3298733" cy="34149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937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NN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650F8-3ABE-92F9-FB51-62FB8B2ED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52" y="2024479"/>
            <a:ext cx="1987657" cy="2100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7B9AB7-FBEC-0873-9527-57CE0DF36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845" y="2024479"/>
            <a:ext cx="2023340" cy="2094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1FDC5-AFCC-0097-0A4F-0A4CBE8DE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6931" y="4726937"/>
            <a:ext cx="1787588" cy="1850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47AA95-A8E3-8B4C-CBC5-E6E096AF1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16" y="4662883"/>
            <a:ext cx="1987657" cy="2100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33470-EF45-6C42-9F9F-B586A4FFD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5157" y="2144148"/>
            <a:ext cx="2023341" cy="20946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D400AE-F8D3-91F4-4F3C-4F135490B3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8812" y="4814593"/>
            <a:ext cx="1787588" cy="1850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787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91391" y="629668"/>
            <a:ext cx="1126436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Imagery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50BA70-437A-5164-ACD6-0F8CD2854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16" y="2754086"/>
            <a:ext cx="3490392" cy="3613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9EA3BD-D790-544D-36E9-F118A521F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337" y="2522244"/>
            <a:ext cx="4062845" cy="42059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93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190A-4D3B-B1AF-7BB7-03287D69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 Alina’s data</a:t>
            </a:r>
            <a:br>
              <a:rPr lang="en-US" dirty="0"/>
            </a:br>
            <a:r>
              <a:rPr lang="en-US" dirty="0">
                <a:solidFill>
                  <a:srgbClr val="EF25A7"/>
                </a:solidFill>
              </a:rPr>
              <a:t>merging </a:t>
            </a:r>
            <a:r>
              <a:rPr lang="en-US" dirty="0" err="1">
                <a:solidFill>
                  <a:srgbClr val="EF25A7"/>
                </a:solidFill>
              </a:rPr>
              <a:t>dataframes</a:t>
            </a:r>
            <a:r>
              <a:rPr lang="en-US" dirty="0">
                <a:solidFill>
                  <a:srgbClr val="EF25A7"/>
                </a:solidFill>
              </a:rPr>
              <a:t> modified</a:t>
            </a:r>
            <a:br>
              <a:rPr lang="en-US" dirty="0">
                <a:solidFill>
                  <a:srgbClr val="EF25A7"/>
                </a:solidFill>
              </a:rPr>
            </a:br>
            <a:r>
              <a:rPr lang="en-US" dirty="0">
                <a:solidFill>
                  <a:srgbClr val="EF25A7"/>
                </a:solidFill>
              </a:rPr>
              <a:t>based on image presentation 1</a:t>
            </a:r>
            <a:endParaRPr lang="en-DE" dirty="0">
              <a:solidFill>
                <a:srgbClr val="EF25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SCR, n = </a:t>
            </a:r>
            <a:r>
              <a:rPr lang="en-US" dirty="0"/>
              <a:t>494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7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723900" y="1852588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C2AA-B230-3CB7-DBDB-9B6EE89DEA8A}"/>
              </a:ext>
            </a:extLst>
          </p:cNvPr>
          <p:cNvSpPr/>
          <p:nvPr/>
        </p:nvSpPr>
        <p:spPr>
          <a:xfrm>
            <a:off x="4482919" y="1852588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916306" y="1852588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35598" y="815185"/>
            <a:ext cx="271314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RSMSingleValue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(PicBehavArosVAlina,nVariables,CharContainingNumberFromVector,VariableType,sortType,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MaxValue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Warning message: In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doTryCatch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(return(expr), name,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parentenv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, handler) : restarting interrupted promise evaluation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598" y="3031888"/>
            <a:ext cx="3291312" cy="367204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33" y="2893512"/>
            <a:ext cx="3415340" cy="381041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75" y="3123724"/>
            <a:ext cx="3002655" cy="33499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50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/>
          </p:nvPr>
        </p:nvSpPr>
        <p:spPr>
          <a:xfrm>
            <a:off x="450540" y="208479"/>
            <a:ext cx="11290320" cy="1229040"/>
          </a:xfrm>
        </p:spPr>
        <p:txBody>
          <a:bodyPr/>
          <a:lstStyle/>
          <a:p>
            <a:r>
              <a:rPr lang="de-DE" dirty="0"/>
              <a:t>Major </a:t>
            </a:r>
            <a:r>
              <a:rPr lang="de-DE" dirty="0" err="1"/>
              <a:t>error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91" y="1111842"/>
            <a:ext cx="10336067" cy="54204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39056" y="3941759"/>
            <a:ext cx="4692418" cy="566280"/>
          </a:xfrm>
        </p:spPr>
        <p:txBody>
          <a:bodyPr/>
          <a:lstStyle/>
          <a:p>
            <a:r>
              <a:rPr lang="de-DE" sz="1800" dirty="0">
                <a:solidFill>
                  <a:srgbClr val="EF25A7"/>
                </a:solidFill>
              </a:rPr>
              <a:t>Are </a:t>
            </a:r>
            <a:r>
              <a:rPr lang="de-DE" sz="1800" dirty="0" err="1">
                <a:solidFill>
                  <a:srgbClr val="EF25A7"/>
                </a:solidFill>
              </a:rPr>
              <a:t>these</a:t>
            </a:r>
            <a:r>
              <a:rPr lang="de-DE" sz="1800" dirty="0">
                <a:solidFill>
                  <a:srgbClr val="EF25A7"/>
                </a:solidFill>
              </a:rPr>
              <a:t> </a:t>
            </a:r>
            <a:r>
              <a:rPr lang="de-DE" sz="1800" dirty="0" err="1">
                <a:solidFill>
                  <a:srgbClr val="EF25A7"/>
                </a:solidFill>
              </a:rPr>
              <a:t>typos</a:t>
            </a:r>
            <a:r>
              <a:rPr lang="de-DE" sz="1800" dirty="0">
                <a:solidFill>
                  <a:srgbClr val="EF25A7"/>
                </a:solidFill>
              </a:rPr>
              <a:t>? </a:t>
            </a:r>
            <a:r>
              <a:rPr lang="de-DE" sz="1800" dirty="0" err="1">
                <a:solidFill>
                  <a:srgbClr val="EF25A7"/>
                </a:solidFill>
              </a:rPr>
              <a:t>Did</a:t>
            </a:r>
            <a:r>
              <a:rPr lang="de-DE" sz="1800" dirty="0">
                <a:solidFill>
                  <a:srgbClr val="EF25A7"/>
                </a:solidFill>
              </a:rPr>
              <a:t> I </a:t>
            </a:r>
            <a:r>
              <a:rPr lang="de-DE" sz="1800" dirty="0" err="1">
                <a:solidFill>
                  <a:srgbClr val="EF25A7"/>
                </a:solidFill>
              </a:rPr>
              <a:t>change</a:t>
            </a:r>
            <a:r>
              <a:rPr lang="de-DE" sz="1800" dirty="0">
                <a:solidFill>
                  <a:srgbClr val="EF25A7"/>
                </a:solidFill>
              </a:rPr>
              <a:t> </a:t>
            </a:r>
            <a:r>
              <a:rPr lang="de-DE" sz="1800" dirty="0" err="1">
                <a:solidFill>
                  <a:srgbClr val="EF25A7"/>
                </a:solidFill>
              </a:rPr>
              <a:t>it</a:t>
            </a:r>
            <a:r>
              <a:rPr lang="de-DE" sz="1800" dirty="0">
                <a:solidFill>
                  <a:srgbClr val="EF25A7"/>
                </a:solidFill>
              </a:rPr>
              <a:t> </a:t>
            </a:r>
            <a:r>
              <a:rPr lang="de-DE" sz="1800" dirty="0" err="1">
                <a:solidFill>
                  <a:srgbClr val="EF25A7"/>
                </a:solidFill>
              </a:rPr>
              <a:t>correctly</a:t>
            </a:r>
            <a:r>
              <a:rPr lang="de-DE" sz="1800" dirty="0">
                <a:solidFill>
                  <a:srgbClr val="EF25A7"/>
                </a:solidFill>
              </a:rPr>
              <a:t>?</a:t>
            </a:r>
            <a:endParaRPr lang="en-GB" sz="1800" dirty="0">
              <a:solidFill>
                <a:srgbClr val="EF25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31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NN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10" y="2008579"/>
            <a:ext cx="1860964" cy="2076236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31" y="4502876"/>
            <a:ext cx="1860964" cy="207623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136" y="1933088"/>
            <a:ext cx="1904944" cy="2125303"/>
          </a:xfrm>
          <a:prstGeom prst="rect">
            <a:avLst/>
          </a:prstGeom>
        </p:spPr>
      </p:pic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7485982" y="1639081"/>
            <a:ext cx="2697599" cy="22621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" panose="020B0604020202020204" pitchFamily="34" charset="0"/>
              </a:rPr>
              <a:t>PermutationTest</a:t>
            </a:r>
            <a:r>
              <a:rPr lang="en-US" altLang="en-US" sz="1400" dirty="0">
                <a:latin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rgbClr val="EF25A7"/>
                </a:solidFill>
                <a:latin typeface="Arial" panose="020B0604020202020204" pitchFamily="34" charset="0"/>
              </a:rPr>
              <a:t>SCR_SingleAlina</a:t>
            </a:r>
            <a:r>
              <a:rPr lang="en-US" altLang="en-US" sz="1400" dirty="0">
                <a:latin typeface="Arial" panose="020B0604020202020204" pitchFamily="34" charset="0"/>
              </a:rPr>
              <a:t>_corr_prep_all,BehavioralSingleAlina_corr_prep_all,VariableOriginal,VariableModel,nPermutations,seedPer)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A permutation Test was </a:t>
            </a:r>
            <a:r>
              <a:rPr lang="en-US" altLang="en-US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was</a:t>
            </a:r>
            <a:r>
              <a:rPr lang="en-US" altLang="en-US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conducted to compare </a:t>
            </a:r>
            <a:r>
              <a:rPr lang="en-US" altLang="en-US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SCR_Vector</a:t>
            </a:r>
            <a:r>
              <a:rPr lang="en-US" altLang="en-US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and </a:t>
            </a:r>
            <a:r>
              <a:rPr lang="en-US" altLang="en-US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ArousalRatings</a:t>
            </a:r>
            <a:r>
              <a:rPr lang="en-US" altLang="en-US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. The relation between both RMS was: 0.18. The permutation test with </a:t>
            </a:r>
            <a:r>
              <a:rPr lang="en-US" altLang="en-US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percentil</a:t>
            </a:r>
            <a:r>
              <a:rPr lang="en-US" altLang="en-US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95 was 0.08, the relationship had a </a:t>
            </a:r>
            <a:r>
              <a:rPr lang="en-US" altLang="en-US" sz="900" dirty="0">
                <a:solidFill>
                  <a:srgbClr val="EF25A7"/>
                </a:solidFill>
                <a:latin typeface="Lucida Console" panose="020B0609040504020204" pitchFamily="49" charset="0"/>
              </a:rPr>
              <a:t>p-value of 0</a:t>
            </a:r>
            <a:r>
              <a:rPr lang="en-US" altLang="en-US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. the BF10 index was: 6.2 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Line: 765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7098176" y="4123718"/>
            <a:ext cx="3282953" cy="204671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" panose="020B0604020202020204" pitchFamily="34" charset="0"/>
              </a:rPr>
              <a:t>PermutationTest</a:t>
            </a:r>
            <a:r>
              <a:rPr lang="en-US" altLang="en-US" sz="1400" dirty="0">
                <a:latin typeface="Arial" panose="020B0604020202020204" pitchFamily="34" charset="0"/>
              </a:rPr>
              <a:t>(SCR_SingleAlina_corr_prep_all,BehavioralSingleAlina_invAK_corr_prep_all,VariableOriginal,VariableModel,nPermutations,seedPer)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000000"/>
                </a:solidFill>
                <a:latin typeface="Lucida Console" panose="020B0609040504020204" pitchFamily="49" charset="0"/>
              </a:rPr>
              <a:t>A permutation Test was </a:t>
            </a:r>
            <a:r>
              <a:rPr lang="en-US" altLang="en-US" sz="105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was</a:t>
            </a:r>
            <a:r>
              <a:rPr lang="en-US" altLang="en-US" sz="1050" dirty="0">
                <a:solidFill>
                  <a:srgbClr val="000000"/>
                </a:solidFill>
                <a:latin typeface="Lucida Console" panose="020B0609040504020204" pitchFamily="49" charset="0"/>
              </a:rPr>
              <a:t> conducted to compare </a:t>
            </a:r>
            <a:r>
              <a:rPr lang="en-US" altLang="en-US" sz="105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SCR_Vector</a:t>
            </a:r>
            <a:r>
              <a:rPr lang="en-US" altLang="en-US" sz="1050" dirty="0">
                <a:solidFill>
                  <a:srgbClr val="000000"/>
                </a:solidFill>
                <a:latin typeface="Lucida Console" panose="020B0609040504020204" pitchFamily="49" charset="0"/>
              </a:rPr>
              <a:t> and </a:t>
            </a:r>
            <a:r>
              <a:rPr lang="en-US" altLang="en-US" sz="105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ArousalRatings</a:t>
            </a:r>
            <a:r>
              <a:rPr lang="en-US" altLang="en-US" sz="1050" dirty="0">
                <a:solidFill>
                  <a:srgbClr val="000000"/>
                </a:solidFill>
                <a:latin typeface="Lucida Console" panose="020B0609040504020204" pitchFamily="49" charset="0"/>
              </a:rPr>
              <a:t>. The relation between both RMS was: 0.38. The permutation test with </a:t>
            </a:r>
            <a:r>
              <a:rPr lang="en-US" altLang="en-US" sz="105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percentil</a:t>
            </a:r>
            <a:r>
              <a:rPr lang="en-US" altLang="en-US" sz="1050" dirty="0">
                <a:solidFill>
                  <a:srgbClr val="000000"/>
                </a:solidFill>
                <a:latin typeface="Lucida Console" panose="020B0609040504020204" pitchFamily="49" charset="0"/>
              </a:rPr>
              <a:t> 95 was 0.14, the relationship had a </a:t>
            </a:r>
            <a:r>
              <a:rPr lang="en-US" altLang="en-US" sz="1050" dirty="0">
                <a:solidFill>
                  <a:srgbClr val="EF25A7"/>
                </a:solidFill>
                <a:latin typeface="Lucida Console" panose="020B0609040504020204" pitchFamily="49" charset="0"/>
              </a:rPr>
              <a:t>p-value of NA</a:t>
            </a:r>
            <a:r>
              <a:rPr lang="en-US" altLang="en-US" sz="1050" dirty="0">
                <a:solidFill>
                  <a:srgbClr val="000000"/>
                </a:solidFill>
                <a:latin typeface="Lucida Console" panose="020B0609040504020204" pitchFamily="49" charset="0"/>
              </a:rPr>
              <a:t>. the BF10 index was: 46.97 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Line: 767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0514" y="2024479"/>
            <a:ext cx="1779828" cy="1985714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7593" y="4806888"/>
            <a:ext cx="1565669" cy="174678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8812" y="4773047"/>
            <a:ext cx="1638960" cy="1828550"/>
          </a:xfrm>
          <a:prstGeom prst="rect">
            <a:avLst/>
          </a:prstGeom>
        </p:spPr>
      </p:pic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6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RSMs based on SCR amplitudes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2A94B-6CEF-B68F-3CBB-69C4E2388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6" y="1284117"/>
            <a:ext cx="10415205" cy="49120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C47B4F-7C6E-F02D-0DDB-9AE55E95E97C}"/>
              </a:ext>
            </a:extLst>
          </p:cNvPr>
          <p:cNvSpPr/>
          <p:nvPr/>
        </p:nvSpPr>
        <p:spPr>
          <a:xfrm>
            <a:off x="645796" y="2670464"/>
            <a:ext cx="1037531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.08 µS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BC46C4-794E-DF78-0BC1-D84851C3FD94}"/>
              </a:ext>
            </a:extLst>
          </p:cNvPr>
          <p:cNvSpPr/>
          <p:nvPr/>
        </p:nvSpPr>
        <p:spPr>
          <a:xfrm>
            <a:off x="2626996" y="2670464"/>
            <a:ext cx="1037531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.05 µS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DC9EF-BAC0-7469-2E6B-5560E5433B04}"/>
              </a:ext>
            </a:extLst>
          </p:cNvPr>
          <p:cNvSpPr/>
          <p:nvPr/>
        </p:nvSpPr>
        <p:spPr>
          <a:xfrm>
            <a:off x="1683327" y="3841173"/>
            <a:ext cx="1037531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.12 µS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440489" y="5594664"/>
            <a:ext cx="5025129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Similitudes are based on: </a:t>
            </a:r>
          </a:p>
          <a:p>
            <a:pPr algn="ctr"/>
            <a:r>
              <a:rPr lang="en-US" i="1" dirty="0" err="1"/>
              <a:t>MaxValue</a:t>
            </a:r>
            <a:r>
              <a:rPr lang="en-US" i="1" dirty="0"/>
              <a:t>- abs(Amplitude 1 – Amplitude 2):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34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91391" y="629668"/>
            <a:ext cx="1126436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Imagery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2" name="AutoShape 2" descr="http://127.0.0.1:40725/graphics/0ff7dea6-7893-416b-81de-9560f08cab3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61" y="2754086"/>
            <a:ext cx="3291064" cy="367176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230" y="2660801"/>
            <a:ext cx="3500806" cy="39057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5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190A-4D3B-B1AF-7BB7-03287D69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 Alina’s data</a:t>
            </a:r>
            <a:br>
              <a:rPr lang="en-US" dirty="0"/>
            </a:br>
            <a:r>
              <a:rPr lang="en-US" dirty="0">
                <a:solidFill>
                  <a:srgbClr val="EF25A7"/>
                </a:solidFill>
              </a:rPr>
              <a:t>merging </a:t>
            </a:r>
            <a:r>
              <a:rPr lang="en-US" dirty="0" err="1">
                <a:solidFill>
                  <a:srgbClr val="EF25A7"/>
                </a:solidFill>
              </a:rPr>
              <a:t>dataframes</a:t>
            </a:r>
            <a:r>
              <a:rPr lang="en-US" dirty="0">
                <a:solidFill>
                  <a:srgbClr val="EF25A7"/>
                </a:solidFill>
              </a:rPr>
              <a:t> modified</a:t>
            </a:r>
            <a:br>
              <a:rPr lang="en-US" dirty="0">
                <a:solidFill>
                  <a:srgbClr val="EF25A7"/>
                </a:solidFill>
              </a:rPr>
            </a:br>
            <a:r>
              <a:rPr lang="en-US" dirty="0">
                <a:solidFill>
                  <a:srgbClr val="EF25A7"/>
                </a:solidFill>
              </a:rPr>
              <a:t>based on image presentation 1,2 average</a:t>
            </a:r>
            <a:endParaRPr lang="en-DE" dirty="0">
              <a:solidFill>
                <a:srgbClr val="EF25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8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SCR, n = </a:t>
            </a:r>
            <a:r>
              <a:rPr lang="en-US" dirty="0"/>
              <a:t>493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55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723900" y="1852588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C2AA-B230-3CB7-DBDB-9B6EE89DEA8A}"/>
              </a:ext>
            </a:extLst>
          </p:cNvPr>
          <p:cNvSpPr/>
          <p:nvPr/>
        </p:nvSpPr>
        <p:spPr>
          <a:xfrm>
            <a:off x="4482919" y="1852588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916306" y="1852588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275" y="3123724"/>
            <a:ext cx="3002655" cy="3349994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61" y="2872292"/>
            <a:ext cx="3039772" cy="339140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2346" y="2872292"/>
            <a:ext cx="4391194" cy="37094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913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NN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7041127" y="1833524"/>
            <a:ext cx="3340002" cy="17235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A permutation Test was was conducted to compare SCR_Vector and ArousalRatings. The relation between both RMS was: 0.33. The permutation test with percentil 95 was 0.07, the relationship had a p-value of NA. the BF10 index was: 33.49</a:t>
            </a:r>
            <a:r>
              <a:rPr lang="en-US" altLang="en-US" sz="800">
                <a:solidFill>
                  <a:schemeClr val="tx1"/>
                </a:solidFill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7098176" y="4069858"/>
            <a:ext cx="3282953" cy="215443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A permutation Test was </a:t>
            </a:r>
            <a:r>
              <a:rPr lang="en-US" alt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was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conducted to compare </a:t>
            </a:r>
            <a:r>
              <a:rPr lang="en-US" alt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SCR_Vector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and </a:t>
            </a:r>
            <a:r>
              <a:rPr lang="en-US" alt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ArousalRatings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. The relation between both RMS was: 0.71. The permutation test with </a:t>
            </a:r>
            <a:r>
              <a:rPr lang="en-US" alt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percentil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95 was 0.15, the relationship had a p-value of NA. the BF10 index was: 130.94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999" y="4778033"/>
            <a:ext cx="2132088" cy="180107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3882" y="2321061"/>
            <a:ext cx="1770602" cy="1495714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5" y="2218782"/>
            <a:ext cx="1637409" cy="182682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5" y="4614937"/>
            <a:ext cx="1637409" cy="18268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5547" y="2170784"/>
            <a:ext cx="2022408" cy="1708427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5474" y="4852121"/>
            <a:ext cx="1377579" cy="1536934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475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91391" y="629668"/>
            <a:ext cx="1126436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Imagery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2" name="AutoShape 2" descr="http://127.0.0.1:40725/graphics/0ff7dea6-7893-416b-81de-9560f08cab3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916" y="3044638"/>
            <a:ext cx="4125787" cy="348525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90" y="3044638"/>
            <a:ext cx="3523048" cy="29760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21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039" y="4693320"/>
            <a:ext cx="11171689" cy="566280"/>
          </a:xfrm>
        </p:spPr>
        <p:txBody>
          <a:bodyPr/>
          <a:lstStyle/>
          <a:p>
            <a:r>
              <a:rPr lang="de-DE" dirty="0"/>
              <a:t>2. EMG, n = 401</a:t>
            </a:r>
            <a:br>
              <a:rPr lang="de-DE" dirty="0"/>
            </a:br>
            <a:r>
              <a:rPr lang="de-DE" dirty="0" err="1">
                <a:solidFill>
                  <a:srgbClr val="EF25A7"/>
                </a:solidFill>
              </a:rPr>
              <a:t>association</a:t>
            </a:r>
            <a:r>
              <a:rPr lang="de-DE" dirty="0">
                <a:solidFill>
                  <a:srgbClr val="EF25A7"/>
                </a:solidFill>
              </a:rPr>
              <a:t> </a:t>
            </a:r>
            <a:r>
              <a:rPr lang="de-DE" dirty="0" err="1">
                <a:solidFill>
                  <a:srgbClr val="EF25A7"/>
                </a:solidFill>
              </a:rPr>
              <a:t>with</a:t>
            </a:r>
            <a:r>
              <a:rPr lang="de-DE" dirty="0">
                <a:solidFill>
                  <a:srgbClr val="EF25A7"/>
                </a:solidFill>
              </a:rPr>
              <a:t> </a:t>
            </a:r>
            <a:r>
              <a:rPr lang="de-DE" dirty="0" err="1">
                <a:solidFill>
                  <a:srgbClr val="EF25A7"/>
                </a:solidFill>
              </a:rPr>
              <a:t>TAmplitudes</a:t>
            </a:r>
            <a:r>
              <a:rPr lang="de-DE" dirty="0">
                <a:solidFill>
                  <a:srgbClr val="EF25A7"/>
                </a:solidFill>
              </a:rPr>
              <a:t> +</a:t>
            </a:r>
            <a:r>
              <a:rPr lang="de-DE" dirty="0" err="1">
                <a:solidFill>
                  <a:srgbClr val="EF25A7"/>
                </a:solidFill>
              </a:rPr>
              <a:t>valence</a:t>
            </a:r>
            <a:r>
              <a:rPr lang="de-DE" dirty="0">
                <a:solidFill>
                  <a:srgbClr val="EF25A7"/>
                </a:solidFill>
              </a:rPr>
              <a:t> </a:t>
            </a:r>
            <a:r>
              <a:rPr lang="de-DE" dirty="0" err="1">
                <a:solidFill>
                  <a:srgbClr val="EF25A7"/>
                </a:solidFill>
              </a:rPr>
              <a:t>rating</a:t>
            </a:r>
            <a:br>
              <a:rPr lang="de-DE" dirty="0">
                <a:solidFill>
                  <a:srgbClr val="EF25A7"/>
                </a:solidFill>
              </a:rPr>
            </a:br>
            <a:r>
              <a:rPr lang="de-DE" dirty="0" err="1">
                <a:solidFill>
                  <a:srgbClr val="EF25A7"/>
                </a:solidFill>
              </a:rPr>
              <a:t>image</a:t>
            </a:r>
            <a:r>
              <a:rPr lang="de-DE" dirty="0">
                <a:solidFill>
                  <a:srgbClr val="EF25A7"/>
                </a:solidFill>
              </a:rPr>
              <a:t> </a:t>
            </a:r>
            <a:r>
              <a:rPr lang="de-DE" dirty="0" err="1">
                <a:solidFill>
                  <a:srgbClr val="EF25A7"/>
                </a:solidFill>
              </a:rPr>
              <a:t>presentation</a:t>
            </a:r>
            <a:r>
              <a:rPr lang="de-DE" dirty="0">
                <a:solidFill>
                  <a:srgbClr val="EF25A7"/>
                </a:solidFill>
              </a:rPr>
              <a:t> + probe: </a:t>
            </a:r>
            <a:r>
              <a:rPr lang="de-DE" dirty="0" err="1">
                <a:solidFill>
                  <a:srgbClr val="EF25A7"/>
                </a:solidFill>
              </a:rPr>
              <a:t>mixed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08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723900" y="1852588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</a:t>
            </a:r>
            <a:r>
              <a:rPr lang="en-US" sz="2400" dirty="0" err="1"/>
              <a:t>TAmplitudes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C2AA-B230-3CB7-DBDB-9B6EE89DEA8A}"/>
              </a:ext>
            </a:extLst>
          </p:cNvPr>
          <p:cNvSpPr/>
          <p:nvPr/>
        </p:nvSpPr>
        <p:spPr>
          <a:xfrm>
            <a:off x="4482919" y="1852588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Valence Ratings</a:t>
            </a:r>
            <a:endParaRPr lang="en-US" sz="2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781224" y="865451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Valence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719" y="1661244"/>
            <a:ext cx="1625745" cy="194248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" y="3008956"/>
            <a:ext cx="3062288" cy="311789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19" y="2829103"/>
            <a:ext cx="3415579" cy="3477600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898498" y="3833237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Valence </a:t>
            </a:r>
          </a:p>
          <a:p>
            <a:pPr algn="ctr"/>
            <a:r>
              <a:rPr lang="en-US" sz="2400" dirty="0">
                <a:solidFill>
                  <a:srgbClr val="EF25A7"/>
                </a:solidFill>
              </a:rPr>
              <a:t>AK</a:t>
            </a:r>
            <a:endParaRPr lang="en-US" sz="2400" i="1" dirty="0">
              <a:solidFill>
                <a:srgbClr val="EF25A7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3740" y="4417199"/>
            <a:ext cx="2397270" cy="24408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63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</a:t>
            </a:r>
            <a:r>
              <a:rPr lang="en-US" sz="1400" dirty="0" err="1"/>
              <a:t>TAmplitudes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</a:t>
            </a:r>
            <a:r>
              <a:rPr lang="en-US" sz="1400" dirty="0" err="1"/>
              <a:t>TAmplitudes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Valence Ratings NN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Valence Ratings </a:t>
            </a:r>
          </a:p>
          <a:p>
            <a:pPr algn="ctr"/>
            <a:r>
              <a:rPr lang="en-US" sz="1400" b="1" dirty="0">
                <a:solidFill>
                  <a:srgbClr val="EF25A7"/>
                </a:solidFill>
              </a:rPr>
              <a:t>AK</a:t>
            </a:r>
            <a:endParaRPr lang="en-US" sz="1400" b="1" i="1" dirty="0">
              <a:solidFill>
                <a:srgbClr val="EF25A7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7098176" y="2094030"/>
            <a:ext cx="328295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A permutation Test was </a:t>
            </a:r>
            <a:r>
              <a:rPr lang="en-US" altLang="en-US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was</a:t>
            </a: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 conducted to compare </a:t>
            </a:r>
            <a:r>
              <a:rPr lang="en-US" altLang="en-US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SCR_Vector</a:t>
            </a: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 and </a:t>
            </a:r>
            <a:r>
              <a:rPr lang="en-US" altLang="en-US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ValenceRatings</a:t>
            </a: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. The relation between both RMS was: 0.07. The permutation test with </a:t>
            </a:r>
            <a:r>
              <a:rPr lang="en-US" altLang="en-US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percentil</a:t>
            </a: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 95 was 0.12, the relationship had a p-value of 0.3281. the BF10 index was: -3.54 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7098176" y="4804334"/>
            <a:ext cx="3282953" cy="11849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A permutation Test was </a:t>
            </a:r>
            <a:r>
              <a:rPr lang="en-US" altLang="en-US" sz="11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was</a:t>
            </a:r>
            <a:r>
              <a:rPr lang="en-US" altLang="en-US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 conducted to compare </a:t>
            </a:r>
            <a:r>
              <a:rPr lang="en-US" altLang="en-US" sz="11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SCR_Vector</a:t>
            </a:r>
            <a:r>
              <a:rPr lang="en-US" altLang="en-US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 and </a:t>
            </a:r>
            <a:r>
              <a:rPr lang="en-US" altLang="en-US" sz="11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ValenceRatings</a:t>
            </a:r>
            <a:r>
              <a:rPr lang="en-US" altLang="en-US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. The relation between both RMS was: 0.38. The permutation test with </a:t>
            </a:r>
            <a:r>
              <a:rPr lang="en-US" altLang="en-US" sz="11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percentil</a:t>
            </a:r>
            <a:r>
              <a:rPr lang="en-US" altLang="en-US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 95 was 0.16, the relationship had a p-value of NA. the BF10 index was: 19.2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677" y="2078320"/>
            <a:ext cx="1516203" cy="1811597"/>
          </a:xfrm>
          <a:prstGeom prst="rect">
            <a:avLst/>
          </a:prstGeom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64" y="1970567"/>
            <a:ext cx="2054508" cy="2091814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88" y="4546206"/>
            <a:ext cx="2054508" cy="209181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916" y="1994757"/>
            <a:ext cx="1872139" cy="1906134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4428" y="4773047"/>
            <a:ext cx="1753635" cy="1785479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2801" y="4669524"/>
            <a:ext cx="1829516" cy="1862737"/>
          </a:xfrm>
          <a:prstGeom prst="rect">
            <a:avLst/>
          </a:prstGeom>
        </p:spPr>
      </p:pic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82192" y="4662969"/>
            <a:ext cx="1555280" cy="1858287"/>
          </a:xfrm>
          <a:prstGeom prst="rect">
            <a:avLst/>
          </a:prstGeom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10146900" y="3999469"/>
            <a:ext cx="223291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Valence Ratings </a:t>
            </a:r>
          </a:p>
          <a:p>
            <a:pPr algn="ctr"/>
            <a:r>
              <a:rPr lang="en-US" sz="1400" b="1" dirty="0" err="1">
                <a:solidFill>
                  <a:srgbClr val="EF25A7"/>
                </a:solidFill>
              </a:rPr>
              <a:t>invAK</a:t>
            </a:r>
            <a:endParaRPr lang="en-US" sz="1400" b="1" i="1" dirty="0">
              <a:solidFill>
                <a:srgbClr val="EF25A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866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91391" y="629668"/>
            <a:ext cx="1126436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Imagery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4704701" y="1409515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</a:t>
            </a:r>
            <a:r>
              <a:rPr lang="en-US" dirty="0" err="1"/>
              <a:t>Tamplitudes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Valence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</a:t>
            </a:r>
            <a:r>
              <a:rPr lang="en-US" dirty="0" err="1"/>
              <a:t>Tamplitudes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Valence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2" name="AutoShape 2" descr="http://127.0.0.1:40725/graphics/0ff7dea6-7893-416b-81de-9560f08cab3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374" y="2822678"/>
            <a:ext cx="2623272" cy="3134351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9018011" y="1409515"/>
            <a:ext cx="2637739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</a:t>
            </a:r>
            <a:r>
              <a:rPr lang="en-US" dirty="0" err="1"/>
              <a:t>Tamplitudes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Valence Ratings </a:t>
            </a:r>
            <a:r>
              <a:rPr lang="en-US" b="1" dirty="0">
                <a:solidFill>
                  <a:srgbClr val="EF25A7"/>
                </a:solidFill>
              </a:rPr>
              <a:t>AK</a:t>
            </a:r>
            <a:endParaRPr lang="en-US" b="1" i="1" dirty="0">
              <a:solidFill>
                <a:srgbClr val="EF25A7"/>
              </a:solidFill>
            </a:endParaRPr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667" y="3008174"/>
            <a:ext cx="2896264" cy="294885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1519" y="2822678"/>
            <a:ext cx="3716915" cy="37844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076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44F24-0882-7A8E-62F2-222464A8B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09" t="6502" r="21732" b="2532"/>
          <a:stretch/>
        </p:blipFill>
        <p:spPr>
          <a:xfrm>
            <a:off x="645796" y="2351556"/>
            <a:ext cx="3357603" cy="3855026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Picture Viewing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12053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vector</a:t>
            </a:r>
            <a:endParaRPr lang="en-U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47867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 (log)</a:t>
            </a:r>
            <a:endParaRPr lang="en-US" sz="2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98424B-136E-0748-CFFB-160AEFD8E3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64" t="6502" r="22198"/>
          <a:stretch/>
        </p:blipFill>
        <p:spPr>
          <a:xfrm>
            <a:off x="4246078" y="2436390"/>
            <a:ext cx="3304649" cy="3855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2F2F62-7EAC-EAC9-F310-8BED6B40AD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25" t="5466" r="22198"/>
          <a:stretch/>
        </p:blipFill>
        <p:spPr>
          <a:xfrm>
            <a:off x="9210355" y="2268172"/>
            <a:ext cx="1099330" cy="1345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3DCAA0-3E34-F3E1-8D98-5F67B6FD2BD2}"/>
              </a:ext>
            </a:extLst>
          </p:cNvPr>
          <p:cNvSpPr/>
          <p:nvPr/>
        </p:nvSpPr>
        <p:spPr>
          <a:xfrm>
            <a:off x="8272895" y="138093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9E847C-5AE2-B985-EA02-55D779BE4551}"/>
              </a:ext>
            </a:extLst>
          </p:cNvPr>
          <p:cNvSpPr/>
          <p:nvPr/>
        </p:nvSpPr>
        <p:spPr>
          <a:xfrm>
            <a:off x="7743968" y="3709669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 AK and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366411-3F1B-28D8-59FE-C302C2F0ED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5335" y="4899270"/>
            <a:ext cx="2587801" cy="18192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393EB3-BF0A-D28A-83F3-E90FEA9609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9630" y="4904745"/>
            <a:ext cx="1932718" cy="17155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4E618C-9D8C-D33E-F3F2-FFE27060F840}"/>
              </a:ext>
            </a:extLst>
          </p:cNvPr>
          <p:cNvSpPr txBox="1"/>
          <p:nvPr/>
        </p:nvSpPr>
        <p:spPr>
          <a:xfrm>
            <a:off x="7405254" y="4322126"/>
            <a:ext cx="4929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AK: mean(Amplitude1,Amplitude2)/</a:t>
            </a:r>
            <a:r>
              <a:rPr lang="en-US" i="1" dirty="0" err="1"/>
              <a:t>Nvariables</a:t>
            </a:r>
            <a:endParaRPr lang="en-US" i="1" dirty="0"/>
          </a:p>
          <a:p>
            <a:pPr algn="ctr"/>
            <a:r>
              <a:rPr lang="en-US" i="1" dirty="0" err="1"/>
              <a:t>invAK</a:t>
            </a:r>
            <a:r>
              <a:rPr lang="en-US" i="1" dirty="0"/>
              <a:t>: 1/AK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23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17A86-F1B9-B4D0-AC5C-DCD334A2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40" y="966272"/>
            <a:ext cx="11029320" cy="566280"/>
          </a:xfrm>
        </p:spPr>
        <p:txBody>
          <a:bodyPr/>
          <a:lstStyle/>
          <a:p>
            <a:r>
              <a:rPr lang="de-DE" dirty="0"/>
              <a:t>Regression </a:t>
            </a:r>
            <a:r>
              <a:rPr lang="de-DE" dirty="0" err="1"/>
              <a:t>analysis</a:t>
            </a:r>
            <a:r>
              <a:rPr lang="de-DE" dirty="0"/>
              <a:t> EMG,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VP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8A83CAA6-CA09-A634-F5FB-34EC4869A8A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0840" y="1532552"/>
            <a:ext cx="11290320" cy="939021"/>
          </a:xfrm>
        </p:spPr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arousal</a:t>
            </a:r>
            <a:r>
              <a:rPr lang="de-DE" dirty="0"/>
              <a:t>/ </a:t>
            </a:r>
            <a:r>
              <a:rPr lang="de-DE" dirty="0" err="1"/>
              <a:t>valence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BDF9B2-B9A6-8BDC-3186-099916F8B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426" y="2704842"/>
            <a:ext cx="2360591" cy="228264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94ABA07-1FE1-5D07-627D-0EAE9D411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011" y="2704840"/>
            <a:ext cx="2710091" cy="262060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0522705-C9A0-DB5D-9F45-FABDFA4E6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9101" y="2776985"/>
            <a:ext cx="2710091" cy="262060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0EF7C77-8685-8085-2488-1F167B4CBE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46" y="2776985"/>
            <a:ext cx="2515565" cy="243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44F24-0882-7A8E-62F2-222464A8B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09" t="6502" r="21732" b="2532"/>
          <a:stretch/>
        </p:blipFill>
        <p:spPr>
          <a:xfrm>
            <a:off x="645796" y="2052601"/>
            <a:ext cx="1589809" cy="1825337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Picture Viewing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98424B-136E-0748-CFFB-160AEFD8E3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64" t="6502" r="22198"/>
          <a:stretch/>
        </p:blipFill>
        <p:spPr>
          <a:xfrm>
            <a:off x="598076" y="4804979"/>
            <a:ext cx="1641544" cy="19149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2F2F62-7EAC-EAC9-F310-8BED6B40AD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25" t="5466" r="22198"/>
          <a:stretch/>
        </p:blipFill>
        <p:spPr>
          <a:xfrm>
            <a:off x="4644828" y="2084954"/>
            <a:ext cx="1564118" cy="19149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20D96-89D2-92A2-A8DB-BCA51EA119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25" t="5466" r="22198"/>
          <a:stretch/>
        </p:blipFill>
        <p:spPr>
          <a:xfrm>
            <a:off x="4547848" y="4833522"/>
            <a:ext cx="1564118" cy="19149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9D89D-8930-7053-0333-ADCBBE1252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09" t="6502" r="21732" b="2532"/>
          <a:stretch/>
        </p:blipFill>
        <p:spPr>
          <a:xfrm>
            <a:off x="7419426" y="2087241"/>
            <a:ext cx="1589809" cy="18253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7152FB-D7A0-B052-164C-A3113F650A10}"/>
              </a:ext>
            </a:extLst>
          </p:cNvPr>
          <p:cNvSpPr/>
          <p:nvPr/>
        </p:nvSpPr>
        <p:spPr>
          <a:xfrm>
            <a:off x="7012233" y="152138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68176-E5EA-85AE-C1B8-AC89D6554404}"/>
              </a:ext>
            </a:extLst>
          </p:cNvPr>
          <p:cNvSpPr/>
          <p:nvPr/>
        </p:nvSpPr>
        <p:spPr>
          <a:xfrm>
            <a:off x="9531548" y="1521382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551C40-B85C-9760-359D-FA12EEBCB1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64" t="6502" r="22198"/>
          <a:stretch/>
        </p:blipFill>
        <p:spPr>
          <a:xfrm>
            <a:off x="9904660" y="2165704"/>
            <a:ext cx="1641544" cy="19149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5D128-BEC0-3A35-9D09-A7F297C2DB2A}"/>
              </a:ext>
            </a:extLst>
          </p:cNvPr>
          <p:cNvSpPr/>
          <p:nvPr/>
        </p:nvSpPr>
        <p:spPr>
          <a:xfrm>
            <a:off x="7098176" y="1458198"/>
            <a:ext cx="4841180" cy="5129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49839F-0A6F-E7FA-A980-11E75B4E4C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309" y="2043706"/>
            <a:ext cx="2262959" cy="20086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C70B7F6-06D1-7D43-580E-0D76E47BBA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6733" y="4741280"/>
            <a:ext cx="2012191" cy="17861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57EF89-A680-60AC-5C14-0123E2319F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8601" y="4228727"/>
            <a:ext cx="2496261" cy="22157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950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7A83338-DF97-1758-FD75-BBA1B989F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872" y="2106204"/>
            <a:ext cx="2587801" cy="18192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DCF114-5EC8-CE9A-0FDF-693F67ADE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136" y="4817878"/>
            <a:ext cx="2587801" cy="1819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E44F24-0882-7A8E-62F2-222464A8BE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09" t="6502" r="21732" b="2532"/>
          <a:stretch/>
        </p:blipFill>
        <p:spPr>
          <a:xfrm>
            <a:off x="645796" y="2052601"/>
            <a:ext cx="1589809" cy="1825337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Picture Viewing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98424B-136E-0748-CFFB-160AEFD8E3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764" t="6502" r="22198"/>
          <a:stretch/>
        </p:blipFill>
        <p:spPr>
          <a:xfrm>
            <a:off x="598076" y="4804979"/>
            <a:ext cx="1641544" cy="19149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</a:p>
          <a:p>
            <a:pPr algn="ctr"/>
            <a:r>
              <a:rPr lang="en-US" sz="1400" i="1" dirty="0" err="1"/>
              <a:t>invAK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</a:p>
          <a:p>
            <a:pPr algn="ctr"/>
            <a:r>
              <a:rPr lang="en-US" sz="1400" i="1" dirty="0" err="1"/>
              <a:t>InvAK</a:t>
            </a:r>
            <a:endParaRPr lang="en-US" sz="14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35FD87-5725-0458-822B-153436F87D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669" y="4904053"/>
            <a:ext cx="2215264" cy="15573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CC053E-0C2E-C174-3388-728DC298E3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397" y="2154886"/>
            <a:ext cx="2484487" cy="17466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34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6" y="629668"/>
            <a:ext cx="9206346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B4FE62-308E-4CB9-9C48-91ED5B51A8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1348" b="16694"/>
          <a:stretch/>
        </p:blipFill>
        <p:spPr>
          <a:xfrm>
            <a:off x="261333" y="1591771"/>
            <a:ext cx="10555603" cy="4092056"/>
          </a:xfrm>
          <a:prstGeom prst="rect">
            <a:avLst/>
          </a:prstGeom>
        </p:spPr>
      </p:pic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B1B93CEC-C8F1-320E-D608-201874283CD8}"/>
              </a:ext>
            </a:extLst>
          </p:cNvPr>
          <p:cNvSpPr/>
          <p:nvPr/>
        </p:nvSpPr>
        <p:spPr>
          <a:xfrm>
            <a:off x="6629400" y="3896590"/>
            <a:ext cx="1267691" cy="42602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5F0DD8-4B74-BD5D-45AC-741D4D7CB013}"/>
              </a:ext>
            </a:extLst>
          </p:cNvPr>
          <p:cNvSpPr/>
          <p:nvPr/>
        </p:nvSpPr>
        <p:spPr>
          <a:xfrm>
            <a:off x="4054014" y="1366404"/>
            <a:ext cx="2575386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SCR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3DFAB-745D-9499-5926-36347C0EF966}"/>
              </a:ext>
            </a:extLst>
          </p:cNvPr>
          <p:cNvSpPr/>
          <p:nvPr/>
        </p:nvSpPr>
        <p:spPr>
          <a:xfrm>
            <a:off x="8241550" y="1426509"/>
            <a:ext cx="2575386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arousal ratings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BCBD90-8277-95D0-586C-7D2C4FB31B2A}"/>
              </a:ext>
            </a:extLst>
          </p:cNvPr>
          <p:cNvSpPr/>
          <p:nvPr/>
        </p:nvSpPr>
        <p:spPr>
          <a:xfrm>
            <a:off x="6646717" y="3063703"/>
            <a:ext cx="1267691" cy="7202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rho</a:t>
            </a:r>
            <a:endParaRPr lang="en-DE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D470E-6710-E502-E9A1-7ADBD1CA1526}"/>
              </a:ext>
            </a:extLst>
          </p:cNvPr>
          <p:cNvSpPr/>
          <p:nvPr/>
        </p:nvSpPr>
        <p:spPr>
          <a:xfrm>
            <a:off x="3591791" y="6059633"/>
            <a:ext cx="7377545" cy="7202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Matrix Comparison for each participant</a:t>
            </a:r>
            <a:endParaRPr lang="en-D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06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6" y="629668"/>
            <a:ext cx="9206346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D470E-6710-E502-E9A1-7ADBD1CA1526}"/>
              </a:ext>
            </a:extLst>
          </p:cNvPr>
          <p:cNvSpPr/>
          <p:nvPr/>
        </p:nvSpPr>
        <p:spPr>
          <a:xfrm>
            <a:off x="2234046" y="1195948"/>
            <a:ext cx="7377545" cy="7202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Matrix Comparison for each participant</a:t>
            </a:r>
            <a:endParaRPr lang="en-DE" sz="2800" b="1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B995735A-6E34-37A9-01FD-6F0977136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16056"/>
              </p:ext>
            </p:extLst>
          </p:nvPr>
        </p:nvGraphicFramePr>
        <p:xfrm>
          <a:off x="670790" y="1916151"/>
          <a:ext cx="3485574" cy="451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787">
                  <a:extLst>
                    <a:ext uri="{9D8B030D-6E8A-4147-A177-3AD203B41FA5}">
                      <a16:colId xmlns:a16="http://schemas.microsoft.com/office/drawing/2014/main" val="2406640710"/>
                    </a:ext>
                  </a:extLst>
                </a:gridCol>
                <a:gridCol w="1742787">
                  <a:extLst>
                    <a:ext uri="{9D8B030D-6E8A-4147-A177-3AD203B41FA5}">
                      <a16:colId xmlns:a16="http://schemas.microsoft.com/office/drawing/2014/main" val="4240874581"/>
                    </a:ext>
                  </a:extLst>
                </a:gridCol>
              </a:tblGrid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rho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59973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.03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677891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441623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VP03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.001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293178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-.03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52904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VP05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73978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VP06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.045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185548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VP07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.08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6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958E621-10C8-48E5-7EDC-AE8407031D88}"/>
              </a:ext>
            </a:extLst>
          </p:cNvPr>
          <p:cNvSpPr/>
          <p:nvPr/>
        </p:nvSpPr>
        <p:spPr>
          <a:xfrm>
            <a:off x="5766955" y="2223655"/>
            <a:ext cx="5022273" cy="21475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correlation is larger than 0 (one sample t-test) then there is evidence for a positive relationship between variables</a:t>
            </a:r>
            <a:endParaRPr lang="en-D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010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5" y="629668"/>
            <a:ext cx="10336105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PPV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DAE39-4374-89EF-F5E9-77CB1789CA35}"/>
              </a:ext>
            </a:extLst>
          </p:cNvPr>
          <p:cNvSpPr/>
          <p:nvPr/>
        </p:nvSpPr>
        <p:spPr>
          <a:xfrm>
            <a:off x="8136083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Amplitudes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3958937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91D3A6-F020-429E-17C0-C017F2DA6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90" y="2896314"/>
            <a:ext cx="3753792" cy="33320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C62122-65B3-3C3A-18E5-C38D9EFF7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160" y="2896314"/>
            <a:ext cx="3613318" cy="32073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B10DEF-B943-C1BA-8A21-38DCC83B0E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083" y="2896314"/>
            <a:ext cx="3519668" cy="3124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460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{D1EC178C-3D72-D34F-8006-79BCC0C9244C}tf10001123</Template>
  <TotalTime>0</TotalTime>
  <Words>1476</Words>
  <Application>Microsoft Macintosh PowerPoint</Application>
  <PresentationFormat>Breitbild</PresentationFormat>
  <Paragraphs>293</Paragraphs>
  <Slides>40</Slides>
  <Notes>34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40</vt:i4>
      </vt:variant>
    </vt:vector>
  </HeadingPairs>
  <TitlesOfParts>
    <vt:vector size="47" baseType="lpstr">
      <vt:lpstr>Arial</vt:lpstr>
      <vt:lpstr>Calibri</vt:lpstr>
      <vt:lpstr>Gill Sans MT</vt:lpstr>
      <vt:lpstr>Lucida Console</vt:lpstr>
      <vt:lpstr>Times New Roman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Test with Alina’s data, = 252</vt:lpstr>
      <vt:lpstr>PowerPoint-Präsentation</vt:lpstr>
      <vt:lpstr>PowerPoint-Präsentation</vt:lpstr>
      <vt:lpstr>PowerPoint-Präsentation</vt:lpstr>
      <vt:lpstr>Test with Alina’s data merging dataframes modified based on image presentation 1</vt:lpstr>
      <vt:lpstr>1. SCR, n = 494</vt:lpstr>
      <vt:lpstr>PowerPoint-Präsentation</vt:lpstr>
      <vt:lpstr>Are these typos? Did I change it correctly?</vt:lpstr>
      <vt:lpstr>PowerPoint-Präsentation</vt:lpstr>
      <vt:lpstr>PowerPoint-Präsentation</vt:lpstr>
      <vt:lpstr>Test with Alina’s data merging dataframes modified based on image presentation 1,2 average</vt:lpstr>
      <vt:lpstr>1. SCR, n = 493</vt:lpstr>
      <vt:lpstr>PowerPoint-Präsentation</vt:lpstr>
      <vt:lpstr>PowerPoint-Präsentation</vt:lpstr>
      <vt:lpstr>PowerPoint-Präsentation</vt:lpstr>
      <vt:lpstr>2. EMG, n = 401 association with TAmplitudes +valence rating image presentation + probe: mixed</vt:lpstr>
      <vt:lpstr>PowerPoint-Präsentation</vt:lpstr>
      <vt:lpstr>PowerPoint-Präsentation</vt:lpstr>
      <vt:lpstr>PowerPoint-Präsentation</vt:lpstr>
      <vt:lpstr>Regression analysis EMG, sorted by VP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Transcutaneous Vagus Nerve Stimulation (tVNS) Improves High Confidence Recognition Memory but not Emotional Word Processing</dc:title>
  <dc:subject/>
  <dc:creator>Microsoft Office User</dc:creator>
  <dc:description/>
  <cp:lastModifiedBy>Alina Koppold</cp:lastModifiedBy>
  <cp:revision>130</cp:revision>
  <dcterms:created xsi:type="dcterms:W3CDTF">2020-09-07T14:13:27Z</dcterms:created>
  <dcterms:modified xsi:type="dcterms:W3CDTF">2023-09-05T09:04:49Z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