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7a460cd270_0_45:notes"/>
          <p:cNvSpPr/>
          <p:nvPr>
            <p:ph idx="2" type="sldImg"/>
          </p:nvPr>
        </p:nvSpPr>
        <p:spPr>
          <a:xfrm>
            <a:off x="-387731" y="539604"/>
            <a:ext cx="5713800" cy="2879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ADADAD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g27a460cd270_0_45:notes"/>
          <p:cNvSpPr txBox="1"/>
          <p:nvPr>
            <p:ph idx="1" type="body"/>
          </p:nvPr>
        </p:nvSpPr>
        <p:spPr>
          <a:xfrm>
            <a:off x="548681" y="3635900"/>
            <a:ext cx="5760000" cy="46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3" name="Google Shape;63;g27a460cd270_0_45:notes"/>
          <p:cNvSpPr txBox="1"/>
          <p:nvPr>
            <p:ph idx="12" type="sldNum"/>
          </p:nvPr>
        </p:nvSpPr>
        <p:spPr>
          <a:xfrm>
            <a:off x="5948836" y="8604483"/>
            <a:ext cx="3600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8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7b4a956f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7b4a956f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a30727c8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a30727c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7a30727c8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7a30727c8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all parts on one </a:t>
            </a:r>
            <a:r>
              <a:rPr lang="de">
                <a:solidFill>
                  <a:schemeClr val="dk1"/>
                </a:solidFill>
              </a:rPr>
              <a:t>prereg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</a:rPr>
              <a:t>or prereg literature part and empirical part / cheat sheet separately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7b4a956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7b4a956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a30727c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a30727c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7a651972b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7a651972b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chemeClr val="dk1"/>
                </a:solidFill>
              </a:rPr>
              <a:t>HR (BPM)	HRV	EMG	SCR	SCL	EYE TRACKING	PUPIL SIZE	saliva cortisol	hair cortisol	body sway	respiration	corrugator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a30727c8e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a30727c8e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>
                <a:solidFill>
                  <a:schemeClr val="dk1"/>
                </a:solidFill>
              </a:rPr>
              <a:t>extension of the draft e.g. how to handle outliers?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 1" showMasterSp="0">
  <p:cSld name="Titelfoli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2" y="2679762"/>
            <a:ext cx="9144000" cy="1242000"/>
          </a:xfrm>
          <a:prstGeom prst="rect">
            <a:avLst/>
          </a:prstGeom>
          <a:solidFill>
            <a:srgbClr val="E3E5F2"/>
          </a:solidFill>
          <a:ln>
            <a:noFill/>
          </a:ln>
        </p:spPr>
        <p:txBody>
          <a:bodyPr anchorCtr="0" anchor="b" bIns="36000" lIns="54000" spcFirstLastPara="1" rIns="54000" wrap="square" tIns="360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9144002" cy="251817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/>
          <p:nvPr>
            <p:ph type="ctrTitle"/>
          </p:nvPr>
        </p:nvSpPr>
        <p:spPr>
          <a:xfrm>
            <a:off x="395536" y="3057852"/>
            <a:ext cx="83532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alibri"/>
              <a:buNone/>
              <a:defRPr sz="36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95287" y="2787774"/>
            <a:ext cx="83535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2" type="body"/>
          </p:nvPr>
        </p:nvSpPr>
        <p:spPr>
          <a:xfrm>
            <a:off x="395288" y="4029912"/>
            <a:ext cx="4032300" cy="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 sz="18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sz="1800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0" sz="1800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536" y="303498"/>
            <a:ext cx="660660" cy="7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3" type="body"/>
          </p:nvPr>
        </p:nvSpPr>
        <p:spPr>
          <a:xfrm>
            <a:off x="1476472" y="303498"/>
            <a:ext cx="7272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8800" lIns="0" spcFirstLastPara="1" rIns="0" wrap="square" tIns="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13"/>
          <p:cNvSpPr/>
          <p:nvPr/>
        </p:nvSpPr>
        <p:spPr>
          <a:xfrm>
            <a:off x="1" y="2571750"/>
            <a:ext cx="9144000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04248" y="4571869"/>
            <a:ext cx="1458003" cy="376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idx="3" type="body"/>
          </p:nvPr>
        </p:nvSpPr>
        <p:spPr>
          <a:xfrm>
            <a:off x="1125847" y="443748"/>
            <a:ext cx="72720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b" bIns="2880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de" sz="1300"/>
              <a:t>Center of Experimental Medicine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r>
              <a:rPr lang="de" sz="1300"/>
              <a:t>Department of Systems Neuroscience</a:t>
            </a:r>
            <a:endParaRPr sz="1300"/>
          </a:p>
        </p:txBody>
      </p:sp>
      <p:sp>
        <p:nvSpPr>
          <p:cNvPr id="66" name="Google Shape;66;p14"/>
          <p:cNvSpPr/>
          <p:nvPr/>
        </p:nvSpPr>
        <p:spPr>
          <a:xfrm>
            <a:off x="-52800" y="2770750"/>
            <a:ext cx="92496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4300">
                <a:solidFill>
                  <a:schemeClr val="dk1"/>
                </a:solidFill>
              </a:rPr>
              <a:t>Data Transformation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800">
                <a:solidFill>
                  <a:schemeClr val="dk2"/>
                </a:solidFill>
              </a:rPr>
              <a:t>Meeting #2 poll results, decisions &amp; teams</a:t>
            </a:r>
            <a:endParaRPr sz="2800">
              <a:solidFill>
                <a:schemeClr val="dk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r>
              <a:rPr lang="de" sz="2200">
                <a:solidFill>
                  <a:srgbClr val="0B5394"/>
                </a:solidFill>
              </a:rPr>
              <a:t> </a:t>
            </a:r>
            <a:endParaRPr b="0" i="0" sz="2200" u="none" cap="none" strike="noStrike">
              <a:solidFill>
                <a:srgbClr val="0B539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798975" y="3963250"/>
            <a:ext cx="1525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1-09-2023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Alina Koppold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de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al.koppold@gmail.com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24475" y="4180450"/>
            <a:ext cx="819525" cy="7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5"/>
          <p:cNvGrpSpPr/>
          <p:nvPr/>
        </p:nvGrpSpPr>
        <p:grpSpPr>
          <a:xfrm>
            <a:off x="3399383" y="1565313"/>
            <a:ext cx="323814" cy="277725"/>
            <a:chOff x="2125563" y="1523475"/>
            <a:chExt cx="283550" cy="277725"/>
          </a:xfrm>
        </p:grpSpPr>
        <p:sp>
          <p:nvSpPr>
            <p:cNvPr id="74" name="Google Shape;74;p15"/>
            <p:cNvSpPr/>
            <p:nvPr/>
          </p:nvSpPr>
          <p:spPr>
            <a:xfrm>
              <a:off x="2140125" y="1557425"/>
              <a:ext cx="211000" cy="225150"/>
            </a:xfrm>
            <a:custGeom>
              <a:rect b="b" l="l" r="r" t="t"/>
              <a:pathLst>
                <a:path extrusionOk="0" h="9006" w="8440">
                  <a:moveTo>
                    <a:pt x="4091" y="1"/>
                  </a:moveTo>
                  <a:cubicBezTo>
                    <a:pt x="1942" y="1"/>
                    <a:pt x="1" y="2138"/>
                    <a:pt x="200" y="4480"/>
                  </a:cubicBezTo>
                  <a:cubicBezTo>
                    <a:pt x="391" y="6650"/>
                    <a:pt x="2642" y="9006"/>
                    <a:pt x="4776" y="9006"/>
                  </a:cubicBezTo>
                  <a:cubicBezTo>
                    <a:pt x="5629" y="9006"/>
                    <a:pt x="6462" y="8630"/>
                    <a:pt x="7138" y="7716"/>
                  </a:cubicBezTo>
                  <a:cubicBezTo>
                    <a:pt x="7272" y="7516"/>
                    <a:pt x="7405" y="7316"/>
                    <a:pt x="7505" y="7116"/>
                  </a:cubicBezTo>
                  <a:cubicBezTo>
                    <a:pt x="8272" y="6382"/>
                    <a:pt x="8439" y="5414"/>
                    <a:pt x="8239" y="4480"/>
                  </a:cubicBezTo>
                  <a:cubicBezTo>
                    <a:pt x="8139" y="3079"/>
                    <a:pt x="7272" y="1612"/>
                    <a:pt x="6271" y="811"/>
                  </a:cubicBezTo>
                  <a:cubicBezTo>
                    <a:pt x="5571" y="246"/>
                    <a:pt x="4819" y="1"/>
                    <a:pt x="4091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de" sz="18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2125563" y="1523475"/>
              <a:ext cx="283550" cy="277725"/>
            </a:xfrm>
            <a:custGeom>
              <a:rect b="b" l="l" r="r" t="t"/>
              <a:pathLst>
                <a:path extrusionOk="0" h="11109" w="11342">
                  <a:moveTo>
                    <a:pt x="5805" y="11042"/>
                  </a:moveTo>
                  <a:cubicBezTo>
                    <a:pt x="5004" y="11109"/>
                    <a:pt x="4170" y="11042"/>
                    <a:pt x="3403" y="10642"/>
                  </a:cubicBezTo>
                  <a:cubicBezTo>
                    <a:pt x="2135" y="9941"/>
                    <a:pt x="1068" y="9007"/>
                    <a:pt x="568" y="7573"/>
                  </a:cubicBezTo>
                  <a:cubicBezTo>
                    <a:pt x="201" y="6539"/>
                    <a:pt x="0" y="5472"/>
                    <a:pt x="101" y="4371"/>
                  </a:cubicBezTo>
                  <a:cubicBezTo>
                    <a:pt x="167" y="3804"/>
                    <a:pt x="334" y="3270"/>
                    <a:pt x="668" y="2803"/>
                  </a:cubicBezTo>
                  <a:cubicBezTo>
                    <a:pt x="1201" y="2069"/>
                    <a:pt x="1802" y="1402"/>
                    <a:pt x="2536" y="902"/>
                  </a:cubicBezTo>
                  <a:cubicBezTo>
                    <a:pt x="3169" y="435"/>
                    <a:pt x="3870" y="134"/>
                    <a:pt x="4670" y="201"/>
                  </a:cubicBezTo>
                  <a:cubicBezTo>
                    <a:pt x="4737" y="201"/>
                    <a:pt x="4804" y="201"/>
                    <a:pt x="4871" y="201"/>
                  </a:cubicBezTo>
                  <a:cubicBezTo>
                    <a:pt x="5571" y="1"/>
                    <a:pt x="6272" y="34"/>
                    <a:pt x="6972" y="101"/>
                  </a:cubicBezTo>
                  <a:cubicBezTo>
                    <a:pt x="7873" y="201"/>
                    <a:pt x="8707" y="535"/>
                    <a:pt x="9340" y="1235"/>
                  </a:cubicBezTo>
                  <a:cubicBezTo>
                    <a:pt x="9340" y="1235"/>
                    <a:pt x="9374" y="1269"/>
                    <a:pt x="9374" y="1269"/>
                  </a:cubicBezTo>
                  <a:cubicBezTo>
                    <a:pt x="10808" y="2436"/>
                    <a:pt x="11242" y="4037"/>
                    <a:pt x="11309" y="5805"/>
                  </a:cubicBezTo>
                  <a:cubicBezTo>
                    <a:pt x="11342" y="6506"/>
                    <a:pt x="11275" y="7239"/>
                    <a:pt x="11075" y="7940"/>
                  </a:cubicBezTo>
                  <a:cubicBezTo>
                    <a:pt x="10908" y="8674"/>
                    <a:pt x="10508" y="9274"/>
                    <a:pt x="9908" y="9741"/>
                  </a:cubicBezTo>
                  <a:cubicBezTo>
                    <a:pt x="8940" y="10542"/>
                    <a:pt x="7873" y="10942"/>
                    <a:pt x="6639" y="11009"/>
                  </a:cubicBezTo>
                  <a:cubicBezTo>
                    <a:pt x="6372" y="11009"/>
                    <a:pt x="6105" y="11042"/>
                    <a:pt x="5805" y="11042"/>
                  </a:cubicBezTo>
                  <a:close/>
                  <a:moveTo>
                    <a:pt x="5838" y="10075"/>
                  </a:moveTo>
                  <a:lnTo>
                    <a:pt x="5838" y="10108"/>
                  </a:lnTo>
                  <a:cubicBezTo>
                    <a:pt x="6138" y="10075"/>
                    <a:pt x="6438" y="10075"/>
                    <a:pt x="6739" y="10041"/>
                  </a:cubicBezTo>
                  <a:cubicBezTo>
                    <a:pt x="7606" y="9975"/>
                    <a:pt x="8373" y="9775"/>
                    <a:pt x="9107" y="9241"/>
                  </a:cubicBezTo>
                  <a:cubicBezTo>
                    <a:pt x="9774" y="8774"/>
                    <a:pt x="10208" y="8140"/>
                    <a:pt x="10341" y="7306"/>
                  </a:cubicBezTo>
                  <a:cubicBezTo>
                    <a:pt x="10375" y="7206"/>
                    <a:pt x="10375" y="7073"/>
                    <a:pt x="10408" y="6973"/>
                  </a:cubicBezTo>
                  <a:cubicBezTo>
                    <a:pt x="10541" y="5838"/>
                    <a:pt x="10475" y="4738"/>
                    <a:pt x="10108" y="3637"/>
                  </a:cubicBezTo>
                  <a:cubicBezTo>
                    <a:pt x="9908" y="3070"/>
                    <a:pt x="9607" y="2569"/>
                    <a:pt x="9207" y="2169"/>
                  </a:cubicBezTo>
                  <a:cubicBezTo>
                    <a:pt x="9074" y="2036"/>
                    <a:pt x="8940" y="1936"/>
                    <a:pt x="8807" y="1802"/>
                  </a:cubicBezTo>
                  <a:cubicBezTo>
                    <a:pt x="8440" y="1369"/>
                    <a:pt x="7939" y="1102"/>
                    <a:pt x="7372" y="935"/>
                  </a:cubicBezTo>
                  <a:cubicBezTo>
                    <a:pt x="6705" y="768"/>
                    <a:pt x="5971" y="735"/>
                    <a:pt x="5271" y="668"/>
                  </a:cubicBezTo>
                  <a:cubicBezTo>
                    <a:pt x="5071" y="635"/>
                    <a:pt x="4837" y="735"/>
                    <a:pt x="4637" y="768"/>
                  </a:cubicBezTo>
                  <a:cubicBezTo>
                    <a:pt x="4537" y="802"/>
                    <a:pt x="4470" y="835"/>
                    <a:pt x="4370" y="868"/>
                  </a:cubicBezTo>
                  <a:cubicBezTo>
                    <a:pt x="3770" y="1002"/>
                    <a:pt x="3269" y="1302"/>
                    <a:pt x="2869" y="1702"/>
                  </a:cubicBezTo>
                  <a:cubicBezTo>
                    <a:pt x="2369" y="2203"/>
                    <a:pt x="1935" y="2703"/>
                    <a:pt x="1535" y="3237"/>
                  </a:cubicBezTo>
                  <a:cubicBezTo>
                    <a:pt x="1235" y="3670"/>
                    <a:pt x="1068" y="4137"/>
                    <a:pt x="1035" y="4671"/>
                  </a:cubicBezTo>
                  <a:cubicBezTo>
                    <a:pt x="968" y="5872"/>
                    <a:pt x="1301" y="6973"/>
                    <a:pt x="1868" y="8007"/>
                  </a:cubicBezTo>
                  <a:cubicBezTo>
                    <a:pt x="2002" y="8307"/>
                    <a:pt x="2235" y="8540"/>
                    <a:pt x="2469" y="8774"/>
                  </a:cubicBezTo>
                  <a:cubicBezTo>
                    <a:pt x="2736" y="9041"/>
                    <a:pt x="3036" y="9274"/>
                    <a:pt x="3336" y="9474"/>
                  </a:cubicBezTo>
                  <a:cubicBezTo>
                    <a:pt x="3837" y="9841"/>
                    <a:pt x="4404" y="10075"/>
                    <a:pt x="5071" y="10075"/>
                  </a:cubicBezTo>
                  <a:cubicBezTo>
                    <a:pt x="5304" y="10075"/>
                    <a:pt x="5571" y="10075"/>
                    <a:pt x="5838" y="10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" name="Google Shape;76;p15"/>
          <p:cNvGrpSpPr/>
          <p:nvPr/>
        </p:nvGrpSpPr>
        <p:grpSpPr>
          <a:xfrm>
            <a:off x="6081633" y="1565313"/>
            <a:ext cx="323814" cy="277725"/>
            <a:chOff x="2125563" y="1523475"/>
            <a:chExt cx="283550" cy="277725"/>
          </a:xfrm>
        </p:grpSpPr>
        <p:sp>
          <p:nvSpPr>
            <p:cNvPr id="77" name="Google Shape;77;p15"/>
            <p:cNvSpPr/>
            <p:nvPr/>
          </p:nvSpPr>
          <p:spPr>
            <a:xfrm>
              <a:off x="2140125" y="1557425"/>
              <a:ext cx="211000" cy="225150"/>
            </a:xfrm>
            <a:custGeom>
              <a:rect b="b" l="l" r="r" t="t"/>
              <a:pathLst>
                <a:path extrusionOk="0" h="9006" w="8440">
                  <a:moveTo>
                    <a:pt x="4091" y="1"/>
                  </a:moveTo>
                  <a:cubicBezTo>
                    <a:pt x="1942" y="1"/>
                    <a:pt x="1" y="2138"/>
                    <a:pt x="200" y="4480"/>
                  </a:cubicBezTo>
                  <a:cubicBezTo>
                    <a:pt x="391" y="6650"/>
                    <a:pt x="2642" y="9006"/>
                    <a:pt x="4776" y="9006"/>
                  </a:cubicBezTo>
                  <a:cubicBezTo>
                    <a:pt x="5629" y="9006"/>
                    <a:pt x="6462" y="8630"/>
                    <a:pt x="7138" y="7716"/>
                  </a:cubicBezTo>
                  <a:cubicBezTo>
                    <a:pt x="7272" y="7516"/>
                    <a:pt x="7405" y="7316"/>
                    <a:pt x="7505" y="7116"/>
                  </a:cubicBezTo>
                  <a:cubicBezTo>
                    <a:pt x="8272" y="6382"/>
                    <a:pt x="8439" y="5414"/>
                    <a:pt x="8239" y="4480"/>
                  </a:cubicBezTo>
                  <a:cubicBezTo>
                    <a:pt x="8139" y="3079"/>
                    <a:pt x="7272" y="1612"/>
                    <a:pt x="6271" y="811"/>
                  </a:cubicBezTo>
                  <a:cubicBezTo>
                    <a:pt x="5571" y="246"/>
                    <a:pt x="4819" y="1"/>
                    <a:pt x="4091" y="1"/>
                  </a:cubicBezTo>
                  <a:close/>
                </a:path>
              </a:pathLst>
            </a:custGeom>
            <a:solidFill>
              <a:srgbClr val="2CA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de" sz="18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2125563" y="1523475"/>
              <a:ext cx="283550" cy="277725"/>
            </a:xfrm>
            <a:custGeom>
              <a:rect b="b" l="l" r="r" t="t"/>
              <a:pathLst>
                <a:path extrusionOk="0" h="11109" w="11342">
                  <a:moveTo>
                    <a:pt x="5805" y="11042"/>
                  </a:moveTo>
                  <a:cubicBezTo>
                    <a:pt x="5004" y="11109"/>
                    <a:pt x="4170" y="11042"/>
                    <a:pt x="3403" y="10642"/>
                  </a:cubicBezTo>
                  <a:cubicBezTo>
                    <a:pt x="2135" y="9941"/>
                    <a:pt x="1068" y="9007"/>
                    <a:pt x="568" y="7573"/>
                  </a:cubicBezTo>
                  <a:cubicBezTo>
                    <a:pt x="201" y="6539"/>
                    <a:pt x="0" y="5472"/>
                    <a:pt x="101" y="4371"/>
                  </a:cubicBezTo>
                  <a:cubicBezTo>
                    <a:pt x="167" y="3804"/>
                    <a:pt x="334" y="3270"/>
                    <a:pt x="668" y="2803"/>
                  </a:cubicBezTo>
                  <a:cubicBezTo>
                    <a:pt x="1201" y="2069"/>
                    <a:pt x="1802" y="1402"/>
                    <a:pt x="2536" y="902"/>
                  </a:cubicBezTo>
                  <a:cubicBezTo>
                    <a:pt x="3169" y="435"/>
                    <a:pt x="3870" y="134"/>
                    <a:pt x="4670" y="201"/>
                  </a:cubicBezTo>
                  <a:cubicBezTo>
                    <a:pt x="4737" y="201"/>
                    <a:pt x="4804" y="201"/>
                    <a:pt x="4871" y="201"/>
                  </a:cubicBezTo>
                  <a:cubicBezTo>
                    <a:pt x="5571" y="1"/>
                    <a:pt x="6272" y="34"/>
                    <a:pt x="6972" y="101"/>
                  </a:cubicBezTo>
                  <a:cubicBezTo>
                    <a:pt x="7873" y="201"/>
                    <a:pt x="8707" y="535"/>
                    <a:pt x="9340" y="1235"/>
                  </a:cubicBezTo>
                  <a:cubicBezTo>
                    <a:pt x="9340" y="1235"/>
                    <a:pt x="9374" y="1269"/>
                    <a:pt x="9374" y="1269"/>
                  </a:cubicBezTo>
                  <a:cubicBezTo>
                    <a:pt x="10808" y="2436"/>
                    <a:pt x="11242" y="4037"/>
                    <a:pt x="11309" y="5805"/>
                  </a:cubicBezTo>
                  <a:cubicBezTo>
                    <a:pt x="11342" y="6506"/>
                    <a:pt x="11275" y="7239"/>
                    <a:pt x="11075" y="7940"/>
                  </a:cubicBezTo>
                  <a:cubicBezTo>
                    <a:pt x="10908" y="8674"/>
                    <a:pt x="10508" y="9274"/>
                    <a:pt x="9908" y="9741"/>
                  </a:cubicBezTo>
                  <a:cubicBezTo>
                    <a:pt x="8940" y="10542"/>
                    <a:pt x="7873" y="10942"/>
                    <a:pt x="6639" y="11009"/>
                  </a:cubicBezTo>
                  <a:cubicBezTo>
                    <a:pt x="6372" y="11009"/>
                    <a:pt x="6105" y="11042"/>
                    <a:pt x="5805" y="11042"/>
                  </a:cubicBezTo>
                  <a:close/>
                  <a:moveTo>
                    <a:pt x="5838" y="10075"/>
                  </a:moveTo>
                  <a:lnTo>
                    <a:pt x="5838" y="10108"/>
                  </a:lnTo>
                  <a:cubicBezTo>
                    <a:pt x="6138" y="10075"/>
                    <a:pt x="6438" y="10075"/>
                    <a:pt x="6739" y="10041"/>
                  </a:cubicBezTo>
                  <a:cubicBezTo>
                    <a:pt x="7606" y="9975"/>
                    <a:pt x="8373" y="9775"/>
                    <a:pt x="9107" y="9241"/>
                  </a:cubicBezTo>
                  <a:cubicBezTo>
                    <a:pt x="9774" y="8774"/>
                    <a:pt x="10208" y="8140"/>
                    <a:pt x="10341" y="7306"/>
                  </a:cubicBezTo>
                  <a:cubicBezTo>
                    <a:pt x="10375" y="7206"/>
                    <a:pt x="10375" y="7073"/>
                    <a:pt x="10408" y="6973"/>
                  </a:cubicBezTo>
                  <a:cubicBezTo>
                    <a:pt x="10541" y="5838"/>
                    <a:pt x="10475" y="4738"/>
                    <a:pt x="10108" y="3637"/>
                  </a:cubicBezTo>
                  <a:cubicBezTo>
                    <a:pt x="9908" y="3070"/>
                    <a:pt x="9607" y="2569"/>
                    <a:pt x="9207" y="2169"/>
                  </a:cubicBezTo>
                  <a:cubicBezTo>
                    <a:pt x="9074" y="2036"/>
                    <a:pt x="8940" y="1936"/>
                    <a:pt x="8807" y="1802"/>
                  </a:cubicBezTo>
                  <a:cubicBezTo>
                    <a:pt x="8440" y="1369"/>
                    <a:pt x="7939" y="1102"/>
                    <a:pt x="7372" y="935"/>
                  </a:cubicBezTo>
                  <a:cubicBezTo>
                    <a:pt x="6705" y="768"/>
                    <a:pt x="5971" y="735"/>
                    <a:pt x="5271" y="668"/>
                  </a:cubicBezTo>
                  <a:cubicBezTo>
                    <a:pt x="5071" y="635"/>
                    <a:pt x="4837" y="735"/>
                    <a:pt x="4637" y="768"/>
                  </a:cubicBezTo>
                  <a:cubicBezTo>
                    <a:pt x="4537" y="802"/>
                    <a:pt x="4470" y="835"/>
                    <a:pt x="4370" y="868"/>
                  </a:cubicBezTo>
                  <a:cubicBezTo>
                    <a:pt x="3770" y="1002"/>
                    <a:pt x="3269" y="1302"/>
                    <a:pt x="2869" y="1702"/>
                  </a:cubicBezTo>
                  <a:cubicBezTo>
                    <a:pt x="2369" y="2203"/>
                    <a:pt x="1935" y="2703"/>
                    <a:pt x="1535" y="3237"/>
                  </a:cubicBezTo>
                  <a:cubicBezTo>
                    <a:pt x="1235" y="3670"/>
                    <a:pt x="1068" y="4137"/>
                    <a:pt x="1035" y="4671"/>
                  </a:cubicBezTo>
                  <a:cubicBezTo>
                    <a:pt x="968" y="5872"/>
                    <a:pt x="1301" y="6973"/>
                    <a:pt x="1868" y="8007"/>
                  </a:cubicBezTo>
                  <a:cubicBezTo>
                    <a:pt x="2002" y="8307"/>
                    <a:pt x="2235" y="8540"/>
                    <a:pt x="2469" y="8774"/>
                  </a:cubicBezTo>
                  <a:cubicBezTo>
                    <a:pt x="2736" y="9041"/>
                    <a:pt x="3036" y="9274"/>
                    <a:pt x="3336" y="9474"/>
                  </a:cubicBezTo>
                  <a:cubicBezTo>
                    <a:pt x="3837" y="9841"/>
                    <a:pt x="4404" y="10075"/>
                    <a:pt x="5071" y="10075"/>
                  </a:cubicBezTo>
                  <a:cubicBezTo>
                    <a:pt x="5304" y="10075"/>
                    <a:pt x="5571" y="10075"/>
                    <a:pt x="5838" y="10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15"/>
          <p:cNvSpPr/>
          <p:nvPr/>
        </p:nvSpPr>
        <p:spPr>
          <a:xfrm>
            <a:off x="6252550" y="1565325"/>
            <a:ext cx="1726800" cy="1056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structure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&amp; regular meeting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3581500" y="1565325"/>
            <a:ext cx="1726800" cy="1056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81" name="Google Shape;81;p15"/>
          <p:cNvGrpSpPr/>
          <p:nvPr/>
        </p:nvGrpSpPr>
        <p:grpSpPr>
          <a:xfrm>
            <a:off x="736483" y="1565313"/>
            <a:ext cx="323814" cy="277725"/>
            <a:chOff x="2125563" y="1523475"/>
            <a:chExt cx="283550" cy="277725"/>
          </a:xfrm>
        </p:grpSpPr>
        <p:sp>
          <p:nvSpPr>
            <p:cNvPr id="82" name="Google Shape;82;p15"/>
            <p:cNvSpPr/>
            <p:nvPr/>
          </p:nvSpPr>
          <p:spPr>
            <a:xfrm>
              <a:off x="2140125" y="1557425"/>
              <a:ext cx="211000" cy="225150"/>
            </a:xfrm>
            <a:custGeom>
              <a:rect b="b" l="l" r="r" t="t"/>
              <a:pathLst>
                <a:path extrusionOk="0" h="9006" w="8440">
                  <a:moveTo>
                    <a:pt x="4091" y="1"/>
                  </a:moveTo>
                  <a:cubicBezTo>
                    <a:pt x="1942" y="1"/>
                    <a:pt x="1" y="2138"/>
                    <a:pt x="200" y="4480"/>
                  </a:cubicBezTo>
                  <a:cubicBezTo>
                    <a:pt x="391" y="6650"/>
                    <a:pt x="2642" y="9006"/>
                    <a:pt x="4776" y="9006"/>
                  </a:cubicBezTo>
                  <a:cubicBezTo>
                    <a:pt x="5629" y="9006"/>
                    <a:pt x="6462" y="8630"/>
                    <a:pt x="7138" y="7716"/>
                  </a:cubicBezTo>
                  <a:cubicBezTo>
                    <a:pt x="7272" y="7516"/>
                    <a:pt x="7405" y="7316"/>
                    <a:pt x="7505" y="7116"/>
                  </a:cubicBezTo>
                  <a:cubicBezTo>
                    <a:pt x="8272" y="6382"/>
                    <a:pt x="8439" y="5414"/>
                    <a:pt x="8239" y="4480"/>
                  </a:cubicBezTo>
                  <a:cubicBezTo>
                    <a:pt x="8139" y="3079"/>
                    <a:pt x="7272" y="1612"/>
                    <a:pt x="6271" y="811"/>
                  </a:cubicBezTo>
                  <a:cubicBezTo>
                    <a:pt x="5571" y="246"/>
                    <a:pt x="4819" y="1"/>
                    <a:pt x="4091" y="1"/>
                  </a:cubicBezTo>
                  <a:close/>
                </a:path>
              </a:pathLst>
            </a:custGeom>
            <a:solidFill>
              <a:srgbClr val="FCB52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i="0" lang="de" sz="1800" u="none" cap="none" strike="noStrike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2125563" y="1523475"/>
              <a:ext cx="283550" cy="277725"/>
            </a:xfrm>
            <a:custGeom>
              <a:rect b="b" l="l" r="r" t="t"/>
              <a:pathLst>
                <a:path extrusionOk="0" h="11109" w="11342">
                  <a:moveTo>
                    <a:pt x="5805" y="11042"/>
                  </a:moveTo>
                  <a:cubicBezTo>
                    <a:pt x="5004" y="11109"/>
                    <a:pt x="4170" y="11042"/>
                    <a:pt x="3403" y="10642"/>
                  </a:cubicBezTo>
                  <a:cubicBezTo>
                    <a:pt x="2135" y="9941"/>
                    <a:pt x="1068" y="9007"/>
                    <a:pt x="568" y="7573"/>
                  </a:cubicBezTo>
                  <a:cubicBezTo>
                    <a:pt x="201" y="6539"/>
                    <a:pt x="0" y="5472"/>
                    <a:pt x="101" y="4371"/>
                  </a:cubicBezTo>
                  <a:cubicBezTo>
                    <a:pt x="167" y="3804"/>
                    <a:pt x="334" y="3270"/>
                    <a:pt x="668" y="2803"/>
                  </a:cubicBezTo>
                  <a:cubicBezTo>
                    <a:pt x="1201" y="2069"/>
                    <a:pt x="1802" y="1402"/>
                    <a:pt x="2536" y="902"/>
                  </a:cubicBezTo>
                  <a:cubicBezTo>
                    <a:pt x="3169" y="435"/>
                    <a:pt x="3870" y="134"/>
                    <a:pt x="4670" y="201"/>
                  </a:cubicBezTo>
                  <a:cubicBezTo>
                    <a:pt x="4737" y="201"/>
                    <a:pt x="4804" y="201"/>
                    <a:pt x="4871" y="201"/>
                  </a:cubicBezTo>
                  <a:cubicBezTo>
                    <a:pt x="5571" y="1"/>
                    <a:pt x="6272" y="34"/>
                    <a:pt x="6972" y="101"/>
                  </a:cubicBezTo>
                  <a:cubicBezTo>
                    <a:pt x="7873" y="201"/>
                    <a:pt x="8707" y="535"/>
                    <a:pt x="9340" y="1235"/>
                  </a:cubicBezTo>
                  <a:cubicBezTo>
                    <a:pt x="9340" y="1235"/>
                    <a:pt x="9374" y="1269"/>
                    <a:pt x="9374" y="1269"/>
                  </a:cubicBezTo>
                  <a:cubicBezTo>
                    <a:pt x="10808" y="2436"/>
                    <a:pt x="11242" y="4037"/>
                    <a:pt x="11309" y="5805"/>
                  </a:cubicBezTo>
                  <a:cubicBezTo>
                    <a:pt x="11342" y="6506"/>
                    <a:pt x="11275" y="7239"/>
                    <a:pt x="11075" y="7940"/>
                  </a:cubicBezTo>
                  <a:cubicBezTo>
                    <a:pt x="10908" y="8674"/>
                    <a:pt x="10508" y="9274"/>
                    <a:pt x="9908" y="9741"/>
                  </a:cubicBezTo>
                  <a:cubicBezTo>
                    <a:pt x="8940" y="10542"/>
                    <a:pt x="7873" y="10942"/>
                    <a:pt x="6639" y="11009"/>
                  </a:cubicBezTo>
                  <a:cubicBezTo>
                    <a:pt x="6372" y="11009"/>
                    <a:pt x="6105" y="11042"/>
                    <a:pt x="5805" y="11042"/>
                  </a:cubicBezTo>
                  <a:close/>
                  <a:moveTo>
                    <a:pt x="5838" y="10075"/>
                  </a:moveTo>
                  <a:lnTo>
                    <a:pt x="5838" y="10108"/>
                  </a:lnTo>
                  <a:cubicBezTo>
                    <a:pt x="6138" y="10075"/>
                    <a:pt x="6438" y="10075"/>
                    <a:pt x="6739" y="10041"/>
                  </a:cubicBezTo>
                  <a:cubicBezTo>
                    <a:pt x="7606" y="9975"/>
                    <a:pt x="8373" y="9775"/>
                    <a:pt x="9107" y="9241"/>
                  </a:cubicBezTo>
                  <a:cubicBezTo>
                    <a:pt x="9774" y="8774"/>
                    <a:pt x="10208" y="8140"/>
                    <a:pt x="10341" y="7306"/>
                  </a:cubicBezTo>
                  <a:cubicBezTo>
                    <a:pt x="10375" y="7206"/>
                    <a:pt x="10375" y="7073"/>
                    <a:pt x="10408" y="6973"/>
                  </a:cubicBezTo>
                  <a:cubicBezTo>
                    <a:pt x="10541" y="5838"/>
                    <a:pt x="10475" y="4738"/>
                    <a:pt x="10108" y="3637"/>
                  </a:cubicBezTo>
                  <a:cubicBezTo>
                    <a:pt x="9908" y="3070"/>
                    <a:pt x="9607" y="2569"/>
                    <a:pt x="9207" y="2169"/>
                  </a:cubicBezTo>
                  <a:cubicBezTo>
                    <a:pt x="9074" y="2036"/>
                    <a:pt x="8940" y="1936"/>
                    <a:pt x="8807" y="1802"/>
                  </a:cubicBezTo>
                  <a:cubicBezTo>
                    <a:pt x="8440" y="1369"/>
                    <a:pt x="7939" y="1102"/>
                    <a:pt x="7372" y="935"/>
                  </a:cubicBezTo>
                  <a:cubicBezTo>
                    <a:pt x="6705" y="768"/>
                    <a:pt x="5971" y="735"/>
                    <a:pt x="5271" y="668"/>
                  </a:cubicBezTo>
                  <a:cubicBezTo>
                    <a:pt x="5071" y="635"/>
                    <a:pt x="4837" y="735"/>
                    <a:pt x="4637" y="768"/>
                  </a:cubicBezTo>
                  <a:cubicBezTo>
                    <a:pt x="4537" y="802"/>
                    <a:pt x="4470" y="835"/>
                    <a:pt x="4370" y="868"/>
                  </a:cubicBezTo>
                  <a:cubicBezTo>
                    <a:pt x="3770" y="1002"/>
                    <a:pt x="3269" y="1302"/>
                    <a:pt x="2869" y="1702"/>
                  </a:cubicBezTo>
                  <a:cubicBezTo>
                    <a:pt x="2369" y="2203"/>
                    <a:pt x="1935" y="2703"/>
                    <a:pt x="1535" y="3237"/>
                  </a:cubicBezTo>
                  <a:cubicBezTo>
                    <a:pt x="1235" y="3670"/>
                    <a:pt x="1068" y="4137"/>
                    <a:pt x="1035" y="4671"/>
                  </a:cubicBezTo>
                  <a:cubicBezTo>
                    <a:pt x="968" y="5872"/>
                    <a:pt x="1301" y="6973"/>
                    <a:pt x="1868" y="8007"/>
                  </a:cubicBezTo>
                  <a:cubicBezTo>
                    <a:pt x="2002" y="8307"/>
                    <a:pt x="2235" y="8540"/>
                    <a:pt x="2469" y="8774"/>
                  </a:cubicBezTo>
                  <a:cubicBezTo>
                    <a:pt x="2736" y="9041"/>
                    <a:pt x="3036" y="9274"/>
                    <a:pt x="3336" y="9474"/>
                  </a:cubicBezTo>
                  <a:cubicBezTo>
                    <a:pt x="3837" y="9841"/>
                    <a:pt x="4404" y="10075"/>
                    <a:pt x="5071" y="10075"/>
                  </a:cubicBezTo>
                  <a:cubicBezTo>
                    <a:pt x="5304" y="10075"/>
                    <a:pt x="5571" y="10075"/>
                    <a:pt x="5838" y="10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15"/>
          <p:cNvSpPr/>
          <p:nvPr/>
        </p:nvSpPr>
        <p:spPr>
          <a:xfrm>
            <a:off x="910450" y="1565325"/>
            <a:ext cx="1726800" cy="1056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poll results</a:t>
            </a:r>
            <a:b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= 19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2" y="5750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type="title"/>
          </p:nvPr>
        </p:nvSpPr>
        <p:spPr>
          <a:xfrm>
            <a:off x="0" y="58450"/>
            <a:ext cx="5026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to be discussed today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910450" y="1565325"/>
            <a:ext cx="1726800" cy="1056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poll results</a:t>
            </a:r>
            <a:b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 = 19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12" y="5750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0" y="58450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Contribution to work-packages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Formulare-Antwortdiagramm. Titel der Frage: Which work package(s) would you like to contribute to?. Anzahl der Antworten: 19 Antworten." id="94" name="Google Shape;94;p16" title="Which work package(s) would you like to contribute to?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1125"/>
            <a:ext cx="803424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2" y="5750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Google Formulare-Antwortdiagramm. Titel der Frage: This project should be preregistered. Anzahl der Antworten: 19 Antworten." id="100" name="Google Shape;100;p17" title="This project should be preregistered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454" y="997025"/>
            <a:ext cx="7767875" cy="326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58450"/>
            <a:ext cx="47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0" y="709825"/>
            <a:ext cx="6095725" cy="364928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preregistration: yes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Splitting the project into two subprojects?</a:t>
            </a:r>
            <a:endParaRPr b="1" sz="2000"/>
          </a:p>
        </p:txBody>
      </p:sp>
      <p:sp>
        <p:nvSpPr>
          <p:cNvPr id="108" name="Google Shape;108;p18"/>
          <p:cNvSpPr/>
          <p:nvPr/>
        </p:nvSpPr>
        <p:spPr>
          <a:xfrm>
            <a:off x="12" y="5750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type="title"/>
          </p:nvPr>
        </p:nvSpPr>
        <p:spPr>
          <a:xfrm>
            <a:off x="0" y="58450"/>
            <a:ext cx="47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76598"/>
            <a:ext cx="6477826" cy="289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/>
          <p:nvPr/>
        </p:nvSpPr>
        <p:spPr>
          <a:xfrm>
            <a:off x="0" y="709825"/>
            <a:ext cx="6095725" cy="364928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splitting decision postponed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6075"/>
            <a:ext cx="8411291" cy="2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Setting the scope of the </a:t>
            </a:r>
            <a:r>
              <a:rPr b="1" lang="de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literature part</a:t>
            </a:r>
            <a:endParaRPr b="1" sz="2000"/>
          </a:p>
        </p:txBody>
      </p:sp>
      <p:sp>
        <p:nvSpPr>
          <p:cNvPr id="118" name="Google Shape;118;p19"/>
          <p:cNvSpPr/>
          <p:nvPr/>
        </p:nvSpPr>
        <p:spPr>
          <a:xfrm>
            <a:off x="242550" y="2946175"/>
            <a:ext cx="8411400" cy="677700"/>
          </a:xfrm>
          <a:prstGeom prst="rect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/>
          <p:nvPr/>
        </p:nvSpPr>
        <p:spPr>
          <a:xfrm>
            <a:off x="12" y="5750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0" y="58450"/>
            <a:ext cx="47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0" y="709825"/>
            <a:ext cx="6095725" cy="364928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exclusion of resting state/ baseline measurements;</a:t>
            </a:r>
            <a:r>
              <a:rPr lang="de"/>
              <a:t> hair/ saliva cortisol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66075"/>
            <a:ext cx="8411291" cy="290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de" sz="14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Setting the scope of the literature part</a:t>
            </a:r>
            <a:endParaRPr b="1" sz="2000"/>
          </a:p>
        </p:txBody>
      </p:sp>
      <p:sp>
        <p:nvSpPr>
          <p:cNvPr id="128" name="Google Shape;128;p20"/>
          <p:cNvSpPr/>
          <p:nvPr/>
        </p:nvSpPr>
        <p:spPr>
          <a:xfrm>
            <a:off x="262300" y="2393175"/>
            <a:ext cx="8411400" cy="574500"/>
          </a:xfrm>
          <a:prstGeom prst="rect">
            <a:avLst/>
          </a:prstGeom>
          <a:noFill/>
          <a:ln cap="flat" cmpd="sng" w="38100">
            <a:solidFill>
              <a:srgbClr val="FCB52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>
            <a:off x="12" y="57500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0" y="58450"/>
            <a:ext cx="47202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decision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>
            <a:off x="0" y="700275"/>
            <a:ext cx="6095725" cy="521335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/>
              <a:t>which phy. outcome measures?  </a:t>
            </a:r>
            <a:br>
              <a:rPr lang="de" sz="1200"/>
            </a:br>
            <a:r>
              <a:rPr lang="de" sz="1100"/>
              <a:t>heart rate / + variability, skin conductance (response/level), Eye?, </a:t>
            </a:r>
            <a:br>
              <a:rPr lang="de" sz="1100"/>
            </a:br>
            <a:r>
              <a:rPr lang="de" sz="1100"/>
              <a:t>surface EMG (orbicularis oculi muscle, corrugator), less common measures (e.g. body sway)</a:t>
            </a:r>
            <a:endParaRPr sz="11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12" y="2952425"/>
            <a:ext cx="6095725" cy="574600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1"/>
                </a:solidFill>
              </a:rPr>
              <a:t>team preregistration</a:t>
            </a:r>
            <a:r>
              <a:rPr lang="de"/>
              <a:t>: </a:t>
            </a:r>
            <a:r>
              <a:rPr lang="de"/>
              <a:t>remain in zoom after this meeting for organising the next steps</a:t>
            </a:r>
            <a:endParaRPr/>
          </a:p>
        </p:txBody>
      </p:sp>
      <p:sp>
        <p:nvSpPr>
          <p:cNvPr id="137" name="Google Shape;137;p21"/>
          <p:cNvSpPr/>
          <p:nvPr/>
        </p:nvSpPr>
        <p:spPr>
          <a:xfrm>
            <a:off x="0" y="3680325"/>
            <a:ext cx="6095725" cy="727903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 cap="flat" cmpd="sng" w="9525">
            <a:solidFill>
              <a:srgbClr val="2CAC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accent5"/>
                </a:solidFill>
              </a:rPr>
              <a:t>team empirical part + cheatsheet</a:t>
            </a:r>
            <a:r>
              <a:rPr lang="de"/>
              <a:t>: meet soon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discuss the preparation of the database and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de"/>
              <a:t>extension</a:t>
            </a:r>
            <a:r>
              <a:rPr lang="de"/>
              <a:t> of the cheatsheet draft</a:t>
            </a:r>
            <a:endParaRPr/>
          </a:p>
        </p:txBody>
      </p:sp>
      <p:grpSp>
        <p:nvGrpSpPr>
          <p:cNvPr id="138" name="Google Shape;138;p21"/>
          <p:cNvGrpSpPr/>
          <p:nvPr/>
        </p:nvGrpSpPr>
        <p:grpSpPr>
          <a:xfrm>
            <a:off x="3399383" y="1565313"/>
            <a:ext cx="323814" cy="277725"/>
            <a:chOff x="2125563" y="1523475"/>
            <a:chExt cx="283550" cy="277725"/>
          </a:xfrm>
        </p:grpSpPr>
        <p:sp>
          <p:nvSpPr>
            <p:cNvPr id="139" name="Google Shape;139;p21"/>
            <p:cNvSpPr/>
            <p:nvPr/>
          </p:nvSpPr>
          <p:spPr>
            <a:xfrm>
              <a:off x="2140125" y="1557425"/>
              <a:ext cx="211000" cy="225150"/>
            </a:xfrm>
            <a:custGeom>
              <a:rect b="b" l="l" r="r" t="t"/>
              <a:pathLst>
                <a:path extrusionOk="0" h="9006" w="8440">
                  <a:moveTo>
                    <a:pt x="4091" y="1"/>
                  </a:moveTo>
                  <a:cubicBezTo>
                    <a:pt x="1942" y="1"/>
                    <a:pt x="1" y="2138"/>
                    <a:pt x="200" y="4480"/>
                  </a:cubicBezTo>
                  <a:cubicBezTo>
                    <a:pt x="391" y="6650"/>
                    <a:pt x="2642" y="9006"/>
                    <a:pt x="4776" y="9006"/>
                  </a:cubicBezTo>
                  <a:cubicBezTo>
                    <a:pt x="5629" y="9006"/>
                    <a:pt x="6462" y="8630"/>
                    <a:pt x="7138" y="7716"/>
                  </a:cubicBezTo>
                  <a:cubicBezTo>
                    <a:pt x="7272" y="7516"/>
                    <a:pt x="7405" y="7316"/>
                    <a:pt x="7505" y="7116"/>
                  </a:cubicBezTo>
                  <a:cubicBezTo>
                    <a:pt x="8272" y="6382"/>
                    <a:pt x="8439" y="5414"/>
                    <a:pt x="8239" y="4480"/>
                  </a:cubicBezTo>
                  <a:cubicBezTo>
                    <a:pt x="8139" y="3079"/>
                    <a:pt x="7272" y="1612"/>
                    <a:pt x="6271" y="811"/>
                  </a:cubicBezTo>
                  <a:cubicBezTo>
                    <a:pt x="5571" y="246"/>
                    <a:pt x="4819" y="1"/>
                    <a:pt x="4091" y="1"/>
                  </a:cubicBezTo>
                  <a:close/>
                </a:path>
              </a:pathLst>
            </a:custGeom>
            <a:solidFill>
              <a:srgbClr val="D686A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de" sz="18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2125563" y="1523475"/>
              <a:ext cx="283550" cy="277725"/>
            </a:xfrm>
            <a:custGeom>
              <a:rect b="b" l="l" r="r" t="t"/>
              <a:pathLst>
                <a:path extrusionOk="0" h="11109" w="11342">
                  <a:moveTo>
                    <a:pt x="5805" y="11042"/>
                  </a:moveTo>
                  <a:cubicBezTo>
                    <a:pt x="5004" y="11109"/>
                    <a:pt x="4170" y="11042"/>
                    <a:pt x="3403" y="10642"/>
                  </a:cubicBezTo>
                  <a:cubicBezTo>
                    <a:pt x="2135" y="9941"/>
                    <a:pt x="1068" y="9007"/>
                    <a:pt x="568" y="7573"/>
                  </a:cubicBezTo>
                  <a:cubicBezTo>
                    <a:pt x="201" y="6539"/>
                    <a:pt x="0" y="5472"/>
                    <a:pt x="101" y="4371"/>
                  </a:cubicBezTo>
                  <a:cubicBezTo>
                    <a:pt x="167" y="3804"/>
                    <a:pt x="334" y="3270"/>
                    <a:pt x="668" y="2803"/>
                  </a:cubicBezTo>
                  <a:cubicBezTo>
                    <a:pt x="1201" y="2069"/>
                    <a:pt x="1802" y="1402"/>
                    <a:pt x="2536" y="902"/>
                  </a:cubicBezTo>
                  <a:cubicBezTo>
                    <a:pt x="3169" y="435"/>
                    <a:pt x="3870" y="134"/>
                    <a:pt x="4670" y="201"/>
                  </a:cubicBezTo>
                  <a:cubicBezTo>
                    <a:pt x="4737" y="201"/>
                    <a:pt x="4804" y="201"/>
                    <a:pt x="4871" y="201"/>
                  </a:cubicBezTo>
                  <a:cubicBezTo>
                    <a:pt x="5571" y="1"/>
                    <a:pt x="6272" y="34"/>
                    <a:pt x="6972" y="101"/>
                  </a:cubicBezTo>
                  <a:cubicBezTo>
                    <a:pt x="7873" y="201"/>
                    <a:pt x="8707" y="535"/>
                    <a:pt x="9340" y="1235"/>
                  </a:cubicBezTo>
                  <a:cubicBezTo>
                    <a:pt x="9340" y="1235"/>
                    <a:pt x="9374" y="1269"/>
                    <a:pt x="9374" y="1269"/>
                  </a:cubicBezTo>
                  <a:cubicBezTo>
                    <a:pt x="10808" y="2436"/>
                    <a:pt x="11242" y="4037"/>
                    <a:pt x="11309" y="5805"/>
                  </a:cubicBezTo>
                  <a:cubicBezTo>
                    <a:pt x="11342" y="6506"/>
                    <a:pt x="11275" y="7239"/>
                    <a:pt x="11075" y="7940"/>
                  </a:cubicBezTo>
                  <a:cubicBezTo>
                    <a:pt x="10908" y="8674"/>
                    <a:pt x="10508" y="9274"/>
                    <a:pt x="9908" y="9741"/>
                  </a:cubicBezTo>
                  <a:cubicBezTo>
                    <a:pt x="8940" y="10542"/>
                    <a:pt x="7873" y="10942"/>
                    <a:pt x="6639" y="11009"/>
                  </a:cubicBezTo>
                  <a:cubicBezTo>
                    <a:pt x="6372" y="11009"/>
                    <a:pt x="6105" y="11042"/>
                    <a:pt x="5805" y="11042"/>
                  </a:cubicBezTo>
                  <a:close/>
                  <a:moveTo>
                    <a:pt x="5838" y="10075"/>
                  </a:moveTo>
                  <a:lnTo>
                    <a:pt x="5838" y="10108"/>
                  </a:lnTo>
                  <a:cubicBezTo>
                    <a:pt x="6138" y="10075"/>
                    <a:pt x="6438" y="10075"/>
                    <a:pt x="6739" y="10041"/>
                  </a:cubicBezTo>
                  <a:cubicBezTo>
                    <a:pt x="7606" y="9975"/>
                    <a:pt x="8373" y="9775"/>
                    <a:pt x="9107" y="9241"/>
                  </a:cubicBezTo>
                  <a:cubicBezTo>
                    <a:pt x="9774" y="8774"/>
                    <a:pt x="10208" y="8140"/>
                    <a:pt x="10341" y="7306"/>
                  </a:cubicBezTo>
                  <a:cubicBezTo>
                    <a:pt x="10375" y="7206"/>
                    <a:pt x="10375" y="7073"/>
                    <a:pt x="10408" y="6973"/>
                  </a:cubicBezTo>
                  <a:cubicBezTo>
                    <a:pt x="10541" y="5838"/>
                    <a:pt x="10475" y="4738"/>
                    <a:pt x="10108" y="3637"/>
                  </a:cubicBezTo>
                  <a:cubicBezTo>
                    <a:pt x="9908" y="3070"/>
                    <a:pt x="9607" y="2569"/>
                    <a:pt x="9207" y="2169"/>
                  </a:cubicBezTo>
                  <a:cubicBezTo>
                    <a:pt x="9074" y="2036"/>
                    <a:pt x="8940" y="1936"/>
                    <a:pt x="8807" y="1802"/>
                  </a:cubicBezTo>
                  <a:cubicBezTo>
                    <a:pt x="8440" y="1369"/>
                    <a:pt x="7939" y="1102"/>
                    <a:pt x="7372" y="935"/>
                  </a:cubicBezTo>
                  <a:cubicBezTo>
                    <a:pt x="6705" y="768"/>
                    <a:pt x="5971" y="735"/>
                    <a:pt x="5271" y="668"/>
                  </a:cubicBezTo>
                  <a:cubicBezTo>
                    <a:pt x="5071" y="635"/>
                    <a:pt x="4837" y="735"/>
                    <a:pt x="4637" y="768"/>
                  </a:cubicBezTo>
                  <a:cubicBezTo>
                    <a:pt x="4537" y="802"/>
                    <a:pt x="4470" y="835"/>
                    <a:pt x="4370" y="868"/>
                  </a:cubicBezTo>
                  <a:cubicBezTo>
                    <a:pt x="3770" y="1002"/>
                    <a:pt x="3269" y="1302"/>
                    <a:pt x="2869" y="1702"/>
                  </a:cubicBezTo>
                  <a:cubicBezTo>
                    <a:pt x="2369" y="2203"/>
                    <a:pt x="1935" y="2703"/>
                    <a:pt x="1535" y="3237"/>
                  </a:cubicBezTo>
                  <a:cubicBezTo>
                    <a:pt x="1235" y="3670"/>
                    <a:pt x="1068" y="4137"/>
                    <a:pt x="1035" y="4671"/>
                  </a:cubicBezTo>
                  <a:cubicBezTo>
                    <a:pt x="968" y="5872"/>
                    <a:pt x="1301" y="6973"/>
                    <a:pt x="1868" y="8007"/>
                  </a:cubicBezTo>
                  <a:cubicBezTo>
                    <a:pt x="2002" y="8307"/>
                    <a:pt x="2235" y="8540"/>
                    <a:pt x="2469" y="8774"/>
                  </a:cubicBezTo>
                  <a:cubicBezTo>
                    <a:pt x="2736" y="9041"/>
                    <a:pt x="3036" y="9274"/>
                    <a:pt x="3336" y="9474"/>
                  </a:cubicBezTo>
                  <a:cubicBezTo>
                    <a:pt x="3837" y="9841"/>
                    <a:pt x="4404" y="10075"/>
                    <a:pt x="5071" y="10075"/>
                  </a:cubicBezTo>
                  <a:cubicBezTo>
                    <a:pt x="5304" y="10075"/>
                    <a:pt x="5571" y="10075"/>
                    <a:pt x="5838" y="10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" name="Google Shape;141;p21"/>
          <p:cNvGrpSpPr/>
          <p:nvPr/>
        </p:nvGrpSpPr>
        <p:grpSpPr>
          <a:xfrm>
            <a:off x="6081633" y="1565313"/>
            <a:ext cx="323814" cy="277725"/>
            <a:chOff x="2125563" y="1523475"/>
            <a:chExt cx="283550" cy="277725"/>
          </a:xfrm>
        </p:grpSpPr>
        <p:sp>
          <p:nvSpPr>
            <p:cNvPr id="142" name="Google Shape;142;p21"/>
            <p:cNvSpPr/>
            <p:nvPr/>
          </p:nvSpPr>
          <p:spPr>
            <a:xfrm>
              <a:off x="2140125" y="1557425"/>
              <a:ext cx="211000" cy="225150"/>
            </a:xfrm>
            <a:custGeom>
              <a:rect b="b" l="l" r="r" t="t"/>
              <a:pathLst>
                <a:path extrusionOk="0" h="9006" w="8440">
                  <a:moveTo>
                    <a:pt x="4091" y="1"/>
                  </a:moveTo>
                  <a:cubicBezTo>
                    <a:pt x="1942" y="1"/>
                    <a:pt x="1" y="2138"/>
                    <a:pt x="200" y="4480"/>
                  </a:cubicBezTo>
                  <a:cubicBezTo>
                    <a:pt x="391" y="6650"/>
                    <a:pt x="2642" y="9006"/>
                    <a:pt x="4776" y="9006"/>
                  </a:cubicBezTo>
                  <a:cubicBezTo>
                    <a:pt x="5629" y="9006"/>
                    <a:pt x="6462" y="8630"/>
                    <a:pt x="7138" y="7716"/>
                  </a:cubicBezTo>
                  <a:cubicBezTo>
                    <a:pt x="7272" y="7516"/>
                    <a:pt x="7405" y="7316"/>
                    <a:pt x="7505" y="7116"/>
                  </a:cubicBezTo>
                  <a:cubicBezTo>
                    <a:pt x="8272" y="6382"/>
                    <a:pt x="8439" y="5414"/>
                    <a:pt x="8239" y="4480"/>
                  </a:cubicBezTo>
                  <a:cubicBezTo>
                    <a:pt x="8139" y="3079"/>
                    <a:pt x="7272" y="1612"/>
                    <a:pt x="6271" y="811"/>
                  </a:cubicBezTo>
                  <a:cubicBezTo>
                    <a:pt x="5571" y="246"/>
                    <a:pt x="4819" y="1"/>
                    <a:pt x="4091" y="1"/>
                  </a:cubicBezTo>
                  <a:close/>
                </a:path>
              </a:pathLst>
            </a:custGeom>
            <a:solidFill>
              <a:srgbClr val="2CAC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just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1" lang="de" sz="1800">
                  <a:solidFill>
                    <a:srgbClr val="333333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b="1" i="0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2125563" y="1523475"/>
              <a:ext cx="283550" cy="277725"/>
            </a:xfrm>
            <a:custGeom>
              <a:rect b="b" l="l" r="r" t="t"/>
              <a:pathLst>
                <a:path extrusionOk="0" h="11109" w="11342">
                  <a:moveTo>
                    <a:pt x="5805" y="11042"/>
                  </a:moveTo>
                  <a:cubicBezTo>
                    <a:pt x="5004" y="11109"/>
                    <a:pt x="4170" y="11042"/>
                    <a:pt x="3403" y="10642"/>
                  </a:cubicBezTo>
                  <a:cubicBezTo>
                    <a:pt x="2135" y="9941"/>
                    <a:pt x="1068" y="9007"/>
                    <a:pt x="568" y="7573"/>
                  </a:cubicBezTo>
                  <a:cubicBezTo>
                    <a:pt x="201" y="6539"/>
                    <a:pt x="0" y="5472"/>
                    <a:pt x="101" y="4371"/>
                  </a:cubicBezTo>
                  <a:cubicBezTo>
                    <a:pt x="167" y="3804"/>
                    <a:pt x="334" y="3270"/>
                    <a:pt x="668" y="2803"/>
                  </a:cubicBezTo>
                  <a:cubicBezTo>
                    <a:pt x="1201" y="2069"/>
                    <a:pt x="1802" y="1402"/>
                    <a:pt x="2536" y="902"/>
                  </a:cubicBezTo>
                  <a:cubicBezTo>
                    <a:pt x="3169" y="435"/>
                    <a:pt x="3870" y="134"/>
                    <a:pt x="4670" y="201"/>
                  </a:cubicBezTo>
                  <a:cubicBezTo>
                    <a:pt x="4737" y="201"/>
                    <a:pt x="4804" y="201"/>
                    <a:pt x="4871" y="201"/>
                  </a:cubicBezTo>
                  <a:cubicBezTo>
                    <a:pt x="5571" y="1"/>
                    <a:pt x="6272" y="34"/>
                    <a:pt x="6972" y="101"/>
                  </a:cubicBezTo>
                  <a:cubicBezTo>
                    <a:pt x="7873" y="201"/>
                    <a:pt x="8707" y="535"/>
                    <a:pt x="9340" y="1235"/>
                  </a:cubicBezTo>
                  <a:cubicBezTo>
                    <a:pt x="9340" y="1235"/>
                    <a:pt x="9374" y="1269"/>
                    <a:pt x="9374" y="1269"/>
                  </a:cubicBezTo>
                  <a:cubicBezTo>
                    <a:pt x="10808" y="2436"/>
                    <a:pt x="11242" y="4037"/>
                    <a:pt x="11309" y="5805"/>
                  </a:cubicBezTo>
                  <a:cubicBezTo>
                    <a:pt x="11342" y="6506"/>
                    <a:pt x="11275" y="7239"/>
                    <a:pt x="11075" y="7940"/>
                  </a:cubicBezTo>
                  <a:cubicBezTo>
                    <a:pt x="10908" y="8674"/>
                    <a:pt x="10508" y="9274"/>
                    <a:pt x="9908" y="9741"/>
                  </a:cubicBezTo>
                  <a:cubicBezTo>
                    <a:pt x="8940" y="10542"/>
                    <a:pt x="7873" y="10942"/>
                    <a:pt x="6639" y="11009"/>
                  </a:cubicBezTo>
                  <a:cubicBezTo>
                    <a:pt x="6372" y="11009"/>
                    <a:pt x="6105" y="11042"/>
                    <a:pt x="5805" y="11042"/>
                  </a:cubicBezTo>
                  <a:close/>
                  <a:moveTo>
                    <a:pt x="5838" y="10075"/>
                  </a:moveTo>
                  <a:lnTo>
                    <a:pt x="5838" y="10108"/>
                  </a:lnTo>
                  <a:cubicBezTo>
                    <a:pt x="6138" y="10075"/>
                    <a:pt x="6438" y="10075"/>
                    <a:pt x="6739" y="10041"/>
                  </a:cubicBezTo>
                  <a:cubicBezTo>
                    <a:pt x="7606" y="9975"/>
                    <a:pt x="8373" y="9775"/>
                    <a:pt x="9107" y="9241"/>
                  </a:cubicBezTo>
                  <a:cubicBezTo>
                    <a:pt x="9774" y="8774"/>
                    <a:pt x="10208" y="8140"/>
                    <a:pt x="10341" y="7306"/>
                  </a:cubicBezTo>
                  <a:cubicBezTo>
                    <a:pt x="10375" y="7206"/>
                    <a:pt x="10375" y="7073"/>
                    <a:pt x="10408" y="6973"/>
                  </a:cubicBezTo>
                  <a:cubicBezTo>
                    <a:pt x="10541" y="5838"/>
                    <a:pt x="10475" y="4738"/>
                    <a:pt x="10108" y="3637"/>
                  </a:cubicBezTo>
                  <a:cubicBezTo>
                    <a:pt x="9908" y="3070"/>
                    <a:pt x="9607" y="2569"/>
                    <a:pt x="9207" y="2169"/>
                  </a:cubicBezTo>
                  <a:cubicBezTo>
                    <a:pt x="9074" y="2036"/>
                    <a:pt x="8940" y="1936"/>
                    <a:pt x="8807" y="1802"/>
                  </a:cubicBezTo>
                  <a:cubicBezTo>
                    <a:pt x="8440" y="1369"/>
                    <a:pt x="7939" y="1102"/>
                    <a:pt x="7372" y="935"/>
                  </a:cubicBezTo>
                  <a:cubicBezTo>
                    <a:pt x="6705" y="768"/>
                    <a:pt x="5971" y="735"/>
                    <a:pt x="5271" y="668"/>
                  </a:cubicBezTo>
                  <a:cubicBezTo>
                    <a:pt x="5071" y="635"/>
                    <a:pt x="4837" y="735"/>
                    <a:pt x="4637" y="768"/>
                  </a:cubicBezTo>
                  <a:cubicBezTo>
                    <a:pt x="4537" y="802"/>
                    <a:pt x="4470" y="835"/>
                    <a:pt x="4370" y="868"/>
                  </a:cubicBezTo>
                  <a:cubicBezTo>
                    <a:pt x="3770" y="1002"/>
                    <a:pt x="3269" y="1302"/>
                    <a:pt x="2869" y="1702"/>
                  </a:cubicBezTo>
                  <a:cubicBezTo>
                    <a:pt x="2369" y="2203"/>
                    <a:pt x="1935" y="2703"/>
                    <a:pt x="1535" y="3237"/>
                  </a:cubicBezTo>
                  <a:cubicBezTo>
                    <a:pt x="1235" y="3670"/>
                    <a:pt x="1068" y="4137"/>
                    <a:pt x="1035" y="4671"/>
                  </a:cubicBezTo>
                  <a:cubicBezTo>
                    <a:pt x="968" y="5872"/>
                    <a:pt x="1301" y="6973"/>
                    <a:pt x="1868" y="8007"/>
                  </a:cubicBezTo>
                  <a:cubicBezTo>
                    <a:pt x="2002" y="8307"/>
                    <a:pt x="2235" y="8540"/>
                    <a:pt x="2469" y="8774"/>
                  </a:cubicBezTo>
                  <a:cubicBezTo>
                    <a:pt x="2736" y="9041"/>
                    <a:pt x="3036" y="9274"/>
                    <a:pt x="3336" y="9474"/>
                  </a:cubicBezTo>
                  <a:cubicBezTo>
                    <a:pt x="3837" y="9841"/>
                    <a:pt x="4404" y="10075"/>
                    <a:pt x="5071" y="10075"/>
                  </a:cubicBezTo>
                  <a:cubicBezTo>
                    <a:pt x="5304" y="10075"/>
                    <a:pt x="5571" y="10075"/>
                    <a:pt x="5838" y="1007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p21"/>
          <p:cNvSpPr/>
          <p:nvPr/>
        </p:nvSpPr>
        <p:spPr>
          <a:xfrm>
            <a:off x="0" y="4561525"/>
            <a:ext cx="6095725" cy="421297"/>
          </a:xfrm>
          <a:custGeom>
            <a:rect b="b" l="l" r="r" t="t"/>
            <a:pathLst>
              <a:path extrusionOk="0" h="22984" w="257285">
                <a:moveTo>
                  <a:pt x="248745" y="1"/>
                </a:moveTo>
                <a:lnTo>
                  <a:pt x="1" y="1"/>
                </a:lnTo>
                <a:lnTo>
                  <a:pt x="1" y="22984"/>
                </a:lnTo>
                <a:lnTo>
                  <a:pt x="248745" y="22984"/>
                </a:lnTo>
                <a:lnTo>
                  <a:pt x="257284" y="11509"/>
                </a:lnTo>
                <a:close/>
              </a:path>
            </a:pathLst>
          </a:custGeom>
          <a:solidFill>
            <a:srgbClr val="EEEEEE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/>
              <a:t>regular big group meeting in the beginning of each month? </a:t>
            </a:r>
            <a:endParaRPr b="1"/>
          </a:p>
        </p:txBody>
      </p:sp>
      <p:sp>
        <p:nvSpPr>
          <p:cNvPr id="145" name="Google Shape;145;p21"/>
          <p:cNvSpPr/>
          <p:nvPr/>
        </p:nvSpPr>
        <p:spPr>
          <a:xfrm>
            <a:off x="3581500" y="1565325"/>
            <a:ext cx="1726800" cy="1056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 cap="flat" cmpd="sng" w="38100">
            <a:solidFill>
              <a:srgbClr val="D686A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next steps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252550" y="1565325"/>
            <a:ext cx="1726800" cy="1056000"/>
          </a:xfrm>
          <a:prstGeom prst="roundRect">
            <a:avLst>
              <a:gd fmla="val 50000" name="adj"/>
            </a:avLst>
          </a:prstGeom>
          <a:solidFill>
            <a:srgbClr val="1C4587"/>
          </a:solidFill>
          <a:ln cap="flat" cmpd="sng" w="38100">
            <a:solidFill>
              <a:srgbClr val="2CACC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de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team structure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de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&amp; regular meeting</a:t>
            </a:r>
            <a:endParaRPr b="1"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1"/>
          <p:cNvSpPr/>
          <p:nvPr/>
        </p:nvSpPr>
        <p:spPr>
          <a:xfrm>
            <a:off x="7593675" y="4542375"/>
            <a:ext cx="1283700" cy="503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rgbClr val="ADADAD"/>
                </a:solidFill>
              </a:rPr>
              <a:t>*** end</a:t>
            </a:r>
            <a:endParaRPr>
              <a:solidFill>
                <a:srgbClr val="ADADA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