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emf" ContentType="image/x-emf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97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72" r:id="rId2"/>
    <p:sldMasterId id="2147483660" r:id="rId3"/>
    <p:sldMasterId id="2147483710" r:id="rId4"/>
    <p:sldMasterId id="2147483728" r:id="rId5"/>
    <p:sldMasterId id="2147483741" r:id="rId6"/>
    <p:sldMasterId id="2147483753" r:id="rId7"/>
    <p:sldMasterId id="2147483766" r:id="rId8"/>
  </p:sldMasterIdLst>
  <p:notesMasterIdLst>
    <p:notesMasterId r:id="rId29"/>
  </p:notesMasterIdLst>
  <p:handoutMasterIdLst>
    <p:handoutMasterId r:id="rId30"/>
  </p:handoutMasterIdLst>
  <p:sldIdLst>
    <p:sldId id="310" r:id="rId9"/>
    <p:sldId id="257" r:id="rId10"/>
    <p:sldId id="258" r:id="rId11"/>
    <p:sldId id="259" r:id="rId12"/>
    <p:sldId id="260" r:id="rId13"/>
    <p:sldId id="287" r:id="rId14"/>
    <p:sldId id="288" r:id="rId15"/>
    <p:sldId id="265" r:id="rId16"/>
    <p:sldId id="289" r:id="rId17"/>
    <p:sldId id="290" r:id="rId18"/>
    <p:sldId id="311" r:id="rId19"/>
    <p:sldId id="291" r:id="rId20"/>
    <p:sldId id="286" r:id="rId21"/>
    <p:sldId id="308" r:id="rId22"/>
    <p:sldId id="294" r:id="rId23"/>
    <p:sldId id="303" r:id="rId24"/>
    <p:sldId id="285" r:id="rId25"/>
    <p:sldId id="304" r:id="rId26"/>
    <p:sldId id="307" r:id="rId27"/>
    <p:sldId id="30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6EAE38B5-2588-4045-945D-F9657AE88E76}">
          <p14:sldIdLst>
            <p14:sldId id="301"/>
            <p14:sldId id="257"/>
            <p14:sldId id="258"/>
            <p14:sldId id="259"/>
            <p14:sldId id="260"/>
            <p14:sldId id="287"/>
            <p14:sldId id="288"/>
            <p14:sldId id="265"/>
            <p14:sldId id="289"/>
            <p14:sldId id="290"/>
            <p14:sldId id="291"/>
            <p14:sldId id="286"/>
            <p14:sldId id="297"/>
            <p14:sldId id="294"/>
            <p14:sldId id="303"/>
            <p14:sldId id="285"/>
            <p14:sldId id="304"/>
            <p14:sldId id="307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2420" autoAdjust="0"/>
  </p:normalViewPr>
  <p:slideViewPr>
    <p:cSldViewPr snapToGrid="0">
      <p:cViewPr varScale="1">
        <p:scale>
          <a:sx n="63" d="100"/>
          <a:sy n="63" d="100"/>
        </p:scale>
        <p:origin x="-153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21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9675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ructure_de_donn%C3%A9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Poin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932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1644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dirty="0" smtClean="0"/>
              <a:t>dans lesquels chaque nœud contient un point en dimension k. Un arbre k-d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 ( k-</a:t>
            </a:r>
            <a:r>
              <a:rPr lang="fr-FR" sz="1200" b="1" dirty="0" err="1" smtClean="0"/>
              <a:t>dimensional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) est une </a:t>
            </a:r>
            <a:r>
              <a:rPr lang="fr-FR" sz="1200" b="1" dirty="0" smtClean="0">
                <a:hlinkClick r:id="rId3" tooltip="Structure de données"/>
              </a:rPr>
              <a:t>structure de données</a:t>
            </a:r>
            <a:r>
              <a:rPr lang="fr-FR" sz="1200" b="1" dirty="0" smtClean="0"/>
              <a:t> de partition de l'espace permettant de stocker des </a:t>
            </a:r>
            <a:r>
              <a:rPr lang="fr-FR" sz="1200" b="1" dirty="0" smtClean="0">
                <a:hlinkClick r:id="rId4" tooltip="Point"/>
              </a:rPr>
              <a:t>points</a:t>
            </a:r>
            <a:r>
              <a:rPr lang="fr-FR" sz="1200" b="1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35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73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049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2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873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597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35175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01730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453271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91403435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66499524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9546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698390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6224555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8055528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436304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3380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45971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48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671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965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technique : choix du langage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111316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3324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642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8703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8115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28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40354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82190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3161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46685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231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35845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01188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97027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511753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99078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4234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1947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69172938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6557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881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4827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071073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519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4145983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636216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15663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68517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20750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2435913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99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3139673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71456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720856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40468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4395407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59722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429242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145387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34668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026269" cy="3429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07150"/>
            <a:ext cx="468923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061120C-9185-466B-ACA6-C713B3A2CF40}" type="slidenum">
              <a:rPr lang="fr-FR" sz="1200" b="1"/>
              <a:pPr algn="ctr" defTabSz="45720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269" y="0"/>
            <a:ext cx="1371600" cy="1371600"/>
          </a:xfrm>
          <a:prstGeom prst="rect">
            <a:avLst/>
          </a:prstGeom>
          <a:solidFill>
            <a:srgbClr val="800000">
              <a:alpha val="79999"/>
            </a:srgbClr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9" y="1371600"/>
            <a:ext cx="1371600" cy="1371600"/>
          </a:xfrm>
          <a:prstGeom prst="rect">
            <a:avLst/>
          </a:prstGeom>
          <a:solidFill>
            <a:srgbClr val="800000">
              <a:alpha val="6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26269" y="27432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26269" y="4114800"/>
            <a:ext cx="13716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97869" y="4114800"/>
            <a:ext cx="1371600" cy="685800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72400" y="4114800"/>
            <a:ext cx="1371600" cy="685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2069" y="27432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262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20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69469" y="48006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55269" y="4800600"/>
            <a:ext cx="685800" cy="685800"/>
          </a:xfrm>
          <a:prstGeom prst="rect">
            <a:avLst/>
          </a:prstGeom>
          <a:solidFill>
            <a:srgbClr val="800000">
              <a:alpha val="7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55269" y="5486400"/>
            <a:ext cx="685800" cy="685800"/>
          </a:xfrm>
          <a:prstGeom prst="rect">
            <a:avLst/>
          </a:prstGeom>
          <a:solidFill>
            <a:srgbClr val="800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6" name="ZoneTexte 16"/>
          <p:cNvSpPr txBox="1">
            <a:spLocks noChangeArrowheads="1"/>
          </p:cNvSpPr>
          <p:nvPr/>
        </p:nvSpPr>
        <p:spPr bwMode="auto">
          <a:xfrm>
            <a:off x="98181" y="1125539"/>
            <a:ext cx="48064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Conseil en management</a:t>
            </a:r>
          </a:p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Conception &amp; mise en œuvre de systèmes d’information d’entreprise</a:t>
            </a:r>
          </a:p>
        </p:txBody>
      </p:sp>
      <p:pic>
        <p:nvPicPr>
          <p:cNvPr id="17" name="Image 21" descr="logo cereza 2010-01-06 108x2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836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32" descr="cailloux rou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4114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9" name="Connecteur droit 18"/>
          <p:cNvCxnSpPr/>
          <p:nvPr/>
        </p:nvCxnSpPr>
        <p:spPr>
          <a:xfrm>
            <a:off x="219808" y="5072063"/>
            <a:ext cx="4484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19808" y="2743200"/>
            <a:ext cx="46848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fr-FR" sz="24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lient"/>
          <p:cNvSpPr>
            <a:spLocks noChangeArrowheads="1"/>
          </p:cNvSpPr>
          <p:nvPr/>
        </p:nvSpPr>
        <p:spPr bwMode="auto">
          <a:xfrm>
            <a:off x="231531" y="3500439"/>
            <a:ext cx="4673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 typeface="Monotype Sorts" pitchFamily="16" charset="2"/>
              <a:buNone/>
              <a:defRPr/>
            </a:pPr>
            <a:endParaRPr lang="fr-FR" sz="1600" dirty="0">
              <a:latin typeface="Arial" charset="0"/>
            </a:endParaRPr>
          </a:p>
        </p:txBody>
      </p:sp>
      <p:sp>
        <p:nvSpPr>
          <p:cNvPr id="22" name="Espace réservé du pied de page 4"/>
          <p:cNvSpPr>
            <a:spLocks/>
          </p:cNvSpPr>
          <p:nvPr/>
        </p:nvSpPr>
        <p:spPr bwMode="auto">
          <a:xfrm>
            <a:off x="468924" y="6646864"/>
            <a:ext cx="860913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000" dirty="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</a:rPr>
              <a:t>9 Rue Saint Fiacre - 75002 Paris 							Reproduction interdite</a:t>
            </a:r>
          </a:p>
        </p:txBody>
      </p:sp>
      <p:sp>
        <p:nvSpPr>
          <p:cNvPr id="23" name="reference"/>
          <p:cNvSpPr>
            <a:spLocks/>
          </p:cNvSpPr>
          <p:nvPr/>
        </p:nvSpPr>
        <p:spPr bwMode="auto">
          <a:xfrm>
            <a:off x="3109546" y="3213101"/>
            <a:ext cx="1928446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00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4" name="titre"/>
          <p:cNvSpPr txBox="1">
            <a:spLocks noChangeArrowheads="1"/>
          </p:cNvSpPr>
          <p:nvPr/>
        </p:nvSpPr>
        <p:spPr bwMode="auto">
          <a:xfrm>
            <a:off x="231531" y="3886200"/>
            <a:ext cx="44723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Agilité</a:t>
            </a:r>
          </a:p>
        </p:txBody>
      </p:sp>
      <p:sp>
        <p:nvSpPr>
          <p:cNvPr id="25" name="sous-titre"/>
          <p:cNvSpPr txBox="1">
            <a:spLocks noChangeArrowheads="1"/>
          </p:cNvSpPr>
          <p:nvPr/>
        </p:nvSpPr>
        <p:spPr bwMode="auto">
          <a:xfrm>
            <a:off x="231531" y="5257800"/>
            <a:ext cx="7331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>
                <a:solidFill>
                  <a:srgbClr val="404040"/>
                </a:solidFill>
              </a:rPr>
              <a:t>Offre « Plateau intégré de développement agile »</a:t>
            </a:r>
          </a:p>
        </p:txBody>
      </p:sp>
      <p:sp>
        <p:nvSpPr>
          <p:cNvPr id="26" name="Text Box 117"/>
          <p:cNvSpPr txBox="1">
            <a:spLocks noChangeArrowheads="1"/>
          </p:cNvSpPr>
          <p:nvPr userDrawn="1"/>
        </p:nvSpPr>
        <p:spPr bwMode="auto">
          <a:xfrm>
            <a:off x="2132135" y="6669088"/>
            <a:ext cx="474784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 Box 117"/>
          <p:cNvSpPr txBox="1">
            <a:spLocks noChangeArrowheads="1"/>
          </p:cNvSpPr>
          <p:nvPr userDrawn="1"/>
        </p:nvSpPr>
        <p:spPr bwMode="auto">
          <a:xfrm>
            <a:off x="8380535" y="6669088"/>
            <a:ext cx="51141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FA7738-65CD-49E2-A73B-B46AB45FEB20}" type="slidenum">
              <a:rPr lang="fr-FR" sz="1000" b="1">
                <a:solidFill>
                  <a:schemeClr val="bg1"/>
                </a:solidFill>
                <a:latin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0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8" name="Picture 3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912327" y="1"/>
            <a:ext cx="192844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1591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prstClr val="white"/>
                </a:solidFill>
              </a:rPr>
              <a:t>Solution technique: choix des librairies</a:t>
            </a:r>
            <a:endParaRPr lang="fr-FR" sz="2700" b="1" dirty="0">
              <a:solidFill>
                <a:prstClr val="white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89976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1416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7289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6303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6571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6751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Analyse technique: définition des indicateurs de performances</a:t>
            </a:r>
            <a:endParaRPr lang="fr-FR" sz="2400" b="1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22339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5794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6509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8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649" r:id="rId17"/>
    <p:sldLayoutId id="2147483651" r:id="rId18"/>
    <p:sldLayoutId id="2147483684" r:id="rId19"/>
    <p:sldLayoutId id="2147483656" r:id="rId20"/>
    <p:sldLayoutId id="214748377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24/03/2015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6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5080" y="0"/>
            <a:ext cx="2788920" cy="409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BenchOKR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E:\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0320" y="0"/>
            <a:ext cx="2773680" cy="277368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0496" y="3458528"/>
            <a:ext cx="1373504" cy="6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320" y="3444240"/>
            <a:ext cx="1432559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6339840" cy="341376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r>
              <a:rPr lang="fr-FR" sz="3600" b="1" dirty="0" smtClean="0"/>
              <a:t>Benchmarks de navigation dans un nuage de points 3D</a:t>
            </a:r>
            <a:r>
              <a:rPr lang="fr-FR" dirty="0" smtClean="0"/>
              <a:t> </a:t>
            </a:r>
          </a:p>
          <a:p>
            <a:pPr algn="ctr"/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1584960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3459480"/>
            <a:ext cx="4983480" cy="33985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présenté par : </a:t>
            </a:r>
          </a:p>
          <a:p>
            <a:pPr algn="ctr"/>
            <a:r>
              <a:rPr lang="fr-FR" dirty="0" smtClean="0"/>
              <a:t>Alban KRAUS</a:t>
            </a:r>
          </a:p>
          <a:p>
            <a:pPr algn="ctr"/>
            <a:r>
              <a:rPr lang="fr-FR" dirty="0" err="1" smtClean="0"/>
              <a:t>Maryame</a:t>
            </a:r>
            <a:r>
              <a:rPr lang="fr-FR" dirty="0" smtClean="0"/>
              <a:t> RHEZALI</a:t>
            </a:r>
          </a:p>
          <a:p>
            <a:pPr algn="ctr"/>
            <a:r>
              <a:rPr lang="fr-FR" dirty="0" smtClean="0"/>
              <a:t>David NIAMIEN</a:t>
            </a:r>
          </a:p>
          <a:p>
            <a:pPr algn="ctr"/>
            <a:r>
              <a:rPr lang="fr-FR" dirty="0" smtClean="0"/>
              <a:t>24 Mars 2015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0520" y="6431280"/>
            <a:ext cx="4983480" cy="426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57160" y="4800600"/>
            <a:ext cx="685800" cy="6858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73440" y="4800600"/>
            <a:ext cx="685800" cy="6858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73440" y="5501640"/>
            <a:ext cx="685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0540" y="1048837"/>
            <a:ext cx="8122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 smtClean="0"/>
              <a:t>Kd</a:t>
            </a:r>
            <a:r>
              <a:rPr lang="fr-FR" sz="2400" b="1" dirty="0" smtClean="0"/>
              <a:t>-</a:t>
            </a:r>
            <a:r>
              <a:rPr lang="fr-FR" sz="2400" b="1" dirty="0" err="1" smtClean="0"/>
              <a:t>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non terminal divise l'espace en deux demi-espaces.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Les points situés dans chacun des deux demi-espaces sont stockés dans les  branches gauche et droite du nœud courant. </a:t>
            </a:r>
          </a:p>
          <a:p>
            <a:pPr marL="800100" lvl="2" indent="-342900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60" y="3863934"/>
            <a:ext cx="5196839" cy="2841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du langage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965" y="1351896"/>
            <a:ext cx="6656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tabLst>
                <a:tab pos="330994" algn="l"/>
              </a:tabLst>
              <a:defRPr/>
            </a:pPr>
            <a:r>
              <a:rPr lang="fr-FR" sz="2100" b="1" dirty="0" smtClean="0"/>
              <a:t>     </a:t>
            </a:r>
            <a:r>
              <a:rPr lang="fr-FR" sz="2400" dirty="0" smtClean="0"/>
              <a:t>Test sur la durée d’exécution de la fonction calculant le 40ème terme de la suite de </a:t>
            </a:r>
            <a:r>
              <a:rPr lang="fr-FR" sz="2400" dirty="0" err="1" smtClean="0"/>
              <a:t>Fibonacci</a:t>
            </a:r>
            <a:r>
              <a:rPr lang="fr-FR" sz="2400" dirty="0" smtClean="0"/>
              <a:t> implémentée avec l’algorithme en complexité exponentielle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51610" y="3002280"/>
          <a:ext cx="5982912" cy="1710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728"/>
                <a:gridCol w="1495728"/>
                <a:gridCol w="1623932"/>
                <a:gridCol w="1367524"/>
              </a:tblGrid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Js</a:t>
                      </a:r>
                      <a:r>
                        <a:rPr lang="fr-FR" dirty="0" smtClean="0"/>
                        <a:t>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C/C++</a:t>
                      </a:r>
                      <a:endParaRPr lang="fr-FR" dirty="0"/>
                    </a:p>
                  </a:txBody>
                  <a:tcPr marL="68580" marR="68580"/>
                </a:tc>
              </a:tr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25174"/>
            <a:ext cx="67818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100" b="1" dirty="0" err="1" smtClean="0"/>
              <a:t>LibQGLViewer</a:t>
            </a:r>
            <a:r>
              <a:rPr lang="fr-FR" sz="2100" b="1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 Bibliothèque C ++ basée sur </a:t>
            </a:r>
            <a:r>
              <a:rPr lang="fr-FR" sz="2400" dirty="0" err="1" smtClean="0"/>
              <a:t>Qt</a:t>
            </a:r>
            <a:r>
              <a:rPr lang="fr-FR" sz="2400" dirty="0" smtClean="0"/>
              <a:t> qui facilite la   création de la vision </a:t>
            </a:r>
            <a:r>
              <a:rPr lang="fr-FR" sz="2400" dirty="0" err="1" smtClean="0"/>
              <a:t>OpenGL</a:t>
            </a:r>
            <a:r>
              <a:rPr lang="fr-FR" sz="2400" dirty="0" smtClean="0"/>
              <a:t> 3D.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400" dirty="0" smtClean="0"/>
              <a:t>  Basée sur le kit </a:t>
            </a:r>
            <a:r>
              <a:rPr lang="fr-FR" sz="2400" dirty="0" err="1" smtClean="0"/>
              <a:t>Qt</a:t>
            </a:r>
            <a:r>
              <a:rPr lang="fr-FR" sz="2400" dirty="0" smtClean="0"/>
              <a:t>, il compile sur toute architecture (Unix-Linux, Mac, Windows). </a:t>
            </a:r>
          </a:p>
          <a:p>
            <a:pPr>
              <a:spcBef>
                <a:spcPts val="1200"/>
              </a:spcBef>
            </a:pPr>
            <a:r>
              <a:rPr lang="fr-FR" sz="2100" b="1" dirty="0" smtClean="0"/>
              <a:t>Programmation de la classe camera qui fait appelle à la bibliothèque </a:t>
            </a:r>
            <a:r>
              <a:rPr lang="fr-FR" sz="2100" b="1" dirty="0" err="1" smtClean="0"/>
              <a:t>OpenGL</a:t>
            </a:r>
            <a:r>
              <a:rPr lang="fr-FR" sz="2100" b="1" dirty="0" smtClean="0"/>
              <a:t> Mathématiques ( GLM ) .</a:t>
            </a:r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/>
            <a:endParaRPr lang="fr-FR" sz="2100" b="1" dirty="0" smtClean="0"/>
          </a:p>
          <a:p>
            <a:endParaRPr lang="fr-FR" sz="21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03959"/>
            <a:ext cx="10332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1. Nombre d'images par seconde (lors d'un déplacement codifié de la</a:t>
            </a:r>
          </a:p>
          <a:p>
            <a:r>
              <a:rPr lang="fr-FR" dirty="0" smtClean="0"/>
              <a:t>caméra)</a:t>
            </a:r>
          </a:p>
          <a:p>
            <a:r>
              <a:rPr lang="fr-FR" dirty="0" smtClean="0"/>
              <a:t>1. Nombre d'images par secondes en caméra statique.</a:t>
            </a:r>
          </a:p>
          <a:p>
            <a:r>
              <a:rPr lang="fr-FR" dirty="0" smtClean="0"/>
              <a:t>(1. -&gt; Temps de calcul affichage (entre demande de requête et fin de la</a:t>
            </a:r>
          </a:p>
          <a:p>
            <a:r>
              <a:rPr lang="fr-FR" dirty="0" smtClean="0"/>
              <a:t>      mise à jour de l'affichage) -&gt; ce n'est pas un bon indicateur</a:t>
            </a:r>
          </a:p>
          <a:p>
            <a:r>
              <a:rPr lang="fr-FR" dirty="0" smtClean="0"/>
              <a:t>      car il dépend de deux opérations différentes : d'une part la</a:t>
            </a:r>
          </a:p>
          <a:p>
            <a:r>
              <a:rPr lang="fr-FR" dirty="0" smtClean="0"/>
              <a:t>      librairie qui implémente la caméra, et d'autre part nos propres</a:t>
            </a:r>
          </a:p>
          <a:p>
            <a:r>
              <a:rPr lang="fr-FR" dirty="0" smtClean="0"/>
              <a:t>      méthodes de requête.)</a:t>
            </a:r>
          </a:p>
          <a:p>
            <a:r>
              <a:rPr lang="fr-FR" dirty="0" smtClean="0"/>
              <a:t>1. -&gt; Temps/Vitesse des requêtes (entre réception de la demande et retour</a:t>
            </a:r>
          </a:p>
          <a:p>
            <a:r>
              <a:rPr lang="fr-FR" dirty="0" smtClean="0"/>
              <a:t>      de la réponse)</a:t>
            </a:r>
          </a:p>
          <a:p>
            <a:r>
              <a:rPr lang="fr-FR" dirty="0" smtClean="0"/>
              <a:t>1. Espace en mémoire vive maximal utilisé lors des requêtes</a:t>
            </a:r>
          </a:p>
          <a:p>
            <a:r>
              <a:rPr lang="fr-FR" dirty="0" smtClean="0"/>
              <a:t>   Remarque : on ne pourra pas tout stocker en mémoire : faire le calcul</a:t>
            </a:r>
          </a:p>
          <a:p>
            <a:r>
              <a:rPr lang="fr-FR" dirty="0" smtClean="0"/>
              <a:t>2. Temps de calcul de création du découpage (depuis l'ouverture du</a:t>
            </a:r>
          </a:p>
          <a:p>
            <a:r>
              <a:rPr lang="fr-FR" dirty="0" smtClean="0"/>
              <a:t>   fichier initial jusqu'à la fin de la création de l'arbre)</a:t>
            </a:r>
          </a:p>
          <a:p>
            <a:r>
              <a:rPr lang="fr-FR" dirty="0" smtClean="0"/>
              <a:t>2. Rapport espace disque du nuage découpé / espace disque du nuage initial</a:t>
            </a:r>
          </a:p>
          <a:p>
            <a:r>
              <a:rPr lang="fr-FR" dirty="0" smtClean="0"/>
              <a:t>2. Espace mémoire vive maximal utilisé lors de la construction de l'arbre</a:t>
            </a:r>
          </a:p>
          <a:p>
            <a:r>
              <a:rPr lang="fr-FR" dirty="0" smtClean="0"/>
              <a:t>2. -&gt; Espace mémoire vive maximal utilisé lors de la lecture des données</a:t>
            </a:r>
          </a:p>
          <a:p>
            <a:r>
              <a:rPr lang="fr-FR" dirty="0" smtClean="0"/>
              <a:t>2. -&gt; Hauteur de l'arbre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77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</p:spTree>
    <p:extLst>
      <p:ext uri="{BB962C8B-B14F-4D97-AF65-F5344CB8AC3E}">
        <p14:creationId xmlns:p14="http://schemas.microsoft.com/office/powerpoint/2010/main" xmlns="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606727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29371" y="1277188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630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6202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14158" y="1626981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26" y="2102743"/>
            <a:ext cx="8600809" cy="15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26" y="3710262"/>
            <a:ext cx="8596534" cy="24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238760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132B277A-E52E-4AED-BCF8-1E5F38ED84D2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1"/>
                </a:solidFill>
              </a:rPr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5760" y="1861466"/>
            <a:ext cx="87782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Suite à 2 études </a:t>
            </a:r>
            <a:r>
              <a:rPr lang="fr-FR" sz="2400" b="1" dirty="0" smtClean="0"/>
              <a:t>réalisées</a:t>
            </a:r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  <a:p>
            <a:pPr marL="1071563" lvl="3" indent="-385763" algn="just">
              <a:buFont typeface="+mj-lt"/>
              <a:buAutoNum type="arabicPeriod"/>
              <a:tabLst>
                <a:tab pos="330994" algn="l"/>
              </a:tabLst>
              <a:defRPr/>
            </a:pPr>
            <a:r>
              <a:rPr lang="fr-FR" sz="2400" b="1" dirty="0" smtClean="0"/>
              <a:t>DIAS : </a:t>
            </a:r>
            <a:r>
              <a:rPr lang="fr-FR" sz="2400" b="1" dirty="0"/>
              <a:t>choix d’un logiciel de visualisation de nuage de points 3D</a:t>
            </a:r>
          </a:p>
          <a:p>
            <a:pPr marL="1071563" lvl="3" indent="-385763" algn="just">
              <a:spcBef>
                <a:spcPts val="1200"/>
              </a:spcBef>
              <a:buFont typeface="+mj-lt"/>
              <a:buAutoNum type="arabicPeriod"/>
              <a:tabLst>
                <a:tab pos="330994" algn="l"/>
              </a:tabLst>
              <a:defRPr/>
            </a:pPr>
            <a:r>
              <a:rPr lang="fr-FR" sz="2400" b="1" dirty="0" smtClean="0"/>
              <a:t>IGN : </a:t>
            </a:r>
            <a:r>
              <a:rPr lang="fr-FR" sz="2400" b="1" dirty="0"/>
              <a:t>projet </a:t>
            </a:r>
            <a:r>
              <a:rPr lang="fr-FR" sz="2400" b="1" dirty="0" err="1"/>
              <a:t>iTowns</a:t>
            </a:r>
            <a:endParaRPr lang="fr-FR" sz="2400" b="1" dirty="0"/>
          </a:p>
          <a:p>
            <a:pPr marL="402431" lvl="4" algn="just">
              <a:defRPr/>
            </a:pP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73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iagramme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</p:spTree>
    <p:extLst>
      <p:ext uri="{BB962C8B-B14F-4D97-AF65-F5344CB8AC3E}">
        <p14:creationId xmlns:p14="http://schemas.microsoft.com/office/powerpoint/2010/main" xmlns="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0929" y="1214590"/>
            <a:ext cx="834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une </a:t>
            </a:r>
            <a:r>
              <a:rPr lang="fr-FR" sz="2400" b="1" i="1" dirty="0"/>
              <a:t>étude de performance </a:t>
            </a:r>
            <a:r>
              <a:rPr lang="fr-FR" sz="2400" dirty="0"/>
              <a:t>de différentes structures de données afin d’assurer la fluidité de l’affichage d’un très gros nuage de </a:t>
            </a:r>
            <a:r>
              <a:rPr lang="fr-FR" sz="2400" dirty="0" smtClean="0"/>
              <a:t>points</a:t>
            </a:r>
            <a:endParaRPr lang="fr-FR" sz="2400" dirty="0"/>
          </a:p>
          <a:p>
            <a:endParaRPr lang="fr-FR" sz="24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1286" y="2800245"/>
            <a:ext cx="5486951" cy="26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27184" y="1469206"/>
            <a:ext cx="8743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</a:t>
            </a:r>
            <a:r>
              <a:rPr lang="fr-FR" sz="2400" b="1" dirty="0" smtClean="0"/>
              <a:t>1 : Lire les </a:t>
            </a:r>
            <a:r>
              <a:rPr lang="fr-FR" sz="2400" b="1" dirty="0"/>
              <a:t>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2 : </a:t>
            </a:r>
            <a:r>
              <a:rPr lang="fr-FR" sz="2400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3 : </a:t>
            </a:r>
            <a:r>
              <a:rPr lang="fr-FR" sz="2400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Afficher les points</a:t>
            </a:r>
          </a:p>
        </p:txBody>
      </p:sp>
    </p:spTree>
    <p:extLst>
      <p:ext uri="{BB962C8B-B14F-4D97-AF65-F5344CB8AC3E}">
        <p14:creationId xmlns:p14="http://schemas.microsoft.com/office/powerpoint/2010/main" xmlns="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9100" y="1242445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Octree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dirty="0"/>
              <a:t>Subdivision spatiale de l’espace en trois dimensions de type arbre dans laquelle chaque nœud peut compter jusqu'à huit enfants (huit octants).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854875" y="3187761"/>
            <a:ext cx="6110467" cy="2772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" y="120123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Rtree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est une boîte </a:t>
            </a:r>
            <a:r>
              <a:rPr lang="fr-FR" sz="2400" dirty="0" err="1" smtClean="0"/>
              <a:t>englobante</a:t>
            </a:r>
            <a:r>
              <a:rPr lang="fr-FR" sz="2400" dirty="0" smtClean="0"/>
              <a:t> qui contient entre m et M boîtes </a:t>
            </a:r>
            <a:r>
              <a:rPr lang="fr-FR" sz="2400" dirty="0" err="1" smtClean="0"/>
              <a:t>englobantes</a:t>
            </a:r>
            <a:endParaRPr lang="fr-FR" sz="2400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Une feuille est un fichier contenant un nombre défini de points</a:t>
            </a:r>
            <a:endParaRPr lang="fr-FR" sz="2400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550</Words>
  <Application>Microsoft Office PowerPoint</Application>
  <PresentationFormat>Affichage à l'écran (4:3)</PresentationFormat>
  <Paragraphs>131</Paragraphs>
  <Slides>20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8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2_Conception personnalisée</vt:lpstr>
      <vt:lpstr>1_Conception personnalisée</vt:lpstr>
      <vt:lpstr>Conception personnalisée</vt:lpstr>
      <vt:lpstr>Conclusion</vt:lpstr>
      <vt:lpstr>4_Conception personnalisée</vt:lpstr>
      <vt:lpstr>5_Conception personnalisée</vt:lpstr>
      <vt:lpstr>office theme</vt:lpstr>
      <vt:lpstr>3_Conception personnalisée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maryame</cp:lastModifiedBy>
  <cp:revision>136</cp:revision>
  <dcterms:created xsi:type="dcterms:W3CDTF">2015-01-25T13:28:11Z</dcterms:created>
  <dcterms:modified xsi:type="dcterms:W3CDTF">2015-03-24T11:38:08Z</dcterms:modified>
</cp:coreProperties>
</file>