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72" r:id="rId2"/>
    <p:sldMasterId id="2147483660" r:id="rId3"/>
    <p:sldMasterId id="2147483710" r:id="rId4"/>
    <p:sldMasterId id="2147483780" r:id="rId5"/>
    <p:sldMasterId id="2147483728" r:id="rId6"/>
    <p:sldMasterId id="2147483741" r:id="rId7"/>
    <p:sldMasterId id="2147483753" r:id="rId8"/>
    <p:sldMasterId id="2147483766" r:id="rId9"/>
  </p:sldMasterIdLst>
  <p:notesMasterIdLst>
    <p:notesMasterId r:id="rId30"/>
  </p:notesMasterIdLst>
  <p:handoutMasterIdLst>
    <p:handoutMasterId r:id="rId31"/>
  </p:handoutMasterIdLst>
  <p:sldIdLst>
    <p:sldId id="310" r:id="rId10"/>
    <p:sldId id="257" r:id="rId11"/>
    <p:sldId id="258" r:id="rId12"/>
    <p:sldId id="312" r:id="rId13"/>
    <p:sldId id="260" r:id="rId14"/>
    <p:sldId id="287" r:id="rId15"/>
    <p:sldId id="288" r:id="rId16"/>
    <p:sldId id="265" r:id="rId17"/>
    <p:sldId id="314" r:id="rId18"/>
    <p:sldId id="289" r:id="rId19"/>
    <p:sldId id="291" r:id="rId20"/>
    <p:sldId id="286" r:id="rId21"/>
    <p:sldId id="315" r:id="rId22"/>
    <p:sldId id="316" r:id="rId23"/>
    <p:sldId id="317" r:id="rId24"/>
    <p:sldId id="303" r:id="rId25"/>
    <p:sldId id="285" r:id="rId26"/>
    <p:sldId id="304" r:id="rId27"/>
    <p:sldId id="307" r:id="rId28"/>
    <p:sldId id="30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6EAE38B5-2588-4045-945D-F9657AE88E76}">
          <p14:sldIdLst>
            <p14:sldId id="310"/>
            <p14:sldId id="257"/>
            <p14:sldId id="258"/>
            <p14:sldId id="312"/>
            <p14:sldId id="260"/>
            <p14:sldId id="287"/>
            <p14:sldId id="288"/>
            <p14:sldId id="265"/>
            <p14:sldId id="290"/>
            <p14:sldId id="289"/>
            <p14:sldId id="291"/>
            <p14:sldId id="286"/>
            <p14:sldId id="313"/>
            <p14:sldId id="308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71852" autoAdjust="0"/>
  </p:normalViewPr>
  <p:slideViewPr>
    <p:cSldViewPr snapToGrid="0">
      <p:cViewPr varScale="1">
        <p:scale>
          <a:sx n="46" d="100"/>
          <a:sy n="46" d="100"/>
        </p:scale>
        <p:origin x="-19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21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675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ructure_de_donn%C3%A9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Point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3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étant donné que nous aurons de nombreux appels récursifs à faire, j'ai codé un test dans différents langages. J'ai utilisé un exemple simple </a:t>
            </a:r>
            <a:r>
              <a:rPr lang="fr-FR" dirty="0" err="1" smtClean="0"/>
              <a:t>nécéssitant</a:t>
            </a:r>
            <a:r>
              <a:rPr lang="fr-FR" dirty="0" smtClean="0"/>
              <a:t> beaucoup d'appels récursifs mais ne générant pas de trop gros nombres : la suite de </a:t>
            </a:r>
            <a:r>
              <a:rPr lang="fr-FR" dirty="0" err="1" smtClean="0"/>
              <a:t>Fibonacci</a:t>
            </a:r>
            <a:r>
              <a:rPr lang="fr-FR" dirty="0" smtClean="0"/>
              <a:t>. Elle est définie pour n &gt;= 0 ainsi : F(n+2) := F(n+1) + F(n) F(0) := 1 F(1) := 1 L'algorithme naïf utilisé génère 2^n appels récursifs. Il a été codé de manière semblable en C, en Python, et en </a:t>
            </a:r>
            <a:r>
              <a:rPr lang="fr-FR" dirty="0" err="1" smtClean="0"/>
              <a:t>Javascript</a:t>
            </a:r>
            <a:r>
              <a:rPr lang="fr-FR" dirty="0" smtClean="0"/>
              <a:t>, puis compilé/interprété. Le temps a été mesuré </a:t>
            </a:r>
            <a:r>
              <a:rPr lang="fr-FR" dirty="0" err="1" smtClean="0"/>
              <a:t>fiablement</a:t>
            </a:r>
            <a:r>
              <a:rPr lang="fr-FR" dirty="0" smtClean="0"/>
              <a:t> en C et approximativement (par un musicien) en Python et </a:t>
            </a:r>
            <a:r>
              <a:rPr lang="fr-FR" dirty="0" err="1" smtClean="0"/>
              <a:t>Javascript</a:t>
            </a:r>
            <a:r>
              <a:rPr lang="fr-FR" dirty="0" smtClean="0"/>
              <a:t>. Le résultat de l'exécution de F(40) est : 2s en C, plus de 30s en Python et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Execution</a:t>
            </a:r>
            <a:r>
              <a:rPr lang="fr-FR" dirty="0" smtClean="0"/>
              <a:t>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librairie libre écrite en C++ basée sur la bibliothèque QT .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QGLViewer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permet la création rapide d'un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visualiseur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scènes 3D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OpenGL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avec la plupart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 fonctionnalités désirées par défaut 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comparé les performances obtenues entre le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visualiseur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base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QGLViewer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un autre proposant les mêmes services, implémenté avec la librairie GLUT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eectué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sous Linux avec une machine équipée d'un processeur Intel Pentium IV 3.2GHz, de 1024Mo de RAM et d'une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Nvidia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6800 GS.</a:t>
            </a:r>
          </a:p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Mémoire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Rendu 3D temps-réel de grands objets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353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1362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02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iTowns</a:t>
            </a:r>
            <a:r>
              <a:rPr lang="fr-FR" dirty="0" smtClean="0"/>
              <a:t>: plateforme de navigation immersive</a:t>
            </a:r>
          </a:p>
          <a:p>
            <a:r>
              <a:rPr lang="fr-FR" dirty="0" smtClean="0"/>
              <a:t>Permet de naviguer virtuellement dans une acquisition de </a:t>
            </a:r>
            <a:r>
              <a:rPr lang="fr-FR" dirty="0" err="1" smtClean="0"/>
              <a:t>Stéréopolis</a:t>
            </a:r>
            <a:r>
              <a:rPr lang="fr-FR" dirty="0" smtClean="0"/>
              <a:t> depuis internet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BESOIN de considérer insertion / suppression d’un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932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1644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Méthode de représentation hiérarchique : visualisation multi-échelle (multi-résolution)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et exploration simples (de manière récursive)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Méthode facile à tester les intersections avec d’autres objets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Possibilité de visualiser les objets en 3 dimensions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 géométrique est simple : cube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 d’un seul algorithme pour analyser et manipuler tous les objets contenus dans le cube</a:t>
            </a:r>
          </a:p>
          <a:p>
            <a:endParaRPr lang="fr-FR" dirty="0" smtClean="0"/>
          </a:p>
          <a:p>
            <a:pPr lvl="0"/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Inconvénients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rendu est coûteux en temps de calcul pour les scènes complexes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Stockage du vide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Nécessite beaucoup de mémoire pour le stockage d’un grand nombre de cubes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représentation approximative des scènes ou des objets.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8353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/>
              <a:t>Un arbre k-d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 ( k-</a:t>
            </a:r>
            <a:r>
              <a:rPr lang="fr-FR" sz="1200" b="1" dirty="0" err="1" smtClean="0"/>
              <a:t>dimensional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) est une </a:t>
            </a:r>
            <a:r>
              <a:rPr lang="fr-FR" sz="1200" b="1" dirty="0" smtClean="0">
                <a:hlinkClick r:id="rId3" tooltip="Structure de données"/>
              </a:rPr>
              <a:t>structure de données</a:t>
            </a:r>
            <a:r>
              <a:rPr lang="fr-FR" sz="1200" b="1" dirty="0" smtClean="0"/>
              <a:t> de partition de l'espace permettant de stocker des </a:t>
            </a:r>
            <a:r>
              <a:rPr lang="fr-FR" sz="1200" b="1" dirty="0" smtClean="0">
                <a:hlinkClick r:id="rId4" tooltip="Point"/>
              </a:rPr>
              <a:t>points</a:t>
            </a:r>
            <a:r>
              <a:rPr lang="fr-FR" sz="1200" b="1" dirty="0" smtClean="0"/>
              <a:t> dans lesquels chaque nœud contient un point en dimension k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racine : la boite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englobante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toute la scène 3D 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  :la branche courante de l’arbre binaire à partir de laquelle on cherche à créer deux branches filles dites sous-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au début du traitement le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egale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racine ,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noeud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un plan séparateur + deux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ﬁls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correspondant aux deux sous-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feuille : la liste des objets contenus dans le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correspondant</a:t>
            </a:r>
          </a:p>
          <a:p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plan de la racine sera par exemple normal au vecteur (1,0,0), le plan des deux enfants sera normal au vecteur (0,1,0), celui des petits-enfants sera normal au vecteur (0,0,1)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fin de l’algorithme est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 des objets+Profondeur de la subdivision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4710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Classe abstraite pour fournir la </a:t>
            </a:r>
            <a:r>
              <a:rPr lang="fr-FR" dirty="0" err="1" smtClean="0"/>
              <a:t>meme</a:t>
            </a:r>
            <a:r>
              <a:rPr lang="fr-FR" dirty="0" smtClean="0"/>
              <a:t> interface quelque soit l’</a:t>
            </a:r>
            <a:r>
              <a:rPr lang="fr-FR" dirty="0" err="1" smtClean="0"/>
              <a:t>inplémentation</a:t>
            </a:r>
            <a:r>
              <a:rPr lang="fr-FR" dirty="0" smtClean="0"/>
              <a:t> données par les différents méthodes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Besoin </a:t>
            </a:r>
            <a:r>
              <a:rPr lang="fr-FR" baseline="0" dirty="0" smtClean="0"/>
              <a:t>: stocker =&gt; OK</a:t>
            </a:r>
          </a:p>
          <a:p>
            <a:r>
              <a:rPr lang="fr-FR" baseline="0" dirty="0" smtClean="0"/>
              <a:t>Besoin : accéder rapidement : proposition de la BD (dupliquer pour trouver plus vite), proposition des fichiers (voisinage)</a:t>
            </a:r>
          </a:p>
          <a:p>
            <a:r>
              <a:rPr lang="fr-FR" baseline="0" dirty="0" smtClean="0"/>
              <a:t>Reste, inutile.</a:t>
            </a:r>
          </a:p>
          <a:p>
            <a:r>
              <a:rPr lang="fr-FR" baseline="0" dirty="0" smtClean="0"/>
              <a:t>-Plusieurs indexes points vers </a:t>
            </a:r>
            <a:r>
              <a:rPr lang="fr-FR" baseline="0" dirty="0" err="1" smtClean="0"/>
              <a:t>memes</a:t>
            </a:r>
            <a:r>
              <a:rPr lang="fr-FR" baseline="0" dirty="0" smtClean="0"/>
              <a:t> objets</a:t>
            </a:r>
          </a:p>
          <a:p>
            <a:r>
              <a:rPr lang="fr-FR" baseline="0" dirty="0" smtClean="0"/>
              <a:t>-Dupliquer les donner dans la mémoire a fin de </a:t>
            </a:r>
            <a:r>
              <a:rPr lang="fr-FR" baseline="0" dirty="0" err="1" smtClean="0"/>
              <a:t>accelerer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acces</a:t>
            </a:r>
            <a:r>
              <a:rPr lang="fr-FR" baseline="0" dirty="0" smtClean="0"/>
              <a:t> au données</a:t>
            </a:r>
          </a:p>
          <a:p>
            <a:r>
              <a:rPr lang="fr-FR" baseline="0" dirty="0" smtClean="0"/>
              <a:t>Facile à utiliser + </a:t>
            </a:r>
            <a:r>
              <a:rPr lang="fr-FR" baseline="0" dirty="0" err="1" smtClean="0"/>
              <a:t>repond</a:t>
            </a:r>
            <a:r>
              <a:rPr lang="fr-FR" baseline="0" dirty="0" smtClean="0"/>
              <a:t> au besoin du </a:t>
            </a:r>
            <a:r>
              <a:rPr lang="fr-FR" baseline="0" dirty="0" err="1" smtClean="0"/>
              <a:t>comanditaire</a:t>
            </a:r>
            <a:r>
              <a:rPr lang="fr-FR" baseline="0" dirty="0" smtClean="0"/>
              <a:t>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584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emf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structure de données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346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899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14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72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63031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6571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6751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223390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57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873000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65096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8310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20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Contexte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597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3517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01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4532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91403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66499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95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6983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622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8055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4363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338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96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332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64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870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81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structure de données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9113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533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28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204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1785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585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501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7066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358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999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982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403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8219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316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466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2318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358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011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970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117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990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 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11131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94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91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65578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88127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48271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710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51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414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6362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15663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68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207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243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996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31396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71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7208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404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43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429242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45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649" r:id="rId16"/>
    <p:sldLayoutId id="2147483651" r:id="rId17"/>
    <p:sldLayoutId id="2147483684" r:id="rId18"/>
    <p:sldLayoutId id="2147483656" r:id="rId19"/>
    <p:sldLayoutId id="2147483778" r:id="rId20"/>
    <p:sldLayoutId id="214748379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899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93" r:id="rId12"/>
    <p:sldLayoutId id="214748379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25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9227" y="5501640"/>
            <a:ext cx="353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Commanditaire :</a:t>
            </a:r>
          </a:p>
          <a:p>
            <a:r>
              <a:rPr lang="fr-FR" sz="2000" dirty="0" smtClean="0"/>
              <a:t>Emmanuel BARDIÈRE</a:t>
            </a:r>
          </a:p>
          <a:p>
            <a:r>
              <a:rPr lang="fr-FR" sz="2000" dirty="0" err="1" smtClean="0"/>
              <a:t>Valilab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0" t="1650" r="14939" b="657"/>
          <a:stretch/>
        </p:blipFill>
        <p:spPr>
          <a:xfrm>
            <a:off x="6569160" y="0"/>
            <a:ext cx="2376000" cy="26399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9/18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10/18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d’une structure de données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</a:t>
            </a:r>
            <a:r>
              <a:rPr lang="fr-FR" sz="2400" dirty="0"/>
              <a:t>du </a:t>
            </a:r>
            <a:r>
              <a:rPr lang="fr-FR" sz="2400" dirty="0" smtClean="0"/>
              <a:t>langage</a:t>
            </a:r>
            <a:endParaRPr lang="fr-FR" sz="24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11/18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6855086"/>
              </p:ext>
            </p:extLst>
          </p:nvPr>
        </p:nvGraphicFramePr>
        <p:xfrm>
          <a:off x="1524000" y="273547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Base de données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Système de fichiers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Stocker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Redondance</a:t>
                      </a:r>
                    </a:p>
                    <a:p>
                      <a:pPr algn="ctr"/>
                      <a:r>
                        <a:rPr lang="fr-FR" sz="2000" b="0" dirty="0" smtClean="0"/>
                        <a:t>Réplication</a:t>
                      </a:r>
                      <a:endParaRPr lang="fr-F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Navigation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Sécurité</a:t>
                      </a:r>
                      <a:r>
                        <a:rPr lang="fr-FR" baseline="0" dirty="0" smtClean="0"/>
                        <a:t> : privilèges, chiffrement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Transactions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77009" y="1020417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 smtClean="0"/>
              <a:t>Besoin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construit le système (écriture)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récupère des données (lecture)</a:t>
            </a:r>
            <a:endParaRPr lang="fr-FR" sz="2400" b="1" dirty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12/18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6412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Bibliothèque 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  création 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</a:p>
          <a:p>
            <a:pPr>
              <a:spcBef>
                <a:spcPts val="1200"/>
              </a:spcBef>
            </a:pPr>
            <a:r>
              <a:rPr lang="fr-FR" sz="2100" b="1" dirty="0" err="1" smtClean="0"/>
              <a:t>Glut</a:t>
            </a:r>
            <a:endParaRPr lang="fr-FR" sz="2100" b="1" dirty="0" smtClean="0"/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14/18</a:t>
            </a:r>
            <a:endParaRPr lang="fr-F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986" y="4125612"/>
            <a:ext cx="7429112" cy="168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15/18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disque</a:t>
                          </a:r>
                          <a:r>
                            <a:rPr lang="fr-FR" sz="2000" baseline="0" dirty="0" smtClean="0"/>
                            <a:t> :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fr-FR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fr-FR" sz="20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coup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initial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632016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8" t="-687500" r="-91478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29" y="2102743"/>
            <a:ext cx="8600803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26" y="3998028"/>
            <a:ext cx="8596534" cy="1836433"/>
          </a:xfrm>
          <a:prstGeom prst="rect">
            <a:avLst/>
          </a:prstGeom>
        </p:spPr>
      </p:pic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18/18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1/18</a:t>
            </a:r>
          </a:p>
        </p:txBody>
      </p:sp>
    </p:spTree>
    <p:extLst>
      <p:ext uri="{BB962C8B-B14F-4D97-AF65-F5344CB8AC3E}">
        <p14:creationId xmlns:p14="http://schemas.microsoft.com/office/powerpoint/2010/main" xmlns="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</a:t>
            </a:r>
            <a:r>
              <a:rPr lang="fr-FR" sz="2700" dirty="0">
                <a:solidFill>
                  <a:schemeClr val="accent1"/>
                </a:solidFill>
              </a:rPr>
              <a:t>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2/18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2880" y="1861466"/>
            <a:ext cx="8778240" cy="3508653"/>
            <a:chOff x="365760" y="1861466"/>
            <a:chExt cx="8778240" cy="3508653"/>
          </a:xfrm>
        </p:grpSpPr>
        <p:sp>
          <p:nvSpPr>
            <p:cNvPr id="6" name="ZoneTexte 5"/>
            <p:cNvSpPr txBox="1"/>
            <p:nvPr/>
          </p:nvSpPr>
          <p:spPr>
            <a:xfrm>
              <a:off x="365760" y="1861466"/>
              <a:ext cx="8778240" cy="3508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>
                <a:buFont typeface="Wingdings" pitchFamily="2" charset="2"/>
                <a:buChar char="q"/>
                <a:tabLst>
                  <a:tab pos="330994" algn="l"/>
                </a:tabLst>
                <a:defRPr/>
              </a:pPr>
              <a:r>
                <a:rPr lang="fr-FR" sz="2400" dirty="0"/>
                <a:t>	</a:t>
              </a:r>
              <a:r>
                <a:rPr lang="fr-FR" sz="2400" b="1" dirty="0"/>
                <a:t>Suite à 2 études </a:t>
              </a:r>
              <a:r>
                <a:rPr lang="fr-FR" sz="2400" b="1" dirty="0" smtClean="0"/>
                <a:t>réalisées</a:t>
              </a:r>
            </a:p>
            <a:p>
              <a:pPr marL="0" lvl="1" algn="just">
                <a:tabLst>
                  <a:tab pos="330994" algn="l"/>
                </a:tabLst>
                <a:defRPr/>
              </a:pPr>
              <a:endParaRPr lang="fr-FR" sz="2400" b="1" dirty="0"/>
            </a:p>
            <a:p>
              <a:pPr marL="1071563" lvl="3" indent="-385763" algn="just"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DIAS : </a:t>
              </a:r>
              <a:r>
                <a:rPr lang="fr-FR" sz="2400" b="1" dirty="0"/>
                <a:t>choix d’un logiciel de visualisation de nuage de points 3D</a:t>
              </a:r>
            </a:p>
            <a:p>
              <a:pPr marL="1071563" lvl="3" indent="-385763" algn="just">
                <a:spcBef>
                  <a:spcPts val="1200"/>
                </a:spcBef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IGN : </a:t>
              </a:r>
              <a:r>
                <a:rPr lang="fr-FR" sz="2400" b="1" dirty="0"/>
                <a:t>projet </a:t>
              </a:r>
              <a:r>
                <a:rPr lang="fr-FR" sz="2400" b="1" dirty="0" err="1" smtClean="0"/>
                <a:t>iTowns</a:t>
              </a:r>
              <a:endParaRPr lang="fr-FR" sz="2400" b="1" dirty="0" smtClean="0"/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Description de ville en 3D à partir de véhicules dédiés</a:t>
              </a:r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Données diffusées sur internet via des applications web</a:t>
              </a:r>
              <a:endParaRPr lang="fr-FR" sz="2400" b="1" dirty="0"/>
            </a:p>
            <a:p>
              <a:pPr marL="402431" lvl="4" algn="just">
                <a:defRPr/>
              </a:pP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1055077" y="4149970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1055077" y="4675638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40519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4/18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214590"/>
            <a:ext cx="834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</a:t>
            </a:r>
            <a:r>
              <a:rPr lang="fr-FR" sz="2400" b="1" i="1" dirty="0"/>
              <a:t>étude de performance </a:t>
            </a:r>
            <a:r>
              <a:rPr lang="fr-FR" sz="2400" dirty="0"/>
              <a:t>de différentes structures de données afin d’assurer la fluidité de l’affichage d’un très gros nuage de </a:t>
            </a:r>
            <a:r>
              <a:rPr lang="fr-FR" sz="2400" dirty="0" smtClean="0"/>
              <a:t>points</a:t>
            </a:r>
            <a:endParaRPr lang="fr-FR" sz="2400" dirty="0"/>
          </a:p>
          <a:p>
            <a:endParaRPr lang="fr-FR" sz="24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313" y="2800244"/>
            <a:ext cx="6851375" cy="3279674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5/18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  <p:sp>
        <p:nvSpPr>
          <p:cNvPr id="11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8/18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802</Words>
  <Application>Microsoft Office PowerPoint</Application>
  <PresentationFormat>Affichage à l'écran (4:3)</PresentationFormat>
  <Paragraphs>216</Paragraphs>
  <Slides>20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2_Conception personnalisée</vt:lpstr>
      <vt:lpstr>1_Conception personnalisée</vt:lpstr>
      <vt:lpstr>Conception personnalisée</vt:lpstr>
      <vt:lpstr>Conclusion</vt:lpstr>
      <vt:lpstr>6_Conception personnalisée</vt:lpstr>
      <vt:lpstr>4_Conception personnalisée</vt:lpstr>
      <vt:lpstr>5_Conception personnalisée</vt:lpstr>
      <vt:lpstr>office theme</vt:lpstr>
      <vt:lpstr>3_Conception personnalisée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maryame</cp:lastModifiedBy>
  <cp:revision>159</cp:revision>
  <dcterms:created xsi:type="dcterms:W3CDTF">2015-01-25T13:28:11Z</dcterms:created>
  <dcterms:modified xsi:type="dcterms:W3CDTF">2015-03-25T13:28:56Z</dcterms:modified>
</cp:coreProperties>
</file>