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2" r:id="rId3"/>
    <p:sldMasterId id="2147483660" r:id="rId4"/>
  </p:sldMasterIdLst>
  <p:notesMasterIdLst>
    <p:notesMasterId r:id="rId25"/>
  </p:notesMasterIdLst>
  <p:handoutMasterIdLst>
    <p:handoutMasterId r:id="rId26"/>
  </p:handoutMasterIdLst>
  <p:sldIdLst>
    <p:sldId id="301" r:id="rId5"/>
    <p:sldId id="257" r:id="rId6"/>
    <p:sldId id="258" r:id="rId7"/>
    <p:sldId id="259" r:id="rId8"/>
    <p:sldId id="260" r:id="rId9"/>
    <p:sldId id="287" r:id="rId10"/>
    <p:sldId id="288" r:id="rId11"/>
    <p:sldId id="265" r:id="rId12"/>
    <p:sldId id="289" r:id="rId13"/>
    <p:sldId id="290" r:id="rId14"/>
    <p:sldId id="291" r:id="rId15"/>
    <p:sldId id="286" r:id="rId16"/>
    <p:sldId id="297" r:id="rId17"/>
    <p:sldId id="294" r:id="rId18"/>
    <p:sldId id="298" r:id="rId19"/>
    <p:sldId id="285" r:id="rId20"/>
    <p:sldId id="271" r:id="rId21"/>
    <p:sldId id="299" r:id="rId22"/>
    <p:sldId id="300" r:id="rId23"/>
    <p:sldId id="302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AE38B5-2588-4045-945D-F9657AE88E76}">
          <p14:sldIdLst>
            <p14:sldId id="301"/>
            <p14:sldId id="257"/>
            <p14:sldId id="258"/>
            <p14:sldId id="259"/>
            <p14:sldId id="260"/>
            <p14:sldId id="287"/>
            <p14:sldId id="288"/>
            <p14:sldId id="265"/>
            <p14:sldId id="289"/>
            <p14:sldId id="290"/>
            <p14:sldId id="291"/>
            <p14:sldId id="286"/>
            <p14:sldId id="297"/>
            <p14:sldId id="294"/>
            <p14:sldId id="298"/>
            <p14:sldId id="285"/>
            <p14:sldId id="271"/>
            <p14:sldId id="299"/>
            <p14:sldId id="300"/>
            <p14:sldId id="302"/>
          </p14:sldIdLst>
        </p14:section>
        <p14:section name="Section sans titre" id="{7F87213E-BDE5-437F-A60C-ED9C17B00F4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1095" autoAdjust="0"/>
  </p:normalViewPr>
  <p:slideViewPr>
    <p:cSldViewPr snapToGrid="0">
      <p:cViewPr varScale="1">
        <p:scale>
          <a:sx n="68" d="100"/>
          <a:sy n="68" d="100"/>
        </p:scale>
        <p:origin x="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758F-8F07-403C-AAD9-D1770A0D36CA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6AC8-6EF9-4D77-80BE-4E6B5D5EE2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1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9BE96-BA76-4200-812F-A8239A37214B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CCD7-22E7-4EC2-A4CB-540BF85E41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75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32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4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4216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2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casUti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12192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</a:rPr>
              <a:t>Analyse fonctionnelle: diagramme de cas d’utilisation</a:t>
            </a:r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1018014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12192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Analyse</a:t>
            </a:r>
            <a:r>
              <a:rPr lang="fr-FR" sz="3600" b="1" baseline="0" dirty="0" smtClean="0"/>
              <a:t> </a:t>
            </a:r>
            <a:r>
              <a:rPr lang="fr-FR" sz="3600" b="1" dirty="0" smtClean="0"/>
              <a:t>technique</a:t>
            </a:r>
            <a:endParaRPr lang="fr-FR" sz="36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1018014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406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12192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Solution</a:t>
            </a:r>
            <a:r>
              <a:rPr lang="fr-FR" sz="3600" b="1" baseline="0" dirty="0" smtClean="0"/>
              <a:t> technique: choix des librairies</a:t>
            </a:r>
            <a:endParaRPr lang="fr-FR" sz="36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1010061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3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978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61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29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999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218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12192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Analyse technique: définition</a:t>
            </a:r>
            <a:r>
              <a:rPr lang="fr-FR" sz="3200" b="1" baseline="0" dirty="0" smtClean="0"/>
              <a:t> des indicateurs de performances</a:t>
            </a:r>
            <a:endParaRPr lang="fr-FR" sz="32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8475"/>
            <a:ext cx="10122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3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12192000" cy="73660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PLAN</a:t>
            </a:r>
            <a:endParaRPr lang="fr-FR" sz="3200" b="1" dirty="0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939800"/>
            <a:ext cx="12192000" cy="5295900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153"/>
            <a:ext cx="1003300" cy="5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5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046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91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9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256A-1089-4A56-BE8A-73B40807B663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300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4216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23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393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analy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12192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</a:rPr>
              <a:t>Analyses</a:t>
            </a:r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000"/>
            <a:ext cx="98331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576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027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836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95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PH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12103100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</a:rPr>
              <a:t>Implémentation: utilisation de</a:t>
            </a:r>
            <a:r>
              <a:rPr lang="fr-FR" sz="3600" b="1" baseline="0" dirty="0" smtClean="0">
                <a:solidFill>
                  <a:schemeClr val="bg1"/>
                </a:solidFill>
              </a:rPr>
              <a:t> la BD avec PHP</a:t>
            </a:r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1018014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425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Chr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12192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Gestion de projet: chronologie</a:t>
            </a:r>
            <a:endParaRPr lang="fr-FR" sz="36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6223912"/>
            <a:ext cx="101223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792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043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317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8281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4000"/>
            <a:ext cx="1098989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839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8868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3577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31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48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sa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12192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Solution technique: choix du langage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979322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2085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etOut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12192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</a:rPr>
              <a:t>Gestion de projet: outils mis en place</a:t>
            </a:r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912"/>
            <a:ext cx="101223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523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5228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1175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343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35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70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stionProjetMethode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à coins arrondis 9"/>
          <p:cNvSpPr/>
          <p:nvPr userDrawn="1"/>
        </p:nvSpPr>
        <p:spPr>
          <a:xfrm>
            <a:off x="0" y="0"/>
            <a:ext cx="12192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Gestion de projet:</a:t>
            </a:r>
            <a:r>
              <a:rPr lang="fr-FR" sz="3600" b="1" baseline="0" dirty="0" smtClean="0"/>
              <a:t> méthode Agile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24072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s:diagrammedeCla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à coins arrondis 5"/>
          <p:cNvSpPr/>
          <p:nvPr userDrawn="1"/>
        </p:nvSpPr>
        <p:spPr>
          <a:xfrm>
            <a:off x="0" y="0"/>
            <a:ext cx="12192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</a:rPr>
              <a:t>Diagramme</a:t>
            </a:r>
            <a:r>
              <a:rPr lang="fr-FR" sz="3600" b="1" baseline="0" dirty="0" smtClean="0">
                <a:solidFill>
                  <a:schemeClr val="bg1"/>
                </a:solidFill>
              </a:rPr>
              <a:t> </a:t>
            </a:r>
            <a:r>
              <a:rPr lang="fr-FR" sz="3600" b="1" baseline="0" dirty="0" smtClean="0">
                <a:solidFill>
                  <a:schemeClr val="bg1"/>
                </a:solidFill>
              </a:rPr>
              <a:t>de classes</a:t>
            </a:r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1018014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12192000" cy="8509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</a:rPr>
              <a:t>Contexte</a:t>
            </a:r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" y="6261099"/>
            <a:ext cx="950011" cy="5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J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12192000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Implémentation: Utilisation</a:t>
            </a:r>
            <a:r>
              <a:rPr lang="fr-FR" sz="3600" b="1" baseline="0" dirty="0" smtClean="0"/>
              <a:t> de JavaScript</a:t>
            </a:r>
            <a:endParaRPr lang="fr-FR" sz="3600" b="1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1018014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2BA0-60F9-44CB-BFC2-FE4D3FC091B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à coins arrondis 10"/>
          <p:cNvSpPr/>
          <p:nvPr userDrawn="1"/>
        </p:nvSpPr>
        <p:spPr>
          <a:xfrm>
            <a:off x="0" y="0"/>
            <a:ext cx="12192000" cy="6858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latin typeface="+mn-lt"/>
              </a:rPr>
              <a:t>Conclusion et perspectives</a:t>
            </a:r>
            <a:endParaRPr lang="fr-FR" sz="3600" b="1" dirty="0">
              <a:latin typeface="+mn-lt"/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1018014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2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84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256A-1089-4A56-BE8A-73B40807B663}" type="datetimeFigureOut">
              <a:rPr lang="fr-FR" smtClean="0"/>
              <a:t>21/03/2015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76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242-E26A-48CE-9A50-98F382C22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277A-E52E-4AED-BCF8-1E5F38ED84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4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100484"/>
            <a:ext cx="11810541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Benchmarks de navigation dans un nuage de points 3D</a:t>
            </a:r>
            <a:r>
              <a:rPr lang="fr-FR" sz="4400" dirty="0"/>
              <a:t> </a:t>
            </a:r>
            <a:endParaRPr lang="fr-FR" sz="4400" dirty="0"/>
          </a:p>
        </p:txBody>
      </p:sp>
      <p:sp>
        <p:nvSpPr>
          <p:cNvPr id="3" name="ZoneTexte 2"/>
          <p:cNvSpPr txBox="1"/>
          <p:nvPr/>
        </p:nvSpPr>
        <p:spPr>
          <a:xfrm>
            <a:off x="184513" y="4065153"/>
            <a:ext cx="1162602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Projet présenté par : </a:t>
            </a:r>
            <a:endParaRPr lang="fr-FR" sz="2800" dirty="0" smtClean="0"/>
          </a:p>
          <a:p>
            <a:pPr algn="ctr"/>
            <a:r>
              <a:rPr lang="fr-FR" sz="2800" dirty="0" smtClean="0"/>
              <a:t>Alban KRAUS</a:t>
            </a:r>
          </a:p>
          <a:p>
            <a:pPr algn="ctr"/>
            <a:r>
              <a:rPr lang="fr-FR" sz="2800" dirty="0" err="1" smtClean="0"/>
              <a:t>Maryame</a:t>
            </a:r>
            <a:r>
              <a:rPr lang="fr-FR" sz="2800" baseline="0" dirty="0" smtClean="0"/>
              <a:t> RHEZALI</a:t>
            </a:r>
            <a:endParaRPr lang="fr-FR" sz="2800" dirty="0" smtClean="0"/>
          </a:p>
          <a:p>
            <a:pPr algn="ctr"/>
            <a:r>
              <a:rPr lang="fr-FR" sz="2800" dirty="0" smtClean="0"/>
              <a:t>David </a:t>
            </a:r>
            <a:r>
              <a:rPr lang="fr-FR" sz="2800" dirty="0" smtClean="0"/>
              <a:t>NIAMIEN</a:t>
            </a:r>
          </a:p>
          <a:p>
            <a:pPr algn="ctr"/>
            <a:r>
              <a:rPr lang="fr-FR" sz="2400" dirty="0" smtClean="0"/>
              <a:t>24 Mars</a:t>
            </a:r>
            <a:r>
              <a:rPr lang="fr-FR" sz="2400" dirty="0"/>
              <a:t> </a:t>
            </a:r>
            <a:r>
              <a:rPr lang="fr-FR" sz="2400" dirty="0" smtClean="0"/>
              <a:t>2015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9640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027609"/>
            <a:ext cx="1219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tabLst>
                <a:tab pos="441325" algn="l"/>
              </a:tabLst>
              <a:defRPr/>
            </a:pPr>
            <a:r>
              <a:rPr lang="fr-FR" sz="2800" dirty="0"/>
              <a:t>	</a:t>
            </a:r>
            <a:r>
              <a:rPr lang="fr-FR" sz="2800" b="1" dirty="0" smtClean="0"/>
              <a:t>Structure de données </a:t>
            </a:r>
            <a:r>
              <a:rPr lang="fr-FR" sz="2800" b="1" dirty="0" err="1" smtClean="0"/>
              <a:t>Kd-tree</a:t>
            </a:r>
            <a:endParaRPr lang="fr-FR" sz="2800" b="1" dirty="0" smtClean="0"/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tabLst>
                <a:tab pos="441325" algn="l"/>
              </a:tabLst>
              <a:defRPr/>
            </a:pPr>
            <a:r>
              <a:rPr lang="fr-FR" sz="2800" b="1" dirty="0" smtClean="0"/>
              <a:t>Principe</a:t>
            </a:r>
            <a:r>
              <a:rPr lang="fr-FR" sz="2800" b="1" dirty="0" smtClean="0"/>
              <a:t>: </a:t>
            </a:r>
            <a:endParaRPr lang="fr-FR" sz="2800" b="1" dirty="0" smtClean="0"/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tabLst>
                <a:tab pos="441325" algn="l"/>
              </a:tabLst>
              <a:defRPr/>
            </a:pPr>
            <a:endParaRPr lang="fr-F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7124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9"/>
          <a:stretch/>
        </p:blipFill>
        <p:spPr>
          <a:xfrm>
            <a:off x="338570" y="1499814"/>
            <a:ext cx="1151486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37647" y="934206"/>
            <a:ext cx="9144000" cy="649408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3600" dirty="0" smtClean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3600" dirty="0" smtClean="0">
                <a:solidFill>
                  <a:schemeClr val="bg2"/>
                </a:solidFill>
              </a:rPr>
              <a:t>Analyses</a:t>
            </a:r>
            <a:endParaRPr lang="fr-FR" sz="3600" dirty="0" smtClean="0">
              <a:solidFill>
                <a:schemeClr val="bg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3600" dirty="0" smtClean="0"/>
              <a:t> </a:t>
            </a:r>
            <a:r>
              <a:rPr lang="fr-FR" sz="3600" dirty="0" smtClean="0"/>
              <a:t>Solution technique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fr-FR" sz="3200" dirty="0"/>
              <a:t>Choix du langage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fr-FR" sz="3200" dirty="0"/>
              <a:t>Choix de librairies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fr-FR" sz="3200" dirty="0"/>
              <a:t>Définition des indicateurs de </a:t>
            </a:r>
            <a:r>
              <a:rPr lang="fr-FR" sz="3200" dirty="0" smtClean="0"/>
              <a:t>performances</a:t>
            </a:r>
          </a:p>
          <a:p>
            <a:pPr lvl="2"/>
            <a:endParaRPr lang="fr-FR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sz="3600" dirty="0" smtClean="0">
                <a:solidFill>
                  <a:schemeClr val="bg2"/>
                </a:solidFill>
              </a:rPr>
              <a:t>Gestion de projet</a:t>
            </a:r>
            <a:endParaRPr lang="fr-FR" sz="3600" dirty="0" smtClean="0">
              <a:solidFill>
                <a:schemeClr val="bg2"/>
              </a:solidFill>
            </a:endParaRPr>
          </a:p>
          <a:p>
            <a:pPr lvl="2"/>
            <a:endParaRPr lang="fr-FR" sz="3600" dirty="0" smtClean="0"/>
          </a:p>
          <a:p>
            <a:pPr marL="914400" lvl="1" indent="-457200">
              <a:buFont typeface="+mj-lt"/>
              <a:buAutoNum type="arabicPeriod"/>
            </a:pPr>
            <a:endParaRPr lang="fr-FR" sz="3600" dirty="0" smtClean="0"/>
          </a:p>
          <a:p>
            <a:pPr marL="1485900" lvl="2" indent="-571500">
              <a:buFont typeface="Wingdings" panose="05000000000000000000" pitchFamily="2" charset="2"/>
              <a:buChar char="§"/>
            </a:pPr>
            <a:endParaRPr lang="fr-FR" sz="3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87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69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91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37647" y="934206"/>
            <a:ext cx="9144000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3600" dirty="0" smtClean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3600" dirty="0" smtClean="0">
                <a:solidFill>
                  <a:schemeClr val="bg1">
                    <a:lumMod val="95000"/>
                  </a:schemeClr>
                </a:solidFill>
              </a:rPr>
              <a:t>Analyses</a:t>
            </a:r>
            <a:endParaRPr lang="fr-F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3600" dirty="0" smtClean="0">
                <a:solidFill>
                  <a:schemeClr val="bg1">
                    <a:lumMod val="95000"/>
                  </a:schemeClr>
                </a:solidFill>
              </a:rPr>
              <a:t>Solution technique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3600" dirty="0" smtClean="0"/>
              <a:t>Gestion du projet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fr-FR" sz="3600" dirty="0" smtClean="0"/>
              <a:t>Méthode Agile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fr-FR" sz="3600" dirty="0" smtClean="0"/>
              <a:t>Outils mis en place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fr-FR" sz="3600" dirty="0" smtClean="0"/>
              <a:t>Chronologie</a:t>
            </a:r>
            <a:endParaRPr lang="fr-FR" sz="3600" dirty="0" smtClean="0"/>
          </a:p>
        </p:txBody>
      </p:sp>
    </p:spTree>
    <p:extLst>
      <p:ext uri="{BB962C8B-B14F-4D97-AF65-F5344CB8AC3E}">
        <p14:creationId xmlns:p14="http://schemas.microsoft.com/office/powerpoint/2010/main" val="29813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999302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 fontAlgn="auto">
              <a:spcBef>
                <a:spcPts val="0"/>
              </a:spcBef>
              <a:spcAft>
                <a:spcPts val="0"/>
              </a:spcAft>
              <a:tabLst>
                <a:tab pos="441325" algn="l"/>
              </a:tabLst>
              <a:defRPr/>
            </a:pPr>
            <a:endParaRPr lang="fr-FR" sz="2800" dirty="0" smtClean="0"/>
          </a:p>
          <a:p>
            <a:pPr marL="536575" lvl="4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8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251267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endParaRPr lang="fr-FR" sz="3600" dirty="0" smtClean="0"/>
          </a:p>
          <a:p>
            <a:pPr marL="1028700" lvl="1" indent="-571500" algn="just">
              <a:buFont typeface="Wingdings" panose="05000000000000000000" pitchFamily="2" charset="2"/>
              <a:buChar char="q"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7991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952210" y="1026307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Gantt</a:t>
            </a:r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1" y="1833596"/>
            <a:ext cx="9089979" cy="16360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1" y="3681116"/>
            <a:ext cx="9089974" cy="27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7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1476355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3600" dirty="0"/>
              <a:t>Nous sommes dans les temps</a:t>
            </a:r>
          </a:p>
          <a:p>
            <a:pPr lvl="1"/>
            <a:r>
              <a:rPr lang="fr-FR" sz="3600" dirty="0"/>
              <a:t>Pourvu que le temps de codage soit réaliste</a:t>
            </a:r>
          </a:p>
        </p:txBody>
      </p:sp>
    </p:spTree>
    <p:extLst>
      <p:ext uri="{BB962C8B-B14F-4D97-AF65-F5344CB8AC3E}">
        <p14:creationId xmlns:p14="http://schemas.microsoft.com/office/powerpoint/2010/main" val="84297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24000" y="1536174"/>
            <a:ext cx="9144000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3600" dirty="0" smtClean="0"/>
              <a:t>Contexte </a:t>
            </a:r>
            <a:endParaRPr lang="fr-FR" sz="3600" dirty="0" smtClean="0"/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3600" dirty="0" smtClean="0"/>
              <a:t>Analyses</a:t>
            </a:r>
            <a:endParaRPr lang="fr-FR" sz="3600" dirty="0" smtClean="0"/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3600" dirty="0" smtClean="0"/>
              <a:t>Solution technique</a:t>
            </a:r>
            <a:endParaRPr lang="fr-FR" sz="3600" dirty="0" smtClean="0"/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3600" dirty="0" smtClean="0"/>
              <a:t>Gestion de projet </a:t>
            </a:r>
            <a:endParaRPr lang="fr-FR" sz="3600" dirty="0" smtClean="0"/>
          </a:p>
          <a:p>
            <a:pPr lvl="1"/>
            <a:endParaRPr lang="fr-FR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32B277A-E52E-4AED-BCF8-1E5F38ED84D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36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24000" y="1351508"/>
            <a:ext cx="9144000" cy="390177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3600" dirty="0" smtClean="0">
                <a:solidFill>
                  <a:schemeClr val="accent1"/>
                </a:solidFill>
              </a:rPr>
              <a:t>Contexte </a:t>
            </a:r>
            <a:endParaRPr lang="fr-FR" sz="3600" dirty="0" smtClean="0">
              <a:solidFill>
                <a:schemeClr val="accent1"/>
              </a:solidFill>
            </a:endParaRP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3600" dirty="0" smtClean="0">
                <a:solidFill>
                  <a:schemeClr val="bg1">
                    <a:lumMod val="95000"/>
                  </a:schemeClr>
                </a:solidFill>
              </a:rPr>
              <a:t>Analyses</a:t>
            </a:r>
            <a:endParaRPr lang="fr-F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3600" dirty="0" smtClean="0">
                <a:solidFill>
                  <a:schemeClr val="bg1">
                    <a:lumMod val="95000"/>
                  </a:schemeClr>
                </a:solidFill>
              </a:rPr>
              <a:t>Solution technique</a:t>
            </a:r>
            <a:endParaRPr lang="fr-F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3600" dirty="0" smtClean="0">
                <a:solidFill>
                  <a:schemeClr val="bg1">
                    <a:lumMod val="95000"/>
                  </a:schemeClr>
                </a:solidFill>
              </a:rPr>
              <a:t>Gestion de projet </a:t>
            </a:r>
            <a:endParaRPr lang="fr-F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fr-FR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338954"/>
            <a:ext cx="1219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tabLst>
                <a:tab pos="441325" algn="l"/>
              </a:tabLst>
              <a:defRPr/>
            </a:pPr>
            <a:r>
              <a:rPr lang="fr-FR" sz="2800" dirty="0"/>
              <a:t>	</a:t>
            </a:r>
            <a:r>
              <a:rPr lang="fr-FR" sz="2800" b="1" dirty="0" smtClean="0"/>
              <a:t>Suite à 2 études réalisées</a:t>
            </a:r>
          </a:p>
          <a:p>
            <a:pPr marL="1428750" lvl="3" indent="-514350" algn="just">
              <a:buFont typeface="+mj-lt"/>
              <a:buAutoNum type="arabicPeriod"/>
              <a:tabLst>
                <a:tab pos="441325" algn="l"/>
              </a:tabLst>
              <a:defRPr/>
            </a:pPr>
            <a:r>
              <a:rPr lang="fr-FR" sz="2800" b="1" dirty="0" smtClean="0"/>
              <a:t>DIAS: </a:t>
            </a:r>
            <a:r>
              <a:rPr lang="fr-FR" sz="2800" b="1" dirty="0"/>
              <a:t>choix d’un logiciel de visualisation de nuage de points 3D</a:t>
            </a:r>
            <a:endParaRPr lang="fr-FR" sz="2800" b="1" dirty="0" smtClean="0"/>
          </a:p>
          <a:p>
            <a:pPr marL="1428750" lvl="3" indent="-514350" algn="just">
              <a:buFont typeface="+mj-lt"/>
              <a:buAutoNum type="arabicPeriod"/>
              <a:tabLst>
                <a:tab pos="441325" algn="l"/>
              </a:tabLst>
              <a:defRPr/>
            </a:pPr>
            <a:r>
              <a:rPr lang="fr-FR" sz="2800" b="1" dirty="0" smtClean="0"/>
              <a:t>IGN: projet </a:t>
            </a:r>
            <a:r>
              <a:rPr lang="fr-FR" sz="2800" b="1" dirty="0" err="1" smtClean="0"/>
              <a:t>iTowns</a:t>
            </a:r>
            <a:endParaRPr lang="fr-FR" sz="2800" b="1" dirty="0"/>
          </a:p>
          <a:p>
            <a:pPr marL="536575" lvl="4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37647" y="962342"/>
            <a:ext cx="9144000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3600" dirty="0" smtClean="0">
                <a:solidFill>
                  <a:schemeClr val="bg1">
                    <a:lumMod val="95000"/>
                  </a:schemeClr>
                </a:solidFill>
              </a:rPr>
              <a:t>Contexte</a:t>
            </a:r>
            <a:endParaRPr lang="fr-F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3600" dirty="0" smtClean="0">
                <a:solidFill>
                  <a:schemeClr val="accent3">
                    <a:lumMod val="50000"/>
                  </a:schemeClr>
                </a:solidFill>
              </a:rPr>
              <a:t>Analyses</a:t>
            </a:r>
          </a:p>
          <a:p>
            <a:pPr marL="1485900" lvl="2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accent3">
                    <a:lumMod val="50000"/>
                  </a:schemeClr>
                </a:solidFill>
              </a:rPr>
              <a:t>Analyse fonctionnelle: diagramme de cas </a:t>
            </a:r>
            <a:r>
              <a:rPr lang="fr-FR" sz="2400" dirty="0" smtClean="0">
                <a:solidFill>
                  <a:schemeClr val="accent3">
                    <a:lumMod val="50000"/>
                  </a:schemeClr>
                </a:solidFill>
              </a:rPr>
              <a:t>d’utilisation</a:t>
            </a:r>
          </a:p>
          <a:p>
            <a:pPr marL="1485900" lvl="2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accent3">
                    <a:lumMod val="50000"/>
                  </a:schemeClr>
                </a:solidFill>
              </a:rPr>
              <a:t>Analyse technique </a:t>
            </a:r>
          </a:p>
          <a:p>
            <a:pPr marL="1485900" lvl="2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accent3">
                    <a:lumMod val="50000"/>
                  </a:schemeClr>
                </a:solidFill>
              </a:rPr>
              <a:t>diagramme </a:t>
            </a:r>
            <a:r>
              <a:rPr lang="fr-FR" sz="2400" dirty="0" smtClean="0">
                <a:solidFill>
                  <a:schemeClr val="accent3">
                    <a:lumMod val="50000"/>
                  </a:schemeClr>
                </a:solidFill>
              </a:rPr>
              <a:t>de </a:t>
            </a:r>
            <a:r>
              <a:rPr lang="fr-FR" sz="2400" dirty="0" smtClean="0">
                <a:solidFill>
                  <a:schemeClr val="accent3">
                    <a:lumMod val="50000"/>
                  </a:schemeClr>
                </a:solidFill>
              </a:rPr>
              <a:t>classes </a:t>
            </a:r>
            <a:endParaRPr lang="fr-FR" sz="3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3600" dirty="0" smtClean="0">
                <a:solidFill>
                  <a:schemeClr val="bg2"/>
                </a:solidFill>
              </a:rPr>
              <a:t>Solution technique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3600" dirty="0" smtClean="0">
                <a:solidFill>
                  <a:schemeClr val="bg2"/>
                </a:solidFill>
              </a:rPr>
              <a:t>Gestion de projet</a:t>
            </a:r>
            <a:endParaRPr lang="fr-FR" sz="3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534571" y="964133"/>
            <a:ext cx="111275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Réaliser une étude de performance </a:t>
            </a:r>
            <a:r>
              <a:rPr lang="fr-FR" sz="2800" dirty="0"/>
              <a:t>de différentes structures de données afin d’assurer la fluidité de l’affichage d’un très gros nuage de points</a:t>
            </a:r>
          </a:p>
          <a:p>
            <a:endParaRPr lang="fr-FR" sz="2800" b="1" i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81" y="2361686"/>
            <a:ext cx="731593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534571" y="1405218"/>
            <a:ext cx="116574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Fonctionnalité 1: Lire données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sz="2400" dirty="0"/>
              <a:t>Stocker en mémoire les données lues</a:t>
            </a:r>
          </a:p>
          <a:p>
            <a:endParaRPr lang="fr-FR" sz="2400" b="1" dirty="0"/>
          </a:p>
          <a:p>
            <a:r>
              <a:rPr lang="fr-FR" sz="2400" b="1" dirty="0"/>
              <a:t>Fonctionnalité 2: Découper les données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sz="2400" dirty="0"/>
              <a:t>Choisir une structure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sz="2400" dirty="0"/>
              <a:t>Stocker les feuilles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sz="2400" dirty="0"/>
              <a:t>Stocker la structure de l’arbre</a:t>
            </a:r>
          </a:p>
          <a:p>
            <a:endParaRPr lang="fr-FR" sz="2400" b="1" dirty="0"/>
          </a:p>
          <a:p>
            <a:r>
              <a:rPr lang="fr-FR" sz="2400" b="1" dirty="0"/>
              <a:t>Fonctionnalité 3: Afficher les données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sz="2400" dirty="0"/>
              <a:t>Obtenir les points à afficher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fr-FR" sz="2400" dirty="0"/>
              <a:t>Afficher les </a:t>
            </a:r>
            <a:r>
              <a:rPr lang="fr-FR" sz="2400" dirty="0" smtClean="0"/>
              <a:t>points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056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027609"/>
            <a:ext cx="1219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tabLst>
                <a:tab pos="441325" algn="l"/>
              </a:tabLst>
              <a:defRPr/>
            </a:pPr>
            <a:r>
              <a:rPr lang="fr-FR" sz="2800" dirty="0"/>
              <a:t>	</a:t>
            </a:r>
            <a:r>
              <a:rPr lang="fr-FR" sz="2800" b="1" dirty="0" smtClean="0"/>
              <a:t>Structure de données </a:t>
            </a:r>
            <a:r>
              <a:rPr lang="fr-FR" sz="2800" b="1" dirty="0" err="1" smtClean="0"/>
              <a:t>Octree</a:t>
            </a:r>
            <a:endParaRPr lang="fr-FR" sz="2800" b="1" dirty="0" smtClean="0"/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tabLst>
                <a:tab pos="441325" algn="l"/>
              </a:tabLst>
              <a:defRPr/>
            </a:pPr>
            <a:r>
              <a:rPr lang="fr-FR" sz="2800" b="1" dirty="0" smtClean="0"/>
              <a:t>Principe</a:t>
            </a:r>
            <a:r>
              <a:rPr lang="fr-FR" sz="2800" b="1" dirty="0" smtClean="0"/>
              <a:t>: </a:t>
            </a: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tabLst>
                <a:tab pos="441325" algn="l"/>
              </a:tabLst>
              <a:defRPr/>
            </a:pPr>
            <a:r>
              <a:rPr lang="fr-FR" sz="2800" dirty="0"/>
              <a:t>S</a:t>
            </a:r>
            <a:r>
              <a:rPr lang="fr-FR" sz="2800" dirty="0" smtClean="0"/>
              <a:t>ubdivision </a:t>
            </a:r>
            <a:r>
              <a:rPr lang="fr-FR" sz="2800" dirty="0"/>
              <a:t>spatiale de l’espace en trois dimensions de type arbre dans laquelle chaque nœud peut compter jusqu'à huit enfants (huit octants</a:t>
            </a:r>
            <a:r>
              <a:rPr lang="fr-FR" sz="2800" dirty="0" smtClean="0"/>
              <a:t>).</a:t>
            </a:r>
            <a:endParaRPr lang="fr-FR" sz="2800" b="1" dirty="0" smtClean="0"/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tabLst>
                <a:tab pos="441325" algn="l"/>
              </a:tabLst>
              <a:defRPr/>
            </a:pPr>
            <a:endParaRPr lang="fr-FR" sz="2800" b="1" dirty="0" smtClean="0"/>
          </a:p>
        </p:txBody>
      </p:sp>
      <p:grpSp>
        <p:nvGrpSpPr>
          <p:cNvPr id="4" name="Groupe 3"/>
          <p:cNvGrpSpPr>
            <a:grpSpLocks noChangeAspect="1"/>
          </p:cNvGrpSpPr>
          <p:nvPr/>
        </p:nvGrpSpPr>
        <p:grpSpPr>
          <a:xfrm>
            <a:off x="839729" y="3107348"/>
            <a:ext cx="6189817" cy="2808000"/>
            <a:chOff x="0" y="0"/>
            <a:chExt cx="4829175" cy="219075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175" y="0"/>
              <a:ext cx="3810000" cy="2190750"/>
            </a:xfrm>
            <a:prstGeom prst="rect">
              <a:avLst/>
            </a:prstGeom>
          </p:spPr>
        </p:pic>
        <p:grpSp>
          <p:nvGrpSpPr>
            <p:cNvPr id="6" name="Groupe 5"/>
            <p:cNvGrpSpPr/>
            <p:nvPr/>
          </p:nvGrpSpPr>
          <p:grpSpPr>
            <a:xfrm>
              <a:off x="0" y="219075"/>
              <a:ext cx="714375" cy="1819275"/>
              <a:chOff x="0" y="0"/>
              <a:chExt cx="714375" cy="1819275"/>
            </a:xfrm>
          </p:grpSpPr>
          <p:sp>
            <p:nvSpPr>
              <p:cNvPr id="7" name="Zone de texte 10"/>
              <p:cNvSpPr txBox="1"/>
              <p:nvPr/>
            </p:nvSpPr>
            <p:spPr>
              <a:xfrm>
                <a:off x="0" y="0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Niveau 0</a:t>
                </a:r>
              </a:p>
            </p:txBody>
          </p:sp>
          <p:sp>
            <p:nvSpPr>
              <p:cNvPr id="8" name="Zone de texte 11"/>
              <p:cNvSpPr txBox="1"/>
              <p:nvPr/>
            </p:nvSpPr>
            <p:spPr>
              <a:xfrm>
                <a:off x="0" y="790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Niveau 1</a:t>
                </a:r>
              </a:p>
            </p:txBody>
          </p:sp>
          <p:sp>
            <p:nvSpPr>
              <p:cNvPr id="9" name="Zone de texte 12"/>
              <p:cNvSpPr txBox="1"/>
              <p:nvPr/>
            </p:nvSpPr>
            <p:spPr>
              <a:xfrm>
                <a:off x="0" y="1552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Niveau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1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027609"/>
            <a:ext cx="1219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tabLst>
                <a:tab pos="441325" algn="l"/>
              </a:tabLst>
              <a:defRPr/>
            </a:pPr>
            <a:r>
              <a:rPr lang="fr-FR" sz="2800" dirty="0"/>
              <a:t>	</a:t>
            </a:r>
            <a:r>
              <a:rPr lang="fr-FR" sz="2800" b="1" dirty="0" smtClean="0"/>
              <a:t>Structure de données </a:t>
            </a:r>
            <a:r>
              <a:rPr lang="fr-FR" sz="2800" b="1" dirty="0" err="1"/>
              <a:t>R</a:t>
            </a:r>
            <a:r>
              <a:rPr lang="fr-FR" sz="2800" b="1" dirty="0" err="1" smtClean="0"/>
              <a:t>tree</a:t>
            </a:r>
            <a:endParaRPr lang="fr-FR" sz="2800" b="1" dirty="0" smtClean="0"/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tabLst>
                <a:tab pos="441325" algn="l"/>
              </a:tabLst>
              <a:defRPr/>
            </a:pPr>
            <a:r>
              <a:rPr lang="fr-FR" sz="2800" b="1" dirty="0" smtClean="0"/>
              <a:t>Principe</a:t>
            </a:r>
            <a:r>
              <a:rPr lang="fr-FR" sz="2800" b="1" dirty="0" smtClean="0"/>
              <a:t>: </a:t>
            </a:r>
            <a:endParaRPr lang="fr-FR" sz="2800" b="1" dirty="0" smtClean="0"/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tabLst>
                <a:tab pos="441325" algn="l"/>
              </a:tabLst>
              <a:defRPr/>
            </a:pPr>
            <a:endParaRPr lang="fr-F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6217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lu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5815</TotalTime>
  <Words>184</Words>
  <Application>Microsoft Office PowerPoint</Application>
  <PresentationFormat>Grand écran</PresentationFormat>
  <Paragraphs>69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Times New Roman</vt:lpstr>
      <vt:lpstr>Wingdings</vt:lpstr>
      <vt:lpstr>Conclusion</vt:lpstr>
      <vt:lpstr>2_Conception personnalisée</vt:lpstr>
      <vt:lpstr>1_Conception personnalisée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niamien</dc:creator>
  <cp:lastModifiedBy>niamien</cp:lastModifiedBy>
  <cp:revision>75</cp:revision>
  <dcterms:created xsi:type="dcterms:W3CDTF">2015-01-25T13:28:11Z</dcterms:created>
  <dcterms:modified xsi:type="dcterms:W3CDTF">2015-03-22T13:15:04Z</dcterms:modified>
</cp:coreProperties>
</file>