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  <p:sldMasterId id="2147483672" r:id="rId2"/>
    <p:sldMasterId id="2147483660" r:id="rId3"/>
    <p:sldMasterId id="2147483710" r:id="rId4"/>
    <p:sldMasterId id="2147483728" r:id="rId5"/>
    <p:sldMasterId id="2147483741" r:id="rId6"/>
    <p:sldMasterId id="2147483753" r:id="rId7"/>
    <p:sldMasterId id="2147483766" r:id="rId8"/>
  </p:sldMasterIdLst>
  <p:notesMasterIdLst>
    <p:notesMasterId r:id="rId28"/>
  </p:notesMasterIdLst>
  <p:handoutMasterIdLst>
    <p:handoutMasterId r:id="rId29"/>
  </p:handoutMasterIdLst>
  <p:sldIdLst>
    <p:sldId id="310" r:id="rId9"/>
    <p:sldId id="257" r:id="rId10"/>
    <p:sldId id="258" r:id="rId11"/>
    <p:sldId id="312" r:id="rId12"/>
    <p:sldId id="260" r:id="rId13"/>
    <p:sldId id="287" r:id="rId14"/>
    <p:sldId id="288" r:id="rId15"/>
    <p:sldId id="265" r:id="rId16"/>
    <p:sldId id="289" r:id="rId17"/>
    <p:sldId id="290" r:id="rId18"/>
    <p:sldId id="291" r:id="rId19"/>
    <p:sldId id="286" r:id="rId20"/>
    <p:sldId id="308" r:id="rId21"/>
    <p:sldId id="294" r:id="rId22"/>
    <p:sldId id="303" r:id="rId23"/>
    <p:sldId id="285" r:id="rId24"/>
    <p:sldId id="304" r:id="rId25"/>
    <p:sldId id="307" r:id="rId26"/>
    <p:sldId id="302" r:id="rId2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EAE38B5-2588-4045-945D-F9657AE88E76}">
          <p14:sldIdLst>
            <p14:sldId id="310"/>
            <p14:sldId id="257"/>
            <p14:sldId id="258"/>
            <p14:sldId id="312"/>
            <p14:sldId id="260"/>
            <p14:sldId id="287"/>
            <p14:sldId id="288"/>
            <p14:sldId id="265"/>
            <p14:sldId id="289"/>
            <p14:sldId id="290"/>
            <p14:sldId id="291"/>
            <p14:sldId id="286"/>
            <p14:sldId id="308"/>
            <p14:sldId id="294"/>
            <p14:sldId id="303"/>
            <p14:sldId id="285"/>
            <p14:sldId id="304"/>
            <p14:sldId id="307"/>
            <p14:sldId id="302"/>
          </p14:sldIdLst>
        </p14:section>
        <p14:section name="Section sans titre" id="{7F87213E-BDE5-437F-A60C-ED9C17B00F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1095" autoAdjust="0"/>
  </p:normalViewPr>
  <p:slideViewPr>
    <p:cSldViewPr snapToGrid="0">
      <p:cViewPr varScale="1">
        <p:scale>
          <a:sx n="68" d="100"/>
          <a:sy n="68" d="100"/>
        </p:scale>
        <p:origin x="14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2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58F-8F07-403C-AAD9-D1770A0D36CA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66AC8-6EF9-4D77-80BE-4E6B5D5EE29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11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9BE96-BA76-4200-812F-A8239A37214B}" type="datetimeFigureOut">
              <a:rPr lang="fr-FR" smtClean="0"/>
              <a:pPr/>
              <a:t>24/03/2015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ECCD7-22E7-4EC2-A4CB-540BF85E4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755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r.wikipedia.org/wiki/Structure_de_donn%C3%A9e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fr.wikipedia.org/wiki/Poin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810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28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32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44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1200" b="1" dirty="0" smtClean="0"/>
              <a:t>dans lesquels chaque nœud contient un point en dimension k. Un arbre k-d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 ( k-</a:t>
            </a:r>
            <a:r>
              <a:rPr lang="fr-FR" sz="1200" b="1" dirty="0" err="1" smtClean="0"/>
              <a:t>dimensional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tree</a:t>
            </a:r>
            <a:r>
              <a:rPr lang="fr-FR" sz="1200" b="1" dirty="0" smtClean="0"/>
              <a:t>) est une </a:t>
            </a:r>
            <a:r>
              <a:rPr lang="fr-FR" sz="1200" b="1" dirty="0" smtClean="0">
                <a:hlinkClick r:id="rId3" tooltip="Structure de données"/>
              </a:rPr>
              <a:t>structure de données</a:t>
            </a:r>
            <a:r>
              <a:rPr lang="fr-FR" sz="1200" b="1" dirty="0" smtClean="0"/>
              <a:t> de partition de l'espace permettant de stocker des </a:t>
            </a:r>
            <a:r>
              <a:rPr lang="fr-FR" sz="1200" b="1" dirty="0" smtClean="0">
                <a:hlinkClick r:id="rId4" tooltip="Point"/>
              </a:rPr>
              <a:t>points</a:t>
            </a:r>
            <a:r>
              <a:rPr lang="fr-FR" sz="1200" b="1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106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Méthode agile : commanditaire</a:t>
            </a:r>
            <a:r>
              <a:rPr lang="fr-FR" baseline="0" dirty="0" smtClean="0"/>
              <a:t> impliqué dans le projet, réunions fréquentes, les acteurs savent précisément ce que les autres font</a:t>
            </a:r>
          </a:p>
          <a:p>
            <a:r>
              <a:rPr lang="fr-FR" baseline="0" dirty="0" smtClean="0"/>
              <a:t>Sur </a:t>
            </a:r>
            <a:r>
              <a:rPr lang="fr-FR" baseline="0" dirty="0" err="1" smtClean="0"/>
              <a:t>GitHub</a:t>
            </a:r>
            <a:r>
              <a:rPr lang="fr-FR" baseline="0" dirty="0" smtClean="0"/>
              <a:t>, on a tout, gestion de projet en /doc/</a:t>
            </a:r>
            <a:r>
              <a:rPr lang="fr-FR" baseline="0" dirty="0" err="1" smtClean="0"/>
              <a:t>proj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53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ECCD7-22E7-4EC2-A4CB-540BF85E41A4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62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0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93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0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30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2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39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nthèseanaly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46000"/>
            <a:ext cx="737483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7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02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836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xteD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Contexte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900954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Chr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projet: chronologie</a:t>
            </a:r>
            <a:endParaRPr lang="fr-FR" sz="27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79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0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78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43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31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828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emerci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4000"/>
            <a:ext cx="82424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83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86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357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313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484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085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estionProjetOut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Gestion de projet: outils mis en place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3912"/>
            <a:ext cx="759173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3610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22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17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343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56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517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173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532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4034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4995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299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983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2245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555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363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809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736600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PLAN</a:t>
            </a:r>
            <a:endParaRPr lang="fr-FR" sz="2400" b="1" dirty="0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939800"/>
            <a:ext cx="9144000" cy="529590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153"/>
            <a:ext cx="752475" cy="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71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casUti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Analyse fonctionnelle: diagramme de cas d’utilisation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7482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Analyse</a:t>
            </a:r>
            <a:r>
              <a:rPr lang="fr-FR" sz="2700" b="1" baseline="0" dirty="0" smtClean="0"/>
              <a:t> </a:t>
            </a:r>
            <a:r>
              <a:rPr lang="fr-FR" sz="2700" b="1" dirty="0" smtClean="0"/>
              <a:t>technique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10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s:diagrammedeCla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à coins arrondis 5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Diagramme</a:t>
            </a:r>
            <a:r>
              <a:rPr lang="fr-FR" sz="2700" b="1" baseline="0" dirty="0" smtClean="0">
                <a:solidFill>
                  <a:schemeClr val="bg1"/>
                </a:solidFill>
              </a:rPr>
              <a:t> de classes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590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ssa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 technique : choix du langage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111316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9996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31620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4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PH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077325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schemeClr val="bg1"/>
                </a:solidFill>
              </a:rPr>
              <a:t>Implémentation: utilisation de</a:t>
            </a:r>
            <a:r>
              <a:rPr lang="fr-FR" sz="2700" b="1" baseline="0" dirty="0" smtClean="0">
                <a:solidFill>
                  <a:schemeClr val="bg1"/>
                </a:solidFill>
              </a:rPr>
              <a:t> la BD avec PHP</a:t>
            </a:r>
            <a:endParaRPr lang="fr-FR" sz="2700" b="1" dirty="0">
              <a:solidFill>
                <a:schemeClr val="bg1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425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7032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lementationJ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à coins arrondis 7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Implémentation: Utilisation</a:t>
            </a:r>
            <a:r>
              <a:rPr lang="fr-FR" sz="2700" b="1" baseline="0" dirty="0" smtClean="0"/>
              <a:t> de JavaScript</a:t>
            </a:r>
            <a:endParaRPr lang="fr-FR" sz="2700" b="1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15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stion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à coins arrondis 9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Gestion de projet</a:t>
            </a:r>
            <a:endParaRPr lang="fr-FR" sz="2700" b="1" dirty="0"/>
          </a:p>
        </p:txBody>
      </p:sp>
    </p:spTree>
    <p:extLst>
      <p:ext uri="{BB962C8B-B14F-4D97-AF65-F5344CB8AC3E}">
        <p14:creationId xmlns:p14="http://schemas.microsoft.com/office/powerpoint/2010/main" val="287620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354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90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1615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685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31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21834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845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1188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7027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1753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078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34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/>
              <a:t>Solution</a:t>
            </a:r>
            <a:r>
              <a:rPr lang="fr-FR" sz="2700" b="1" baseline="0" dirty="0" smtClean="0"/>
              <a:t> technique : choix des librairies</a:t>
            </a:r>
            <a:endParaRPr lang="fr-FR" sz="2700" b="1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79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1729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5578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81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Analyse technique: définition</a:t>
            </a:r>
            <a:r>
              <a:rPr lang="fr-FR" sz="2400" b="1" baseline="0" dirty="0" smtClean="0"/>
              <a:t> des indicateurs de performances</a:t>
            </a:r>
            <a:endParaRPr lang="fr-FR" sz="2400" b="1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346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8271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073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9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1459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6216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5663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8517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0750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43591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9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0466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1396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4565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0856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0468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3954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97221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9242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53874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668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5026269" cy="3429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0" y="6407150"/>
            <a:ext cx="468923" cy="4508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F061120C-9185-466B-ACA6-C713B3A2CF40}" type="slidenum">
              <a:rPr lang="fr-FR" sz="1200" b="1"/>
              <a:pPr algn="ctr" defTabSz="457200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2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026269" y="0"/>
            <a:ext cx="1371600" cy="1371600"/>
          </a:xfrm>
          <a:prstGeom prst="rect">
            <a:avLst/>
          </a:prstGeom>
          <a:solidFill>
            <a:srgbClr val="800000">
              <a:alpha val="79999"/>
            </a:srgbClr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>
              <a:solidFill>
                <a:schemeClr val="lt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6269" y="1371600"/>
            <a:ext cx="1371600" cy="1371600"/>
          </a:xfrm>
          <a:prstGeom prst="rect">
            <a:avLst/>
          </a:prstGeom>
          <a:solidFill>
            <a:srgbClr val="800000">
              <a:alpha val="6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026269" y="27432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026269" y="4114800"/>
            <a:ext cx="1371600" cy="685800"/>
          </a:xfrm>
          <a:prstGeom prst="rect">
            <a:avLst/>
          </a:prstGeom>
          <a:solidFill>
            <a:srgbClr val="008000">
              <a:alpha val="2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6397869" y="4114800"/>
            <a:ext cx="1371600" cy="685800"/>
          </a:xfrm>
          <a:prstGeom prst="rect">
            <a:avLst/>
          </a:prstGeom>
          <a:solidFill>
            <a:srgbClr val="008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7772400" y="4114800"/>
            <a:ext cx="1371600" cy="685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712069" y="27432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0262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712069" y="3429000"/>
            <a:ext cx="685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769469" y="4800600"/>
            <a:ext cx="685800" cy="685800"/>
          </a:xfrm>
          <a:prstGeom prst="rect">
            <a:avLst/>
          </a:prstGeom>
          <a:solidFill>
            <a:srgbClr val="800000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455269" y="4800600"/>
            <a:ext cx="685800" cy="685800"/>
          </a:xfrm>
          <a:prstGeom prst="rect">
            <a:avLst/>
          </a:prstGeom>
          <a:solidFill>
            <a:srgbClr val="800000">
              <a:alpha val="75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8455269" y="5486400"/>
            <a:ext cx="685800" cy="685800"/>
          </a:xfrm>
          <a:prstGeom prst="rect">
            <a:avLst/>
          </a:prstGeom>
          <a:solidFill>
            <a:srgbClr val="800000">
              <a:alpha val="50000"/>
            </a:srgbClr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fr-FR"/>
          </a:p>
        </p:txBody>
      </p:sp>
      <p:sp>
        <p:nvSpPr>
          <p:cNvPr id="16" name="ZoneTexte 16"/>
          <p:cNvSpPr txBox="1">
            <a:spLocks noChangeArrowheads="1"/>
          </p:cNvSpPr>
          <p:nvPr/>
        </p:nvSpPr>
        <p:spPr bwMode="auto">
          <a:xfrm>
            <a:off x="98181" y="1125539"/>
            <a:ext cx="4806462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Conseil en management</a:t>
            </a:r>
          </a:p>
          <a:p>
            <a:pPr defTabSz="457200" eaLnBrk="1" hangingPunct="1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fr-FR" sz="1200" b="1">
                <a:solidFill>
                  <a:srgbClr val="FFFFFF"/>
                </a:solidFill>
                <a:latin typeface="Tahoma" pitchFamily="34" charset="0"/>
                <a:ea typeface="ＭＳ Ｐゴシック" pitchFamily="34" charset="-128"/>
                <a:cs typeface="Arial" charset="0"/>
              </a:rPr>
              <a:t>Conception &amp; mise en œuvre de systèmes d’information d’entreprise</a:t>
            </a:r>
          </a:p>
        </p:txBody>
      </p:sp>
      <p:pic>
        <p:nvPicPr>
          <p:cNvPr id="17" name="Image 21" descr="logo cereza 2010-01-06 108x2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68366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 32" descr="cailloux roug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0"/>
            <a:ext cx="2743200" cy="41148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cxnSp>
        <p:nvCxnSpPr>
          <p:cNvPr id="19" name="Connecteur droit 18"/>
          <p:cNvCxnSpPr/>
          <p:nvPr/>
        </p:nvCxnSpPr>
        <p:spPr>
          <a:xfrm>
            <a:off x="219808" y="5072063"/>
            <a:ext cx="448407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219808" y="2743200"/>
            <a:ext cx="468483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lang="fr-FR" sz="240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1" name="client"/>
          <p:cNvSpPr>
            <a:spLocks noChangeArrowheads="1"/>
          </p:cNvSpPr>
          <p:nvPr/>
        </p:nvSpPr>
        <p:spPr bwMode="auto">
          <a:xfrm>
            <a:off x="231531" y="3500439"/>
            <a:ext cx="46731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 typeface="Monotype Sorts" pitchFamily="16" charset="2"/>
              <a:buNone/>
              <a:defRPr/>
            </a:pPr>
            <a:endParaRPr lang="fr-FR" sz="1600" dirty="0">
              <a:latin typeface="Arial" charset="0"/>
            </a:endParaRPr>
          </a:p>
        </p:txBody>
      </p:sp>
      <p:sp>
        <p:nvSpPr>
          <p:cNvPr id="22" name="Espace réservé du pied de page 4"/>
          <p:cNvSpPr>
            <a:spLocks/>
          </p:cNvSpPr>
          <p:nvPr/>
        </p:nvSpPr>
        <p:spPr bwMode="auto">
          <a:xfrm>
            <a:off x="468924" y="6646864"/>
            <a:ext cx="860913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sz="1000" dirty="0">
                <a:solidFill>
                  <a:srgbClr val="4D4D4D"/>
                </a:solidFill>
                <a:latin typeface="Calibri" pitchFamily="34" charset="0"/>
                <a:ea typeface="ＭＳ Ｐゴシック" pitchFamily="34" charset="-128"/>
              </a:rPr>
              <a:t>9 Rue Saint Fiacre - 75002 Paris 							Reproduction interdite</a:t>
            </a:r>
          </a:p>
        </p:txBody>
      </p:sp>
      <p:sp>
        <p:nvSpPr>
          <p:cNvPr id="23" name="reference"/>
          <p:cNvSpPr>
            <a:spLocks/>
          </p:cNvSpPr>
          <p:nvPr/>
        </p:nvSpPr>
        <p:spPr bwMode="auto">
          <a:xfrm>
            <a:off x="3109546" y="3213101"/>
            <a:ext cx="1928446" cy="15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GB" sz="100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24" name="titre"/>
          <p:cNvSpPr txBox="1">
            <a:spLocks noChangeArrowheads="1"/>
          </p:cNvSpPr>
          <p:nvPr/>
        </p:nvSpPr>
        <p:spPr bwMode="auto">
          <a:xfrm>
            <a:off x="231531" y="3886200"/>
            <a:ext cx="4472354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Agilité</a:t>
            </a:r>
          </a:p>
        </p:txBody>
      </p:sp>
      <p:sp>
        <p:nvSpPr>
          <p:cNvPr id="25" name="sous-titre"/>
          <p:cNvSpPr txBox="1">
            <a:spLocks noChangeArrowheads="1"/>
          </p:cNvSpPr>
          <p:nvPr/>
        </p:nvSpPr>
        <p:spPr bwMode="auto">
          <a:xfrm>
            <a:off x="231531" y="5257800"/>
            <a:ext cx="733132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fr-FR">
                <a:solidFill>
                  <a:srgbClr val="404040"/>
                </a:solidFill>
              </a:rPr>
              <a:t>Offre « Plateau intégré de développement agile »</a:t>
            </a:r>
          </a:p>
        </p:txBody>
      </p:sp>
      <p:sp>
        <p:nvSpPr>
          <p:cNvPr id="26" name="Text Box 117"/>
          <p:cNvSpPr txBox="1">
            <a:spLocks noChangeArrowheads="1"/>
          </p:cNvSpPr>
          <p:nvPr userDrawn="1"/>
        </p:nvSpPr>
        <p:spPr bwMode="auto">
          <a:xfrm>
            <a:off x="2132135" y="6669088"/>
            <a:ext cx="4747846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fr-FR" sz="10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" name="Text Box 117"/>
          <p:cNvSpPr txBox="1">
            <a:spLocks noChangeArrowheads="1"/>
          </p:cNvSpPr>
          <p:nvPr userDrawn="1"/>
        </p:nvSpPr>
        <p:spPr bwMode="auto">
          <a:xfrm>
            <a:off x="8380535" y="6669088"/>
            <a:ext cx="511419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D7FA7738-65CD-49E2-A73B-B46AB45FEB20}" type="slidenum">
              <a:rPr lang="fr-FR" sz="1000" b="1">
                <a:solidFill>
                  <a:schemeClr val="bg1"/>
                </a:solidFill>
                <a:latin typeface="Arial" charset="0"/>
              </a:rPr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‹N°›</a:t>
            </a:fld>
            <a:endParaRPr lang="fr-FR" sz="1000" b="1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28" name="Picture 3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912327" y="1"/>
            <a:ext cx="192844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916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alyseTechniqueLibrair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solidFill>
                  <a:prstClr val="white"/>
                </a:solidFill>
              </a:rPr>
              <a:t>Solution technique: choix des librairies</a:t>
            </a:r>
            <a:endParaRPr lang="fr-FR" sz="2700" b="1" dirty="0">
              <a:solidFill>
                <a:prstClr val="white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6175"/>
            <a:ext cx="757546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765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4169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2890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63031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5718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751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dicateur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à coins arrondis 4"/>
          <p:cNvSpPr/>
          <p:nvPr userDrawn="1"/>
        </p:nvSpPr>
        <p:spPr>
          <a:xfrm>
            <a:off x="0" y="0"/>
            <a:ext cx="9144000" cy="849600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prstClr val="white"/>
                </a:solidFill>
              </a:rPr>
              <a:t>Analyse technique: définition des indicateurs de performances</a:t>
            </a:r>
            <a:endParaRPr lang="fr-FR" sz="2400" b="1" dirty="0">
              <a:solidFill>
                <a:prstClr val="white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8475"/>
            <a:ext cx="75917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3390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5794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6509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3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90242-E26A-48CE-9A50-98F382C224D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2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277A-E52E-4AED-BCF8-1E5F38ED84D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4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82BA0-60F9-44CB-BFC2-FE4D3FC091B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à coins arrondis 6"/>
          <p:cNvSpPr/>
          <p:nvPr userDrawn="1"/>
        </p:nvSpPr>
        <p:spPr>
          <a:xfrm>
            <a:off x="0" y="0"/>
            <a:ext cx="9144000" cy="6858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b="1" dirty="0" smtClean="0">
                <a:latin typeface="+mn-lt"/>
              </a:rPr>
              <a:t>Conclusion et perspectives</a:t>
            </a:r>
            <a:endParaRPr lang="fr-FR" sz="2700" b="1" dirty="0">
              <a:latin typeface="+mn-lt"/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4400"/>
            <a:ext cx="763511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9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649" r:id="rId17"/>
    <p:sldLayoutId id="2147483651" r:id="rId18"/>
    <p:sldLayoutId id="2147483684" r:id="rId19"/>
    <p:sldLayoutId id="2147483656" r:id="rId20"/>
    <p:sldLayoutId id="2147483778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2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2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7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BF9A2-2A4F-4173-BE5E-3B420CBF1581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5080" y="0"/>
            <a:ext cx="2788920" cy="4099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endParaRPr lang="fr-FR" dirty="0" smtClean="0"/>
          </a:p>
          <a:p>
            <a:pPr algn="ctr"/>
            <a:r>
              <a:rPr lang="fr-FR" sz="36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BenchOKR</a:t>
            </a:r>
            <a:endParaRPr lang="fr-FR" sz="3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26" name="Picture 2" descr="E:\logo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0320" y="0"/>
            <a:ext cx="2773680" cy="277368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0496" y="3458528"/>
            <a:ext cx="1373504" cy="68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70320" y="3444240"/>
            <a:ext cx="1432559" cy="71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0"/>
            <a:ext cx="6339840" cy="341376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r>
              <a:rPr lang="fr-FR" sz="3600" b="1" dirty="0" smtClean="0"/>
              <a:t>Benchmarks de navigation dans un nuage de points 3D</a:t>
            </a:r>
            <a:r>
              <a:rPr lang="fr-FR" dirty="0" smtClean="0"/>
              <a:t> </a:t>
            </a:r>
          </a:p>
          <a:p>
            <a:pPr algn="ctr"/>
            <a:endParaRPr lang="fr-FR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1"/>
            <a:ext cx="1584960" cy="102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0" y="3459480"/>
            <a:ext cx="4983480" cy="33985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Projet présenté par : </a:t>
            </a:r>
          </a:p>
          <a:p>
            <a:pPr algn="ctr"/>
            <a:r>
              <a:rPr lang="fr-FR" dirty="0" smtClean="0"/>
              <a:t>Alban KRAUS</a:t>
            </a:r>
          </a:p>
          <a:p>
            <a:pPr algn="ctr"/>
            <a:r>
              <a:rPr lang="fr-FR" dirty="0" err="1" smtClean="0"/>
              <a:t>Maryame</a:t>
            </a:r>
            <a:r>
              <a:rPr lang="fr-FR" dirty="0" smtClean="0"/>
              <a:t> RHEZALI</a:t>
            </a:r>
          </a:p>
          <a:p>
            <a:pPr algn="ctr"/>
            <a:r>
              <a:rPr lang="fr-FR" dirty="0" smtClean="0"/>
              <a:t>David NIAMIEN</a:t>
            </a:r>
          </a:p>
          <a:p>
            <a:pPr algn="ctr"/>
            <a:r>
              <a:rPr lang="fr-FR" dirty="0" smtClean="0"/>
              <a:t>25 Mars 2015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160520" y="6431280"/>
            <a:ext cx="4983480" cy="4267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757160" y="4800600"/>
            <a:ext cx="685800" cy="6858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8473440" y="4800600"/>
            <a:ext cx="685800" cy="685800"/>
          </a:xfrm>
          <a:prstGeom prst="rect">
            <a:avLst/>
          </a:prstGeom>
          <a:solidFill>
            <a:srgbClr val="000066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473440" y="5501640"/>
            <a:ext cx="685800" cy="685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 smtClean="0"/>
          </a:p>
          <a:p>
            <a:pPr algn="ctr"/>
            <a:endParaRPr lang="fr-FR" sz="3600" b="1" dirty="0" smtClean="0"/>
          </a:p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4939227" y="5501640"/>
            <a:ext cx="3537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Commanditaire:</a:t>
            </a:r>
          </a:p>
          <a:p>
            <a:r>
              <a:rPr lang="fr-FR" sz="2000" dirty="0" smtClean="0"/>
              <a:t>Emmanuel BARDIÈRE</a:t>
            </a:r>
          </a:p>
          <a:p>
            <a:r>
              <a:rPr lang="fr-FR" sz="2000" dirty="0" err="1" smtClean="0"/>
              <a:t>ValiLAb</a:t>
            </a:r>
            <a:endParaRPr lang="fr-FR" sz="20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10540" y="1048837"/>
            <a:ext cx="81229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 smtClean="0"/>
              <a:t>Kd</a:t>
            </a:r>
            <a:r>
              <a:rPr lang="fr-FR" sz="2400" b="1" dirty="0" smtClean="0"/>
              <a:t>-</a:t>
            </a:r>
            <a:r>
              <a:rPr lang="fr-FR" sz="2400" b="1" dirty="0" err="1" smtClean="0"/>
              <a:t>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non terminal divise l'espace en deux demi-espaces. 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Les points situés dans chacun des deux demi-espaces sont stockés dans les  branches gauche et droite du nœud courant. </a:t>
            </a:r>
          </a:p>
          <a:p>
            <a:pPr marL="800100" lvl="2" indent="-342900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 smtClean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160" y="3863934"/>
            <a:ext cx="5196839" cy="284166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/>
              <a:t>9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124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9"/>
          <a:stretch/>
        </p:blipFill>
        <p:spPr>
          <a:xfrm>
            <a:off x="1" y="1982111"/>
            <a:ext cx="9144000" cy="2835000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10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739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489364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 Solution technique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du langage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Choix de librairies</a:t>
            </a:r>
          </a:p>
          <a:p>
            <a:pPr marL="1114425" lvl="2" indent="-428625">
              <a:buFont typeface="Wingdings" panose="05000000000000000000" pitchFamily="2" charset="2"/>
              <a:buChar char="§"/>
            </a:pPr>
            <a:r>
              <a:rPr lang="fr-FR" sz="2400" dirty="0"/>
              <a:t>Définition des indicateurs de performances</a:t>
            </a:r>
          </a:p>
          <a:p>
            <a:pPr lvl="2"/>
            <a:endParaRPr lang="fr-FR" sz="2400" dirty="0"/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  <a:p>
            <a:pPr lvl="2"/>
            <a:endParaRPr lang="fr-FR" sz="2700" dirty="0"/>
          </a:p>
          <a:p>
            <a:pPr marL="685800" lvl="1" indent="-342900">
              <a:buFont typeface="+mj-lt"/>
              <a:buAutoNum type="arabicPeriod"/>
            </a:pPr>
            <a:endParaRPr lang="fr-FR" sz="2700" dirty="0"/>
          </a:p>
          <a:p>
            <a:pPr marL="1114425" lvl="2" indent="-428625">
              <a:buFont typeface="Wingdings" panose="05000000000000000000" pitchFamily="2" charset="2"/>
              <a:buChar char="§"/>
            </a:pP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11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9750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3965" y="1351896"/>
            <a:ext cx="66560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tabLst>
                <a:tab pos="330994" algn="l"/>
              </a:tabLst>
              <a:defRPr/>
            </a:pPr>
            <a:r>
              <a:rPr lang="fr-FR" sz="2100" b="1" dirty="0" smtClean="0"/>
              <a:t>     </a:t>
            </a:r>
            <a:r>
              <a:rPr lang="fr-FR" sz="2400" dirty="0" smtClean="0"/>
              <a:t>Test sur la durée d’exécution de la fonction calculant le 40ème terme de la suite de </a:t>
            </a:r>
            <a:r>
              <a:rPr lang="fr-FR" sz="2400" dirty="0" err="1" smtClean="0"/>
              <a:t>Fibonacci</a:t>
            </a:r>
            <a:r>
              <a:rPr lang="fr-FR" sz="2400" dirty="0" smtClean="0"/>
              <a:t> implémentée avec l’algorithme en complexité exponentielle :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451610" y="3002280"/>
          <a:ext cx="5982912" cy="17103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95728"/>
                <a:gridCol w="1495728"/>
                <a:gridCol w="1623932"/>
                <a:gridCol w="1367524"/>
              </a:tblGrid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Langages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Js</a:t>
                      </a:r>
                      <a:r>
                        <a:rPr lang="fr-FR" dirty="0" smtClean="0"/>
                        <a:t>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Python (interprété)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C/C++</a:t>
                      </a:r>
                      <a:endParaRPr lang="fr-FR" dirty="0"/>
                    </a:p>
                  </a:txBody>
                  <a:tcPr marL="68580" marR="68580"/>
                </a:tc>
              </a:tr>
              <a:tr h="855189">
                <a:tc>
                  <a:txBody>
                    <a:bodyPr/>
                    <a:lstStyle/>
                    <a:p>
                      <a:r>
                        <a:rPr lang="fr-FR" dirty="0" smtClean="0"/>
                        <a:t>Durée 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 smtClean="0"/>
                        <a:t> 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&gt; 30s</a:t>
                      </a:r>
                      <a:endParaRPr lang="fr-FR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2s</a:t>
                      </a:r>
                      <a:endParaRPr lang="fr-FR" dirty="0"/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12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4418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625174"/>
            <a:ext cx="67818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100" b="1" dirty="0" err="1" smtClean="0"/>
              <a:t>LibQGLViewer</a:t>
            </a:r>
            <a:r>
              <a:rPr lang="fr-FR" sz="2100" b="1" dirty="0" smtClean="0"/>
              <a:t> :</a:t>
            </a:r>
          </a:p>
          <a:p>
            <a:pPr lvl="1">
              <a:buFont typeface="Arial" pitchFamily="34" charset="0"/>
              <a:buChar char="•"/>
            </a:pPr>
            <a:r>
              <a:rPr lang="fr-FR" sz="2400" dirty="0" smtClean="0"/>
              <a:t>  Bibliothèque C ++ basée sur </a:t>
            </a:r>
            <a:r>
              <a:rPr lang="fr-FR" sz="2400" dirty="0" err="1" smtClean="0"/>
              <a:t>Qt</a:t>
            </a:r>
            <a:r>
              <a:rPr lang="fr-FR" sz="2400" dirty="0" smtClean="0"/>
              <a:t> qui facilite la   création de la vision </a:t>
            </a:r>
            <a:r>
              <a:rPr lang="fr-FR" sz="2400" dirty="0" err="1" smtClean="0"/>
              <a:t>OpenGL</a:t>
            </a:r>
            <a:r>
              <a:rPr lang="fr-FR" sz="2400" dirty="0" smtClean="0"/>
              <a:t> 3D.</a:t>
            </a:r>
          </a:p>
          <a:p>
            <a:pPr lvl="1">
              <a:spcBef>
                <a:spcPts val="1200"/>
              </a:spcBef>
              <a:buFont typeface="Arial" pitchFamily="34" charset="0"/>
              <a:buChar char="•"/>
            </a:pPr>
            <a:r>
              <a:rPr lang="fr-FR" sz="2400" dirty="0" smtClean="0"/>
              <a:t>  Basée sur le kit </a:t>
            </a:r>
            <a:r>
              <a:rPr lang="fr-FR" sz="2400" dirty="0" err="1" smtClean="0"/>
              <a:t>Qt</a:t>
            </a:r>
            <a:r>
              <a:rPr lang="fr-FR" sz="2400" dirty="0" smtClean="0"/>
              <a:t>, il compile sur toute architecture (Unix-Linux, Mac, Windows). </a:t>
            </a:r>
          </a:p>
          <a:p>
            <a:pPr lvl="1">
              <a:spcBef>
                <a:spcPts val="1200"/>
              </a:spcBef>
            </a:pPr>
            <a:endParaRPr lang="fr-FR" sz="2400" dirty="0" smtClean="0"/>
          </a:p>
          <a:p>
            <a:pPr lvl="1"/>
            <a:endParaRPr lang="fr-FR" sz="2100" b="1" dirty="0" smtClean="0"/>
          </a:p>
          <a:p>
            <a:endParaRPr lang="fr-FR" sz="2100" b="1" dirty="0" smtClean="0"/>
          </a:p>
        </p:txBody>
      </p:sp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13/19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52026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920" y="1735247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1. Nombre d'images par seconde (lors d'un déplacement codifié de la caméra)</a:t>
            </a:r>
          </a:p>
          <a:p>
            <a:r>
              <a:rPr lang="fr-FR" dirty="0" smtClean="0"/>
              <a:t>1. -&gt; Temps de calcul affichage (entre demande de requête et fin de la</a:t>
            </a:r>
          </a:p>
          <a:p>
            <a:r>
              <a:rPr lang="fr-FR" dirty="0" smtClean="0"/>
              <a:t>      mise à jour de l'affichage)</a:t>
            </a:r>
          </a:p>
          <a:p>
            <a:r>
              <a:rPr lang="fr-FR" dirty="0" smtClean="0"/>
              <a:t>1. -&gt; Temps/Vitesse des requêtes (entre réception de la demande et retour</a:t>
            </a:r>
          </a:p>
          <a:p>
            <a:r>
              <a:rPr lang="fr-FR" dirty="0" smtClean="0"/>
              <a:t>      de la réponse)</a:t>
            </a:r>
          </a:p>
          <a:p>
            <a:r>
              <a:rPr lang="fr-FR" dirty="0" smtClean="0"/>
              <a:t>1. Espace en mémoire vive maximal utilisé lors des requêtes</a:t>
            </a:r>
          </a:p>
          <a:p>
            <a:r>
              <a:rPr lang="fr-FR" dirty="0" smtClean="0"/>
              <a:t>2. Temps de calcul de création du découpage (depuis l'ouverture du</a:t>
            </a:r>
          </a:p>
          <a:p>
            <a:r>
              <a:rPr lang="fr-FR" dirty="0" smtClean="0"/>
              <a:t>   fichier initial jusqu'à la fin de la création de l'arbre)</a:t>
            </a:r>
          </a:p>
          <a:p>
            <a:r>
              <a:rPr lang="fr-FR" dirty="0" smtClean="0"/>
              <a:t>2. Rapport espace disque du nuage découpé / espace disque du nuage initial</a:t>
            </a:r>
          </a:p>
          <a:p>
            <a:r>
              <a:rPr lang="fr-FR" dirty="0" smtClean="0"/>
              <a:t>2. Espace mémoire vive maximal utilisé lors de la construction de l'arbre</a:t>
            </a:r>
          </a:p>
          <a:p>
            <a:r>
              <a:rPr lang="fr-FR" dirty="0" smtClean="0"/>
              <a:t>2. -&gt; Espace mémoire vive maximal utilisé lors de la lecture des données</a:t>
            </a:r>
          </a:p>
          <a:p>
            <a:r>
              <a:rPr lang="fr-FR" dirty="0" smtClean="0"/>
              <a:t>2. -&gt; Hauteur de l'arbre</a:t>
            </a:r>
          </a:p>
          <a:p>
            <a:r>
              <a:rPr lang="fr-FR" dirty="0" smtClean="0"/>
              <a:t>3. Temps de rééquilibrage = reconstruction de l'arbre lors d'ajout de</a:t>
            </a:r>
          </a:p>
          <a:p>
            <a:r>
              <a:rPr lang="fr-FR" dirty="0" smtClean="0"/>
              <a:t>point</a:t>
            </a:r>
            <a:endParaRPr lang="fr-FR" dirty="0"/>
          </a:p>
        </p:txBody>
      </p:sp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14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7790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57905"/>
            <a:ext cx="6858000" cy="21698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 et objectif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 Solution technique 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/>
              <a:t>Gestion du </a:t>
            </a:r>
            <a:r>
              <a:rPr lang="fr-FR" sz="2700" dirty="0" smtClean="0"/>
              <a:t>projet</a:t>
            </a:r>
            <a:endParaRPr lang="fr-FR" sz="2700" dirty="0"/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15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813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606727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929371" y="1277188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Outils mis en place :</a:t>
            </a:r>
          </a:p>
          <a:p>
            <a:pPr lvl="1"/>
            <a:r>
              <a:rPr lang="fr-FR" dirty="0" smtClean="0"/>
              <a:t>Diagramme de Gantt (prévisionnel / réel)</a:t>
            </a:r>
          </a:p>
          <a:p>
            <a:pPr lvl="1"/>
            <a:r>
              <a:rPr lang="fr-FR" dirty="0" smtClean="0"/>
              <a:t>Compte-rendu de séance</a:t>
            </a:r>
          </a:p>
          <a:p>
            <a:pPr lvl="1"/>
            <a:r>
              <a:rPr lang="fr-FR" dirty="0" smtClean="0"/>
              <a:t>Gestionnaire de versions :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Chronologie :</a:t>
            </a:r>
          </a:p>
          <a:p>
            <a:pPr lvl="1"/>
            <a:r>
              <a:rPr lang="fr-FR" dirty="0" smtClean="0"/>
              <a:t>Nous sommes dans les temps</a:t>
            </a:r>
          </a:p>
          <a:p>
            <a:pPr lvl="1"/>
            <a:r>
              <a:rPr lang="fr-FR" dirty="0" smtClean="0"/>
              <a:t>Pourvu que le temps de codage soit réaliste</a:t>
            </a:r>
          </a:p>
          <a:p>
            <a:endParaRPr lang="fr-FR" dirty="0" smtClean="0"/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16/</a:t>
            </a:r>
            <a:r>
              <a:rPr lang="fr-FR" sz="1200" dirty="0" smtClean="0"/>
              <a:t>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304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1266202"/>
            <a:ext cx="9144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tabLst>
                <a:tab pos="330994" algn="l"/>
              </a:tabLst>
              <a:defRPr/>
            </a:pPr>
            <a:endParaRPr lang="fr-FR" sz="2100" dirty="0"/>
          </a:p>
          <a:p>
            <a:pPr marL="402431" lvl="4" algn="just">
              <a:defRPr/>
            </a:pPr>
            <a:endParaRPr lang="fr-FR" sz="21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1795700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endParaRPr lang="fr-FR" sz="2700" dirty="0"/>
          </a:p>
          <a:p>
            <a:pPr marL="771525" lvl="1" indent="-428625" algn="just">
              <a:buFont typeface="Wingdings" panose="05000000000000000000" pitchFamily="2" charset="2"/>
              <a:buChar char="q"/>
            </a:pPr>
            <a:endParaRPr lang="fr-FR" sz="2700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714158" y="1626981"/>
            <a:ext cx="5915025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Gantt</a:t>
            </a:r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9" y="2102743"/>
            <a:ext cx="8600803" cy="154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6" y="3998028"/>
            <a:ext cx="8596534" cy="1836433"/>
          </a:xfrm>
          <a:prstGeom prst="rect">
            <a:avLst/>
          </a:prstGeom>
        </p:spPr>
      </p:pic>
      <p:sp>
        <p:nvSpPr>
          <p:cNvPr id="9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17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6338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08163"/>
            <a:ext cx="7772400" cy="2387600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  <p:sp>
        <p:nvSpPr>
          <p:cNvPr id="3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 smtClean="0"/>
              <a:t>18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593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2009380"/>
            <a:ext cx="68580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/>
              <a:t>Gestion de projet </a:t>
            </a:r>
          </a:p>
          <a:p>
            <a:pPr lvl="1"/>
            <a:endParaRPr lang="fr-FR" dirty="0">
              <a:latin typeface="Cambria" pitchFamily="18" charset="0"/>
            </a:endParaRPr>
          </a:p>
        </p:txBody>
      </p:sp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 smtClean="0"/>
              <a:t>1/19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40302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43000" y="1870881"/>
            <a:ext cx="6858000" cy="300082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1"/>
                </a:solidFill>
              </a:rPr>
              <a:t>Contexte 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Analyses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Solution technique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Gestion de projet </a:t>
            </a:r>
          </a:p>
          <a:p>
            <a:pPr lvl="1">
              <a:lnSpc>
                <a:spcPct val="150000"/>
              </a:lnSpc>
            </a:pPr>
            <a:endParaRPr lang="fr-FR" dirty="0">
              <a:latin typeface="Cambria" pitchFamily="18" charset="0"/>
            </a:endParaRPr>
          </a:p>
        </p:txBody>
      </p:sp>
      <p:sp>
        <p:nvSpPr>
          <p:cNvPr id="7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/>
              <a:t>2</a:t>
            </a:r>
            <a:r>
              <a:rPr lang="fr-FR" sz="1400" dirty="0" smtClean="0"/>
              <a:t>/19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900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182880" y="1861466"/>
            <a:ext cx="8778240" cy="3508653"/>
            <a:chOff x="365760" y="1861466"/>
            <a:chExt cx="8778240" cy="3508653"/>
          </a:xfrm>
        </p:grpSpPr>
        <p:sp>
          <p:nvSpPr>
            <p:cNvPr id="6" name="ZoneTexte 5"/>
            <p:cNvSpPr txBox="1"/>
            <p:nvPr/>
          </p:nvSpPr>
          <p:spPr>
            <a:xfrm>
              <a:off x="365760" y="1861466"/>
              <a:ext cx="8778240" cy="3508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just">
                <a:buFont typeface="Wingdings" pitchFamily="2" charset="2"/>
                <a:buChar char="q"/>
                <a:tabLst>
                  <a:tab pos="330994" algn="l"/>
                </a:tabLst>
                <a:defRPr/>
              </a:pPr>
              <a:r>
                <a:rPr lang="fr-FR" sz="2400" dirty="0"/>
                <a:t>	</a:t>
              </a:r>
              <a:r>
                <a:rPr lang="fr-FR" sz="2400" b="1" dirty="0"/>
                <a:t>Suite à 2 études </a:t>
              </a:r>
              <a:r>
                <a:rPr lang="fr-FR" sz="2400" b="1" dirty="0" smtClean="0"/>
                <a:t>réalisées</a:t>
              </a:r>
            </a:p>
            <a:p>
              <a:pPr marL="0" lvl="1" algn="just">
                <a:tabLst>
                  <a:tab pos="330994" algn="l"/>
                </a:tabLst>
                <a:defRPr/>
              </a:pPr>
              <a:endParaRPr lang="fr-FR" sz="2400" b="1" dirty="0"/>
            </a:p>
            <a:p>
              <a:pPr marL="1071563" lvl="3" indent="-385763" algn="just"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DIAS : </a:t>
              </a:r>
              <a:r>
                <a:rPr lang="fr-FR" sz="2400" b="1" dirty="0"/>
                <a:t>choix d’un logiciel de visualisation de nuage de points 3D</a:t>
              </a:r>
            </a:p>
            <a:p>
              <a:pPr marL="1071563" lvl="3" indent="-385763" algn="just">
                <a:spcBef>
                  <a:spcPts val="1200"/>
                </a:spcBef>
                <a:buFont typeface="+mj-lt"/>
                <a:buAutoNum type="arabicPeriod"/>
                <a:tabLst>
                  <a:tab pos="330994" algn="l"/>
                </a:tabLst>
                <a:defRPr/>
              </a:pPr>
              <a:r>
                <a:rPr lang="fr-FR" sz="2400" b="1" dirty="0" smtClean="0"/>
                <a:t>IGN : </a:t>
              </a:r>
              <a:r>
                <a:rPr lang="fr-FR" sz="2400" b="1" dirty="0"/>
                <a:t>projet </a:t>
              </a:r>
              <a:r>
                <a:rPr lang="fr-FR" sz="2400" b="1" dirty="0" err="1" smtClean="0"/>
                <a:t>iTowns</a:t>
              </a:r>
              <a:endParaRPr lang="fr-FR" sz="2400" b="1" dirty="0" smtClean="0"/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Description de ville en 3D à partir de véhicules dédiés</a:t>
              </a:r>
            </a:p>
            <a:p>
              <a:pPr marL="685800" lvl="3" algn="just">
                <a:spcBef>
                  <a:spcPts val="1200"/>
                </a:spcBef>
                <a:tabLst>
                  <a:tab pos="330994" algn="l"/>
                </a:tabLst>
                <a:defRPr/>
              </a:pPr>
              <a:r>
                <a:rPr lang="fr-FR" sz="2400" b="1" dirty="0" smtClean="0"/>
                <a:t>	 Données diffusées sur internet via des applications </a:t>
              </a:r>
              <a:r>
                <a:rPr lang="fr-FR" sz="2400" b="1" dirty="0" smtClean="0"/>
                <a:t>web</a:t>
              </a:r>
              <a:endParaRPr lang="fr-FR" sz="2400" b="1" dirty="0"/>
            </a:p>
            <a:p>
              <a:pPr marL="402431" lvl="4" algn="just">
                <a:defRPr/>
              </a:pPr>
              <a:endParaRPr lang="fr-FR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Flèche droite 6"/>
            <p:cNvSpPr/>
            <p:nvPr/>
          </p:nvSpPr>
          <p:spPr>
            <a:xfrm>
              <a:off x="1055077" y="4149970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droite 7"/>
            <p:cNvSpPr/>
            <p:nvPr/>
          </p:nvSpPr>
          <p:spPr>
            <a:xfrm>
              <a:off x="1055077" y="4675638"/>
              <a:ext cx="267286" cy="16881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/>
              <a:t>3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5198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153235" y="1579007"/>
            <a:ext cx="6858000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bg1">
                    <a:lumMod val="95000"/>
                  </a:schemeClr>
                </a:solidFill>
              </a:rPr>
              <a:t>Contexte</a:t>
            </a:r>
          </a:p>
          <a:p>
            <a:pPr marL="728663" lvl="1" indent="-385763" algn="just">
              <a:lnSpc>
                <a:spcPct val="150000"/>
              </a:lnSpc>
              <a:buFont typeface="+mj-lt"/>
              <a:buAutoNum type="arabicPeriod"/>
            </a:pPr>
            <a:r>
              <a:rPr lang="fr-FR" sz="2700" dirty="0">
                <a:solidFill>
                  <a:schemeClr val="accent3">
                    <a:lumMod val="50000"/>
                  </a:schemeClr>
                </a:solidFill>
              </a:rPr>
              <a:t>Analyses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fonctionnelle :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diagramme de cas d’utilisation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Analyse technique </a:t>
            </a:r>
          </a:p>
          <a:p>
            <a:pPr marL="1114425" lvl="2" indent="-42862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r>
              <a:rPr lang="fr-FR" dirty="0" smtClean="0">
                <a:solidFill>
                  <a:schemeClr val="accent3">
                    <a:lumMod val="50000"/>
                  </a:schemeClr>
                </a:solidFill>
              </a:rPr>
              <a:t>iagramme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de classes </a:t>
            </a:r>
            <a:endParaRPr lang="fr-FR" sz="2700" dirty="0">
              <a:solidFill>
                <a:schemeClr val="bg1">
                  <a:lumMod val="95000"/>
                </a:schemeClr>
              </a:solidFill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Solution technique</a:t>
            </a:r>
          </a:p>
          <a:p>
            <a:pPr marL="685800" lvl="1" indent="-342900">
              <a:buFont typeface="+mj-lt"/>
              <a:buAutoNum type="arabicPeriod"/>
            </a:pPr>
            <a:r>
              <a:rPr lang="fr-FR" sz="2700" dirty="0">
                <a:solidFill>
                  <a:schemeClr val="bg2"/>
                </a:solidFill>
              </a:rPr>
              <a:t>Gestion de projet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/>
              <a:t>4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1533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400929" y="1214590"/>
            <a:ext cx="8345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Réaliser une </a:t>
            </a:r>
            <a:r>
              <a:rPr lang="fr-FR" sz="2400" b="1" i="1" dirty="0"/>
              <a:t>étude de performance </a:t>
            </a:r>
            <a:r>
              <a:rPr lang="fr-FR" sz="2400" dirty="0"/>
              <a:t>de différentes structures de données afin d’assurer la fluidité de l’affichage d’un très gros nuage de </a:t>
            </a:r>
            <a:r>
              <a:rPr lang="fr-FR" sz="2400" dirty="0" smtClean="0"/>
              <a:t>points</a:t>
            </a:r>
            <a:endParaRPr lang="fr-FR" sz="2400" dirty="0"/>
          </a:p>
          <a:p>
            <a:endParaRPr lang="fr-FR" sz="2400" b="1" i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286" y="2800245"/>
            <a:ext cx="5486950" cy="2626540"/>
          </a:xfrm>
          <a:prstGeom prst="rect">
            <a:avLst/>
          </a:prstGeom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/>
              <a:t>5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29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627184" y="1469206"/>
            <a:ext cx="87430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Fonctionnalité </a:t>
            </a:r>
            <a:r>
              <a:rPr lang="fr-FR" sz="2400" b="1" dirty="0" smtClean="0"/>
              <a:t>1 : Lire les </a:t>
            </a:r>
            <a:r>
              <a:rPr lang="fr-FR" sz="2400" b="1" dirty="0"/>
              <a:t>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en mémoire les données lues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2 : </a:t>
            </a:r>
            <a:r>
              <a:rPr lang="fr-FR" sz="2400" b="1" dirty="0"/>
              <a:t>Découper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Choisir une structure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les feuilles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Stocker la structure de l’arbre</a:t>
            </a:r>
          </a:p>
          <a:p>
            <a:endParaRPr lang="fr-FR" sz="2400" b="1" dirty="0"/>
          </a:p>
          <a:p>
            <a:r>
              <a:rPr lang="fr-FR" sz="2400" b="1" dirty="0"/>
              <a:t>Fonctionnalité </a:t>
            </a:r>
            <a:r>
              <a:rPr lang="fr-FR" sz="2400" b="1" dirty="0" smtClean="0"/>
              <a:t>3 : </a:t>
            </a:r>
            <a:r>
              <a:rPr lang="fr-FR" sz="2400" b="1" dirty="0"/>
              <a:t>Afficher les données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Obtenir les points à afficher</a:t>
            </a:r>
          </a:p>
          <a:p>
            <a:pPr marL="417910" lvl="1" indent="-160735">
              <a:buFont typeface="Wingdings" panose="05000000000000000000" pitchFamily="2" charset="2"/>
              <a:buChar char="Ø"/>
            </a:pPr>
            <a:r>
              <a:rPr lang="fr-FR" sz="2400" dirty="0"/>
              <a:t>Afficher les points</a:t>
            </a:r>
          </a:p>
        </p:txBody>
      </p:sp>
      <p:sp>
        <p:nvSpPr>
          <p:cNvPr id="4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/>
              <a:t>6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0056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19100" y="1242445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Octree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 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dirty="0"/>
              <a:t>Subdivision spatiale de l’espace en trois dimensions de type arbre dans laquelle chaque nœud peut compter jusqu'à huit enfants (huit octants).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grpSp>
        <p:nvGrpSpPr>
          <p:cNvPr id="4" name="Groupe 3"/>
          <p:cNvGrpSpPr>
            <a:grpSpLocks noChangeAspect="1"/>
          </p:cNvGrpSpPr>
          <p:nvPr/>
        </p:nvGrpSpPr>
        <p:grpSpPr>
          <a:xfrm>
            <a:off x="854875" y="3187761"/>
            <a:ext cx="6110467" cy="2772000"/>
            <a:chOff x="0" y="0"/>
            <a:chExt cx="4829175" cy="21907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175" y="0"/>
              <a:ext cx="3810000" cy="2190750"/>
            </a:xfrm>
            <a:prstGeom prst="rect">
              <a:avLst/>
            </a:prstGeom>
          </p:spPr>
        </p:pic>
        <p:grpSp>
          <p:nvGrpSpPr>
            <p:cNvPr id="6" name="Groupe 5"/>
            <p:cNvGrpSpPr/>
            <p:nvPr/>
          </p:nvGrpSpPr>
          <p:grpSpPr>
            <a:xfrm>
              <a:off x="0" y="219075"/>
              <a:ext cx="714375" cy="1819275"/>
              <a:chOff x="0" y="0"/>
              <a:chExt cx="714375" cy="1819275"/>
            </a:xfrm>
          </p:grpSpPr>
          <p:sp>
            <p:nvSpPr>
              <p:cNvPr id="7" name="Zone de texte 10"/>
              <p:cNvSpPr txBox="1"/>
              <p:nvPr/>
            </p:nvSpPr>
            <p:spPr>
              <a:xfrm>
                <a:off x="0" y="0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0</a:t>
                </a:r>
              </a:p>
            </p:txBody>
          </p:sp>
          <p:sp>
            <p:nvSpPr>
              <p:cNvPr id="8" name="Zone de texte 11"/>
              <p:cNvSpPr txBox="1"/>
              <p:nvPr/>
            </p:nvSpPr>
            <p:spPr>
              <a:xfrm>
                <a:off x="0" y="790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1</a:t>
                </a:r>
              </a:p>
            </p:txBody>
          </p:sp>
          <p:sp>
            <p:nvSpPr>
              <p:cNvPr id="9" name="Zone de texte 12"/>
              <p:cNvSpPr txBox="1"/>
              <p:nvPr/>
            </p:nvSpPr>
            <p:spPr>
              <a:xfrm>
                <a:off x="0" y="1552575"/>
                <a:ext cx="714375" cy="2667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fr-FR" sz="825">
                    <a:ea typeface="Calibri" panose="020F0502020204030204" pitchFamily="34" charset="0"/>
                    <a:cs typeface="Times New Roman" panose="02020603050405020304" pitchFamily="18" charset="0"/>
                  </a:rPr>
                  <a:t>Niveau 2</a:t>
                </a:r>
              </a:p>
            </p:txBody>
          </p:sp>
        </p:grpSp>
      </p:grpSp>
      <p:sp>
        <p:nvSpPr>
          <p:cNvPr id="11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/>
              <a:t>7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51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8600" y="1201237"/>
            <a:ext cx="868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buFont typeface="Wingdings" pitchFamily="2" charset="2"/>
              <a:buChar char="q"/>
              <a:tabLst>
                <a:tab pos="330994" algn="l"/>
              </a:tabLst>
              <a:defRPr/>
            </a:pPr>
            <a:r>
              <a:rPr lang="fr-FR" sz="2400" dirty="0"/>
              <a:t>	</a:t>
            </a:r>
            <a:r>
              <a:rPr lang="fr-FR" sz="2400" b="1" dirty="0"/>
              <a:t>Structure de données </a:t>
            </a:r>
            <a:r>
              <a:rPr lang="fr-FR" sz="2400" b="1" dirty="0" err="1"/>
              <a:t>Rtree</a:t>
            </a:r>
            <a:endParaRPr lang="fr-FR" sz="2400" b="1" dirty="0"/>
          </a:p>
          <a:p>
            <a:pPr marL="0" lvl="1" algn="just">
              <a:tabLst>
                <a:tab pos="330994" algn="l"/>
              </a:tabLst>
              <a:defRPr/>
            </a:pPr>
            <a:r>
              <a:rPr lang="fr-FR" sz="2400" b="1" dirty="0" smtClean="0"/>
              <a:t>Principe :</a:t>
            </a:r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Chaque nœud est une boîte </a:t>
            </a:r>
            <a:r>
              <a:rPr lang="fr-FR" sz="2400" dirty="0" err="1" smtClean="0"/>
              <a:t>englobante</a:t>
            </a:r>
            <a:r>
              <a:rPr lang="fr-FR" sz="2400" dirty="0" smtClean="0"/>
              <a:t> qui contient entre m et M boîtes </a:t>
            </a:r>
            <a:r>
              <a:rPr lang="fr-FR" sz="2400" dirty="0" err="1" smtClean="0"/>
              <a:t>englobantes</a:t>
            </a:r>
            <a:endParaRPr lang="fr-FR" sz="2400" dirty="0" smtClean="0"/>
          </a:p>
          <a:p>
            <a:pPr marL="800100" lvl="2" indent="-342900" algn="just">
              <a:buFont typeface="Arial" panose="020B0604020202020204" pitchFamily="34" charset="0"/>
              <a:buChar char="•"/>
              <a:tabLst>
                <a:tab pos="330994" algn="l"/>
              </a:tabLst>
              <a:defRPr/>
            </a:pPr>
            <a:r>
              <a:rPr lang="fr-FR" sz="2400" dirty="0" smtClean="0"/>
              <a:t>Une feuille est un fichier contenant un nombre défini de points</a:t>
            </a:r>
            <a:endParaRPr lang="fr-FR" sz="2400" dirty="0"/>
          </a:p>
          <a:p>
            <a:pPr marL="0" lvl="1" algn="just">
              <a:tabLst>
                <a:tab pos="330994" algn="l"/>
              </a:tabLst>
              <a:defRPr/>
            </a:pPr>
            <a:endParaRPr lang="fr-FR" sz="24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48000"/>
            <a:ext cx="3810000" cy="3810000"/>
          </a:xfrm>
          <a:prstGeom prst="rect">
            <a:avLst/>
          </a:prstGeom>
        </p:spPr>
      </p:pic>
      <p:sp>
        <p:nvSpPr>
          <p:cNvPr id="6" name="Espace réservé du numéro de diapositive 2"/>
          <p:cNvSpPr txBox="1">
            <a:spLocks/>
          </p:cNvSpPr>
          <p:nvPr/>
        </p:nvSpPr>
        <p:spPr>
          <a:xfrm>
            <a:off x="6781507" y="6492875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200" dirty="0"/>
              <a:t>8</a:t>
            </a:r>
            <a:r>
              <a:rPr lang="fr-FR" sz="1200" dirty="0" smtClean="0"/>
              <a:t>/19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2177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lusion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ception personnalisé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</TotalTime>
  <Words>508</Words>
  <Application>Microsoft Office PowerPoint</Application>
  <PresentationFormat>Affichage à l'écran (4:3)</PresentationFormat>
  <Paragraphs>149</Paragraphs>
  <Slides>19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19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Cambria</vt:lpstr>
      <vt:lpstr>Monotype Sorts</vt:lpstr>
      <vt:lpstr>Tahoma</vt:lpstr>
      <vt:lpstr>Times New Roman</vt:lpstr>
      <vt:lpstr>Wingdings</vt:lpstr>
      <vt:lpstr>2_Conception personnalisée</vt:lpstr>
      <vt:lpstr>1_Conception personnalisée</vt:lpstr>
      <vt:lpstr>Conception personnalisée</vt:lpstr>
      <vt:lpstr>Conclusion</vt:lpstr>
      <vt:lpstr>4_Conception personnalisée</vt:lpstr>
      <vt:lpstr>5_Conception personnalisée</vt:lpstr>
      <vt:lpstr>office theme</vt:lpstr>
      <vt:lpstr>3_Conception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niamien</dc:creator>
  <cp:lastModifiedBy>niamien</cp:lastModifiedBy>
  <cp:revision>140</cp:revision>
  <dcterms:created xsi:type="dcterms:W3CDTF">2015-01-25T13:28:11Z</dcterms:created>
  <dcterms:modified xsi:type="dcterms:W3CDTF">2015-03-24T11:44:20Z</dcterms:modified>
</cp:coreProperties>
</file>