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  <p:sldMasterId id="2147483672" r:id="rId2"/>
    <p:sldMasterId id="2147483660" r:id="rId3"/>
    <p:sldMasterId id="2147483710" r:id="rId4"/>
    <p:sldMasterId id="2147483780" r:id="rId5"/>
    <p:sldMasterId id="2147483728" r:id="rId6"/>
    <p:sldMasterId id="2147483741" r:id="rId7"/>
    <p:sldMasterId id="2147483753" r:id="rId8"/>
    <p:sldMasterId id="2147483766" r:id="rId9"/>
  </p:sldMasterIdLst>
  <p:notesMasterIdLst>
    <p:notesMasterId r:id="rId29"/>
  </p:notesMasterIdLst>
  <p:handoutMasterIdLst>
    <p:handoutMasterId r:id="rId30"/>
  </p:handoutMasterIdLst>
  <p:sldIdLst>
    <p:sldId id="310" r:id="rId10"/>
    <p:sldId id="257" r:id="rId11"/>
    <p:sldId id="258" r:id="rId12"/>
    <p:sldId id="312" r:id="rId13"/>
    <p:sldId id="260" r:id="rId14"/>
    <p:sldId id="287" r:id="rId15"/>
    <p:sldId id="288" r:id="rId16"/>
    <p:sldId id="265" r:id="rId17"/>
    <p:sldId id="290" r:id="rId18"/>
    <p:sldId id="289" r:id="rId19"/>
    <p:sldId id="291" r:id="rId20"/>
    <p:sldId id="286" r:id="rId21"/>
    <p:sldId id="308" r:id="rId22"/>
    <p:sldId id="294" r:id="rId23"/>
    <p:sldId id="303" r:id="rId24"/>
    <p:sldId id="285" r:id="rId25"/>
    <p:sldId id="304" r:id="rId26"/>
    <p:sldId id="307" r:id="rId27"/>
    <p:sldId id="302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AE38B5-2588-4045-945D-F9657AE88E76}">
          <p14:sldIdLst>
            <p14:sldId id="310"/>
            <p14:sldId id="257"/>
            <p14:sldId id="258"/>
            <p14:sldId id="312"/>
            <p14:sldId id="260"/>
            <p14:sldId id="287"/>
            <p14:sldId id="288"/>
            <p14:sldId id="265"/>
            <p14:sldId id="290"/>
            <p14:sldId id="289"/>
            <p14:sldId id="291"/>
            <p14:sldId id="286"/>
            <p14:sldId id="308"/>
            <p14:sldId id="294"/>
            <p14:sldId id="303"/>
            <p14:sldId id="285"/>
            <p14:sldId id="304"/>
            <p14:sldId id="307"/>
            <p14:sldId id="302"/>
          </p14:sldIdLst>
        </p14:section>
        <p14:section name="Section sans titre" id="{7F87213E-BDE5-437F-A60C-ED9C17B00F4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1095" autoAdjust="0"/>
  </p:normalViewPr>
  <p:slideViewPr>
    <p:cSldViewPr snapToGrid="0"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758F-8F07-403C-AAD9-D1770A0D36CA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6AC8-6EF9-4D77-80BE-4E6B5D5EE29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13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9BE96-BA76-4200-812F-A8239A37214B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CCD7-22E7-4EC2-A4CB-540BF85E41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755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Structure_de_donn%C3%A9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fr.wikipedia.org/wiki/Poin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81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28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BESOIN de considérer insertion / suppression d’un point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32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4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dirty="0" smtClean="0"/>
              <a:t>dans lesquels chaque nœud contient un point en dimension k. Un arbre k-d </a:t>
            </a:r>
            <a:r>
              <a:rPr lang="fr-FR" sz="1200" b="1" dirty="0" err="1" smtClean="0"/>
              <a:t>tree</a:t>
            </a:r>
            <a:r>
              <a:rPr lang="fr-FR" sz="1200" b="1" dirty="0" smtClean="0"/>
              <a:t> ( k-</a:t>
            </a:r>
            <a:r>
              <a:rPr lang="fr-FR" sz="1200" b="1" dirty="0" err="1" smtClean="0"/>
              <a:t>dimensional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tree</a:t>
            </a:r>
            <a:r>
              <a:rPr lang="fr-FR" sz="1200" b="1" dirty="0" smtClean="0"/>
              <a:t>) est une </a:t>
            </a:r>
            <a:r>
              <a:rPr lang="fr-FR" sz="1200" b="1" dirty="0" smtClean="0">
                <a:hlinkClick r:id="rId3" tooltip="Structure de données"/>
              </a:rPr>
              <a:t>structure de données</a:t>
            </a:r>
            <a:r>
              <a:rPr lang="fr-FR" sz="1200" b="1" dirty="0" smtClean="0"/>
              <a:t> de partition de l'espace permettant de stocker des </a:t>
            </a:r>
            <a:r>
              <a:rPr lang="fr-FR" sz="1200" b="1" dirty="0" smtClean="0">
                <a:hlinkClick r:id="rId4" tooltip="Point"/>
              </a:rPr>
              <a:t>points</a:t>
            </a:r>
            <a:r>
              <a:rPr lang="fr-FR" sz="1200" b="1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106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Méthode agile : commanditaire</a:t>
            </a:r>
            <a:r>
              <a:rPr lang="fr-FR" baseline="0" dirty="0" smtClean="0"/>
              <a:t> impliqué dans le projet, réunions fréquentes, les acteurs savent précisément ce que les autres font</a:t>
            </a:r>
          </a:p>
          <a:p>
            <a:r>
              <a:rPr lang="fr-FR" baseline="0" dirty="0" smtClean="0"/>
              <a:t>Sur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, on a tout, gestion de projet en /doc/</a:t>
            </a:r>
            <a:r>
              <a:rPr lang="fr-FR" baseline="0" dirty="0" err="1" smtClean="0"/>
              <a:t>proj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53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62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emf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</a:t>
            </a:r>
            <a:r>
              <a:rPr lang="fr-FR" sz="2700" b="1" baseline="0" dirty="0" smtClean="0"/>
              <a:t>technique : structure de données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93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026269" cy="3429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6407150"/>
            <a:ext cx="468923" cy="4508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F061120C-9185-466B-ACA6-C713B3A2CF40}" type="slidenum">
              <a:rPr lang="fr-FR" sz="1200" b="1"/>
              <a:pPr algn="ctr" defTabSz="457200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‹N°›</a:t>
            </a:fld>
            <a:endParaRPr lang="fr-FR" sz="1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26269" y="0"/>
            <a:ext cx="1371600" cy="1371600"/>
          </a:xfrm>
          <a:prstGeom prst="rect">
            <a:avLst/>
          </a:prstGeom>
          <a:solidFill>
            <a:srgbClr val="800000">
              <a:alpha val="79999"/>
            </a:srgbClr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6269" y="1371600"/>
            <a:ext cx="1371600" cy="1371600"/>
          </a:xfrm>
          <a:prstGeom prst="rect">
            <a:avLst/>
          </a:prstGeom>
          <a:solidFill>
            <a:srgbClr val="800000">
              <a:alpha val="6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026269" y="2743200"/>
            <a:ext cx="685800" cy="685800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26269" y="4114800"/>
            <a:ext cx="1371600" cy="685800"/>
          </a:xfrm>
          <a:prstGeom prst="rect">
            <a:avLst/>
          </a:prstGeom>
          <a:solidFill>
            <a:srgbClr val="008000">
              <a:alpha val="25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397869" y="4114800"/>
            <a:ext cx="1371600" cy="685800"/>
          </a:xfrm>
          <a:prstGeom prst="rect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772400" y="4114800"/>
            <a:ext cx="1371600" cy="685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712069" y="27432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026269" y="34290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712069" y="34290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769469" y="4800600"/>
            <a:ext cx="685800" cy="685800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455269" y="4800600"/>
            <a:ext cx="685800" cy="685800"/>
          </a:xfrm>
          <a:prstGeom prst="rect">
            <a:avLst/>
          </a:prstGeom>
          <a:solidFill>
            <a:srgbClr val="800000">
              <a:alpha val="75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455269" y="5486400"/>
            <a:ext cx="685800" cy="685800"/>
          </a:xfrm>
          <a:prstGeom prst="rect">
            <a:avLst/>
          </a:prstGeom>
          <a:solidFill>
            <a:srgbClr val="800000">
              <a:alpha val="5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6" name="ZoneTexte 16"/>
          <p:cNvSpPr txBox="1">
            <a:spLocks noChangeArrowheads="1"/>
          </p:cNvSpPr>
          <p:nvPr/>
        </p:nvSpPr>
        <p:spPr bwMode="auto">
          <a:xfrm>
            <a:off x="98181" y="1125539"/>
            <a:ext cx="4806462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 eaLnBrk="1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fr-FR" sz="1200" b="1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Arial" charset="0"/>
              </a:rPr>
              <a:t>Conseil en management</a:t>
            </a:r>
          </a:p>
          <a:p>
            <a:pPr defTabSz="457200" eaLnBrk="1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fr-FR" sz="1200" b="1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Arial" charset="0"/>
              </a:rPr>
              <a:t>Conception &amp; mise en œuvre de systèmes d’information d’entreprise</a:t>
            </a:r>
          </a:p>
        </p:txBody>
      </p:sp>
      <p:pic>
        <p:nvPicPr>
          <p:cNvPr id="17" name="Image 21" descr="logo cereza 2010-01-06 108x20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6836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 32" descr="cailloux rou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0"/>
            <a:ext cx="2743200" cy="41148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9" name="Connecteur droit 18"/>
          <p:cNvCxnSpPr/>
          <p:nvPr/>
        </p:nvCxnSpPr>
        <p:spPr>
          <a:xfrm>
            <a:off x="219808" y="5072063"/>
            <a:ext cx="448407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19808" y="2743200"/>
            <a:ext cx="468483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fr-FR" sz="240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client"/>
          <p:cNvSpPr>
            <a:spLocks noChangeArrowheads="1"/>
          </p:cNvSpPr>
          <p:nvPr/>
        </p:nvSpPr>
        <p:spPr bwMode="auto">
          <a:xfrm>
            <a:off x="231531" y="3500439"/>
            <a:ext cx="4673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 typeface="Monotype Sorts" pitchFamily="16" charset="2"/>
              <a:buNone/>
              <a:defRPr/>
            </a:pPr>
            <a:endParaRPr lang="fr-FR" sz="1600" dirty="0">
              <a:latin typeface="Arial" charset="0"/>
            </a:endParaRPr>
          </a:p>
        </p:txBody>
      </p:sp>
      <p:sp>
        <p:nvSpPr>
          <p:cNvPr id="22" name="Espace réservé du pied de page 4"/>
          <p:cNvSpPr>
            <a:spLocks/>
          </p:cNvSpPr>
          <p:nvPr/>
        </p:nvSpPr>
        <p:spPr bwMode="auto">
          <a:xfrm>
            <a:off x="468924" y="6646864"/>
            <a:ext cx="860913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1000" dirty="0">
                <a:solidFill>
                  <a:srgbClr val="4D4D4D"/>
                </a:solidFill>
                <a:latin typeface="Calibri" pitchFamily="34" charset="0"/>
                <a:ea typeface="ＭＳ Ｐゴシック" pitchFamily="34" charset="-128"/>
              </a:rPr>
              <a:t>9 Rue Saint Fiacre - 75002 Paris 							Reproduction interdite</a:t>
            </a:r>
          </a:p>
        </p:txBody>
      </p:sp>
      <p:sp>
        <p:nvSpPr>
          <p:cNvPr id="23" name="reference"/>
          <p:cNvSpPr>
            <a:spLocks/>
          </p:cNvSpPr>
          <p:nvPr/>
        </p:nvSpPr>
        <p:spPr bwMode="auto">
          <a:xfrm>
            <a:off x="3109546" y="3213101"/>
            <a:ext cx="1928446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sz="100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24" name="titre"/>
          <p:cNvSpPr txBox="1">
            <a:spLocks noChangeArrowheads="1"/>
          </p:cNvSpPr>
          <p:nvPr/>
        </p:nvSpPr>
        <p:spPr bwMode="auto">
          <a:xfrm>
            <a:off x="231531" y="3886200"/>
            <a:ext cx="447235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Agilité</a:t>
            </a:r>
          </a:p>
        </p:txBody>
      </p:sp>
      <p:sp>
        <p:nvSpPr>
          <p:cNvPr id="25" name="sous-titre"/>
          <p:cNvSpPr txBox="1">
            <a:spLocks noChangeArrowheads="1"/>
          </p:cNvSpPr>
          <p:nvPr/>
        </p:nvSpPr>
        <p:spPr bwMode="auto">
          <a:xfrm>
            <a:off x="231531" y="5257800"/>
            <a:ext cx="73313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>
                <a:solidFill>
                  <a:srgbClr val="404040"/>
                </a:solidFill>
              </a:rPr>
              <a:t>Offre « Plateau intégré de développement agile »</a:t>
            </a:r>
          </a:p>
        </p:txBody>
      </p:sp>
      <p:sp>
        <p:nvSpPr>
          <p:cNvPr id="26" name="Text Box 117"/>
          <p:cNvSpPr txBox="1">
            <a:spLocks noChangeArrowheads="1"/>
          </p:cNvSpPr>
          <p:nvPr userDrawn="1"/>
        </p:nvSpPr>
        <p:spPr bwMode="auto">
          <a:xfrm>
            <a:off x="2132135" y="6669088"/>
            <a:ext cx="474784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fr-FR" sz="1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7" name="Text Box 117"/>
          <p:cNvSpPr txBox="1">
            <a:spLocks noChangeArrowheads="1"/>
          </p:cNvSpPr>
          <p:nvPr userDrawn="1"/>
        </p:nvSpPr>
        <p:spPr bwMode="auto">
          <a:xfrm>
            <a:off x="8380535" y="6669088"/>
            <a:ext cx="511419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7FA7738-65CD-49E2-A73B-B46AB45FEB20}" type="slidenum">
              <a:rPr lang="fr-FR" sz="1000" b="1">
                <a:solidFill>
                  <a:schemeClr val="bg1"/>
                </a:solidFill>
                <a:latin typeface="Arial" charset="0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‹N°›</a:t>
            </a:fld>
            <a:endParaRPr lang="fr-FR" sz="1000" b="1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8" name="Picture 3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912327" y="1"/>
            <a:ext cx="1928446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prstClr val="white"/>
                </a:solidFill>
              </a:rPr>
              <a:t>Solution technique: choix des librairies</a:t>
            </a:r>
            <a:endParaRPr lang="fr-FR" sz="2700" b="1" dirty="0">
              <a:solidFill>
                <a:prstClr val="white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41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2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3031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5718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7513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prstClr val="white"/>
                </a:solidFill>
              </a:rPr>
              <a:t>Analyse technique: définition des indicateurs de performances</a:t>
            </a:r>
            <a:endParaRPr lang="fr-FR" sz="2400" b="1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8475"/>
            <a:ext cx="75917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339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7944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5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3000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83107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00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2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39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analy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46000"/>
            <a:ext cx="73748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5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02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83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D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 userDrawn="1"/>
        </p:nvSpPr>
        <p:spPr>
          <a:xfrm>
            <a:off x="0" y="0"/>
            <a:ext cx="9144000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Contexte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val="900954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Chr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Gestion de projet: chronologie</a:t>
            </a:r>
            <a:endParaRPr lang="fr-FR" sz="27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79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97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043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31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828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4000"/>
            <a:ext cx="82424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83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886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357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31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484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208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etOut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Gestion de projet: outils mis en place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5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61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522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117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34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356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517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17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532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034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4995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4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299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9839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2245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0555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3630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38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3660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PLAN</a:t>
            </a:r>
            <a:endParaRPr lang="fr-FR" sz="2400" b="1" dirty="0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939800"/>
            <a:ext cx="9144000" cy="5295900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153"/>
            <a:ext cx="752475" cy="5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casUti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 fonctionnelle: diagramme de cas d’utilisation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7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Analyse</a:t>
            </a:r>
            <a:r>
              <a:rPr lang="fr-FR" sz="2700" b="1" baseline="0" dirty="0" smtClean="0"/>
              <a:t> </a:t>
            </a:r>
            <a:r>
              <a:rPr lang="fr-FR" sz="2700" b="1" dirty="0" smtClean="0"/>
              <a:t>technique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s:diagrammedeCla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à coins arrondis 5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Diagramme</a:t>
            </a:r>
            <a:r>
              <a:rPr lang="fr-FR" sz="2700" b="1" baseline="0" dirty="0" smtClean="0">
                <a:solidFill>
                  <a:schemeClr val="bg1"/>
                </a:solidFill>
              </a:rPr>
              <a:t> de classes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5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sa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 technique : choix du langage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val="111316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9996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2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PH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077325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Implémentation: utilisation de</a:t>
            </a:r>
            <a:r>
              <a:rPr lang="fr-FR" sz="2700" b="1" baseline="0" dirty="0" smtClean="0">
                <a:solidFill>
                  <a:schemeClr val="bg1"/>
                </a:solidFill>
              </a:rPr>
              <a:t> la BD avec PHP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4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70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J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Implémentation: Utilisation</a:t>
            </a:r>
            <a:r>
              <a:rPr lang="fr-FR" sz="2700" b="1" baseline="0" dirty="0" smtClean="0"/>
              <a:t> de JavaScript</a:t>
            </a:r>
            <a:endParaRPr lang="fr-FR" sz="2700" b="1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stion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à coins arrondis 9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Gestion de projet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val="28762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13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3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82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04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85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2183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85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11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66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58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997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829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03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19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161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66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Analyse technique: définition</a:t>
            </a:r>
            <a:r>
              <a:rPr lang="fr-FR" sz="2400" b="1" baseline="0" dirty="0" smtClean="0"/>
              <a:t> des indicateurs de performances</a:t>
            </a:r>
            <a:endParaRPr lang="fr-FR" sz="24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8475"/>
            <a:ext cx="75917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346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3185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8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11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70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17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0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2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technique : choix des librairies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4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1729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55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0466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8127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8271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10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1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14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62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56635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8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07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43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9165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963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13967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1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085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04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3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97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92428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53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6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image" Target="../media/image6.jpeg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76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4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6858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latin typeface="+mn-lt"/>
              </a:rPr>
              <a:t>Conclusion et perspectives</a:t>
            </a:r>
            <a:endParaRPr lang="fr-FR" sz="2700" b="1" dirty="0"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9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649" r:id="rId17"/>
    <p:sldLayoutId id="2147483651" r:id="rId18"/>
    <p:sldLayoutId id="2147483684" r:id="rId19"/>
    <p:sldLayoutId id="2147483656" r:id="rId20"/>
    <p:sldLayoutId id="2147483778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665C-F933-4187-BE5F-8CD61970F8DF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05E61-13CB-439B-9F1F-3354C693B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9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2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4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23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7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5080" y="0"/>
            <a:ext cx="2788920" cy="4099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BenchOKR</a:t>
            </a:r>
            <a:endParaRPr lang="fr-FR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6" name="Picture 2" descr="E:\logo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0320" y="0"/>
            <a:ext cx="2773680" cy="277368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0496" y="3458528"/>
            <a:ext cx="1373504" cy="68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0320" y="3444240"/>
            <a:ext cx="1432559" cy="71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0"/>
            <a:ext cx="6339840" cy="341376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r>
              <a:rPr lang="fr-FR" sz="3600" b="1" dirty="0" smtClean="0"/>
              <a:t>Benchmarks de navigation dans un nuage de points 3D</a:t>
            </a:r>
            <a:r>
              <a:rPr lang="fr-FR" dirty="0" smtClean="0"/>
              <a:t> </a:t>
            </a:r>
          </a:p>
          <a:p>
            <a:pPr algn="ctr"/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1"/>
            <a:ext cx="1584960" cy="102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0" y="3459480"/>
            <a:ext cx="4983480" cy="33985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 présenté par : </a:t>
            </a:r>
          </a:p>
          <a:p>
            <a:pPr algn="ctr"/>
            <a:r>
              <a:rPr lang="fr-FR" dirty="0" smtClean="0"/>
              <a:t>Alban KRAUS</a:t>
            </a:r>
          </a:p>
          <a:p>
            <a:pPr algn="ctr"/>
            <a:r>
              <a:rPr lang="fr-FR" dirty="0" err="1" smtClean="0"/>
              <a:t>Maryame</a:t>
            </a:r>
            <a:r>
              <a:rPr lang="fr-FR" dirty="0" smtClean="0"/>
              <a:t> RHEZALI</a:t>
            </a:r>
          </a:p>
          <a:p>
            <a:pPr algn="ctr"/>
            <a:r>
              <a:rPr lang="fr-FR" dirty="0" smtClean="0"/>
              <a:t>David NIAMIEN</a:t>
            </a:r>
          </a:p>
          <a:p>
            <a:pPr algn="ctr"/>
            <a:r>
              <a:rPr lang="fr-FR" dirty="0" smtClean="0"/>
              <a:t>25 Mars 2015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60520" y="6431280"/>
            <a:ext cx="4983480" cy="4267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757160" y="4800600"/>
            <a:ext cx="685800" cy="6858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473440" y="4800600"/>
            <a:ext cx="685800" cy="68580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473440" y="5501640"/>
            <a:ext cx="6858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9227" y="5501640"/>
            <a:ext cx="3537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Commanditaire :</a:t>
            </a:r>
            <a:endParaRPr lang="fr-FR" sz="2000" dirty="0" smtClean="0"/>
          </a:p>
          <a:p>
            <a:r>
              <a:rPr lang="fr-FR" sz="2000" dirty="0" smtClean="0"/>
              <a:t>Emmanuel BARDIÈRE</a:t>
            </a:r>
          </a:p>
          <a:p>
            <a:r>
              <a:rPr lang="fr-FR" sz="2000" dirty="0" err="1" smtClean="0"/>
              <a:t>Valilab</a:t>
            </a:r>
            <a:endParaRPr lang="fr-F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8600" y="1201237"/>
            <a:ext cx="868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/>
              <a:t>Rtree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Chaque nœud est une boîte </a:t>
            </a:r>
            <a:r>
              <a:rPr lang="fr-FR" sz="2400" dirty="0" err="1" smtClean="0"/>
              <a:t>englobante</a:t>
            </a:r>
            <a:r>
              <a:rPr lang="fr-FR" sz="2400" dirty="0" smtClean="0"/>
              <a:t> qui contient entre m et M boîtes </a:t>
            </a:r>
            <a:r>
              <a:rPr lang="fr-FR" sz="2400" dirty="0" err="1" smtClean="0"/>
              <a:t>englobantes</a:t>
            </a:r>
            <a:endParaRPr lang="fr-FR" sz="2400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Une feuille est un fichier contenant un nombre défini de points</a:t>
            </a:r>
            <a:endParaRPr lang="fr-FR" sz="2400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48000"/>
            <a:ext cx="3810000" cy="3810000"/>
          </a:xfrm>
          <a:prstGeom prst="rect">
            <a:avLst/>
          </a:prstGeom>
        </p:spPr>
      </p:pic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9/17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217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9"/>
          <a:stretch/>
        </p:blipFill>
        <p:spPr>
          <a:xfrm>
            <a:off x="1" y="1982111"/>
            <a:ext cx="9144000" cy="2835000"/>
          </a:xfrm>
          <a:prstGeom prst="rect">
            <a:avLst/>
          </a:prstGeom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smtClean="0"/>
              <a:t>10/17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739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 Solution technique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 smtClean="0"/>
              <a:t>Choix </a:t>
            </a:r>
            <a:r>
              <a:rPr lang="fr-FR" sz="2400" dirty="0"/>
              <a:t>du </a:t>
            </a:r>
            <a:r>
              <a:rPr lang="fr-FR" sz="2400" dirty="0" smtClean="0"/>
              <a:t>langage</a:t>
            </a:r>
            <a:endParaRPr lang="fr-FR" sz="2400" dirty="0"/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Choix de librairies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Définition des indicateurs de performances</a:t>
            </a:r>
          </a:p>
          <a:p>
            <a:pPr lvl="2"/>
            <a:endParaRPr lang="fr-FR" sz="2400" dirty="0"/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  <a:p>
            <a:pPr lvl="2"/>
            <a:endParaRPr lang="fr-FR" sz="2700" dirty="0"/>
          </a:p>
          <a:p>
            <a:pPr marL="685800" lvl="1" indent="-342900">
              <a:buFont typeface="+mj-lt"/>
              <a:buAutoNum type="arabicPeriod"/>
            </a:pPr>
            <a:endParaRPr lang="fr-FR" sz="2700" dirty="0"/>
          </a:p>
          <a:p>
            <a:pPr marL="1114425" lvl="2" indent="-428625">
              <a:buFont typeface="Wingdings" panose="05000000000000000000" pitchFamily="2" charset="2"/>
              <a:buChar char="§"/>
            </a:pP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11/17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975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3965" y="1351896"/>
            <a:ext cx="66560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tabLst>
                <a:tab pos="330994" algn="l"/>
              </a:tabLst>
              <a:defRPr/>
            </a:pPr>
            <a:r>
              <a:rPr lang="fr-FR" sz="2100" b="1" dirty="0" smtClean="0"/>
              <a:t>     </a:t>
            </a:r>
            <a:r>
              <a:rPr lang="fr-FR" sz="2400" dirty="0" smtClean="0"/>
              <a:t>Test sur la durée d’exécution de la fonction calculant le 40ème terme de la suite de </a:t>
            </a:r>
            <a:r>
              <a:rPr lang="fr-FR" sz="2400" dirty="0" err="1" smtClean="0"/>
              <a:t>Fibonacci</a:t>
            </a:r>
            <a:r>
              <a:rPr lang="fr-FR" sz="2400" dirty="0" smtClean="0"/>
              <a:t> implémentée avec l’algorithme en complexité exponentielle 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451610" y="3002280"/>
          <a:ext cx="5982912" cy="17103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5728"/>
                <a:gridCol w="1495728"/>
                <a:gridCol w="1623932"/>
                <a:gridCol w="1367524"/>
              </a:tblGrid>
              <a:tr h="855189">
                <a:tc>
                  <a:txBody>
                    <a:bodyPr/>
                    <a:lstStyle/>
                    <a:p>
                      <a:r>
                        <a:rPr lang="fr-FR" dirty="0" smtClean="0"/>
                        <a:t>Langages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Js</a:t>
                      </a:r>
                      <a:r>
                        <a:rPr lang="fr-FR" dirty="0" smtClean="0"/>
                        <a:t> (interprété)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Python (interprété)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C/C++</a:t>
                      </a:r>
                      <a:endParaRPr lang="fr-FR" dirty="0"/>
                    </a:p>
                  </a:txBody>
                  <a:tcPr marL="68580" marR="68580"/>
                </a:tc>
              </a:tr>
              <a:tr h="855189">
                <a:tc>
                  <a:txBody>
                    <a:bodyPr/>
                    <a:lstStyle/>
                    <a:p>
                      <a:r>
                        <a:rPr lang="fr-FR" dirty="0" smtClean="0"/>
                        <a:t>Durée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 &gt; 30s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 30s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2s</a:t>
                      </a:r>
                      <a:endParaRPr lang="fr-FR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13/17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41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625174"/>
            <a:ext cx="67818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100" b="1" dirty="0" err="1" smtClean="0"/>
              <a:t>LibQGLViewer</a:t>
            </a:r>
            <a:r>
              <a:rPr lang="fr-FR" sz="2100" b="1" dirty="0" smtClean="0"/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/>
              <a:t>  Bibliothèque C ++ basée sur </a:t>
            </a:r>
            <a:r>
              <a:rPr lang="fr-FR" sz="2400" dirty="0" err="1" smtClean="0"/>
              <a:t>Qt</a:t>
            </a:r>
            <a:r>
              <a:rPr lang="fr-FR" sz="2400" dirty="0" smtClean="0"/>
              <a:t> qui facilite la   création de la vision </a:t>
            </a:r>
            <a:r>
              <a:rPr lang="fr-FR" sz="2400" dirty="0" err="1" smtClean="0"/>
              <a:t>OpenGL</a:t>
            </a:r>
            <a:r>
              <a:rPr lang="fr-FR" sz="2400" dirty="0" smtClean="0"/>
              <a:t> 3D.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400" dirty="0" smtClean="0"/>
              <a:t>  Basée sur le kit </a:t>
            </a:r>
            <a:r>
              <a:rPr lang="fr-FR" sz="2400" dirty="0" err="1" smtClean="0"/>
              <a:t>Qt</a:t>
            </a:r>
            <a:r>
              <a:rPr lang="fr-FR" sz="2400" dirty="0" smtClean="0"/>
              <a:t>, il compile sur toute architecture (Unix-Linux, Mac, Windows). </a:t>
            </a:r>
          </a:p>
          <a:p>
            <a:pPr lvl="1">
              <a:spcBef>
                <a:spcPts val="1200"/>
              </a:spcBef>
            </a:pPr>
            <a:endParaRPr lang="fr-FR" sz="2400" dirty="0" smtClean="0"/>
          </a:p>
          <a:p>
            <a:pPr lvl="1"/>
            <a:endParaRPr lang="fr-FR" sz="2100" b="1" dirty="0" smtClean="0"/>
          </a:p>
          <a:p>
            <a:endParaRPr lang="fr-FR" sz="2100" b="1" dirty="0" smtClean="0"/>
          </a:p>
        </p:txBody>
      </p:sp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14/17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202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15/17</a:t>
            </a:r>
            <a:endParaRPr lang="fr-F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949841"/>
                  </p:ext>
                </p:extLst>
              </p:nvPr>
            </p:nvGraphicFramePr>
            <p:xfrm>
              <a:off x="529755" y="1219201"/>
              <a:ext cx="8084490" cy="4958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5393"/>
                    <a:gridCol w="3498574"/>
                    <a:gridCol w="3180523"/>
                  </a:tblGrid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Importance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Indicateur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Observations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d'images par seconde</a:t>
                          </a:r>
                        </a:p>
                        <a:p>
                          <a:r>
                            <a:rPr lang="fr-FR" sz="2000" dirty="0" smtClean="0"/>
                            <a:t>(Déplacement)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Même déplacement de caméra pour les</a:t>
                          </a:r>
                          <a:r>
                            <a:rPr lang="fr-FR" sz="2000" baseline="0" dirty="0" smtClean="0"/>
                            <a:t> 3 méthodes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d’images par seconde (Statique)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Vitesse</a:t>
                          </a:r>
                          <a:r>
                            <a:rPr lang="fr-FR" sz="2000" baseline="0" dirty="0" smtClean="0"/>
                            <a:t> des requêtes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demande </a:t>
                          </a:r>
                          <a:r>
                            <a:rPr lang="fr-FR" sz="2000" baseline="0" dirty="0" smtClean="0">
                              <a:latin typeface="Calibri" panose="020F0502020204030204" pitchFamily="34" charset="0"/>
                            </a:rPr>
                            <a:t>–</a:t>
                          </a:r>
                          <a:r>
                            <a:rPr lang="fr-FR" sz="2000" baseline="0" dirty="0" smtClean="0"/>
                            <a:t> réponse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d’une requête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Maximum ; assez de RAM ?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: création du découpage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de la création de l’arbre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Lecture des données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Stockage</a:t>
                          </a:r>
                          <a:r>
                            <a:rPr lang="fr-FR" sz="2000" baseline="0" dirty="0" smtClean="0"/>
                            <a:t> arbre (hauteur)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disque</a:t>
                          </a:r>
                          <a:r>
                            <a:rPr lang="fr-FR" sz="2000" baseline="0" dirty="0" smtClean="0"/>
                            <a:t> : 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fr-FR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fr-FR" sz="20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nuage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coup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nuage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initial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949841"/>
                  </p:ext>
                </p:extLst>
              </p:nvPr>
            </p:nvGraphicFramePr>
            <p:xfrm>
              <a:off x="529755" y="1219201"/>
              <a:ext cx="8084490" cy="4958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5393"/>
                    <a:gridCol w="3498574"/>
                    <a:gridCol w="3180523"/>
                  </a:tblGrid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Importance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Indicateur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Observations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d'images par seconde</a:t>
                          </a:r>
                        </a:p>
                        <a:p>
                          <a:r>
                            <a:rPr lang="fr-FR" sz="2000" dirty="0" smtClean="0"/>
                            <a:t>(Déplacement)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Même déplacement de caméra pour les</a:t>
                          </a:r>
                          <a:r>
                            <a:rPr lang="fr-FR" sz="2000" baseline="0" dirty="0" smtClean="0"/>
                            <a:t> 3 méthodes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d’images par seconde (Statique)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Vitesse</a:t>
                          </a:r>
                          <a:r>
                            <a:rPr lang="fr-FR" sz="2000" baseline="0" dirty="0" smtClean="0"/>
                            <a:t> des requêtes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demande </a:t>
                          </a:r>
                          <a:r>
                            <a:rPr lang="fr-FR" sz="2000" baseline="0" dirty="0" smtClean="0">
                              <a:latin typeface="Calibri" panose="020F0502020204030204" pitchFamily="34" charset="0"/>
                            </a:rPr>
                            <a:t>–</a:t>
                          </a:r>
                          <a:r>
                            <a:rPr lang="fr-FR" sz="2000" baseline="0" dirty="0" smtClean="0"/>
                            <a:t> réponse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d’une requête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Maximum ; assez de RAM ?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: création du découpage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de la création de l’arbre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Lecture des données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Stockage</a:t>
                          </a:r>
                          <a:r>
                            <a:rPr lang="fr-FR" sz="2000" baseline="0" dirty="0" smtClean="0"/>
                            <a:t> arbre (hauteur)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632016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348" t="-687500" r="-91478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79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21698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 Solution technique 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Gestion du </a:t>
            </a:r>
            <a:r>
              <a:rPr lang="fr-FR" sz="2700" dirty="0" smtClean="0"/>
              <a:t>projet</a:t>
            </a:r>
            <a:endParaRPr lang="fr-FR" sz="2700" dirty="0"/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16/17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813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606727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tabLst>
                <a:tab pos="330994" algn="l"/>
              </a:tabLst>
              <a:defRPr/>
            </a:pPr>
            <a:endParaRPr lang="fr-FR" sz="2100" dirty="0"/>
          </a:p>
          <a:p>
            <a:pPr marL="402431" lvl="4" algn="just">
              <a:defRPr/>
            </a:pPr>
            <a:endParaRPr lang="fr-FR" sz="21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79570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endParaRPr lang="fr-FR" sz="2700" dirty="0"/>
          </a:p>
          <a:p>
            <a:pPr marL="771525" lvl="1" indent="-428625" algn="just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29371" y="1277188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agile</a:t>
            </a:r>
          </a:p>
          <a:p>
            <a:r>
              <a:rPr lang="fr-FR" dirty="0" smtClean="0"/>
              <a:t>Outils mis en place :</a:t>
            </a:r>
          </a:p>
          <a:p>
            <a:pPr lvl="1"/>
            <a:r>
              <a:rPr lang="fr-FR" dirty="0" smtClean="0"/>
              <a:t>Diagramme de Gantt (prévisionnel / réel)</a:t>
            </a:r>
          </a:p>
          <a:p>
            <a:pPr lvl="1"/>
            <a:r>
              <a:rPr lang="fr-FR" dirty="0" smtClean="0"/>
              <a:t>Compte-rendu de séance</a:t>
            </a:r>
          </a:p>
          <a:p>
            <a:pPr lvl="1"/>
            <a:r>
              <a:rPr lang="fr-FR" dirty="0" smtClean="0"/>
              <a:t>Gestionnaire de versions :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Chronologie :</a:t>
            </a:r>
          </a:p>
          <a:p>
            <a:pPr lvl="1"/>
            <a:r>
              <a:rPr lang="fr-FR" dirty="0" smtClean="0"/>
              <a:t>Nous sommes dans les temps</a:t>
            </a:r>
          </a:p>
          <a:p>
            <a:pPr lvl="1"/>
            <a:r>
              <a:rPr lang="fr-FR" dirty="0" smtClean="0"/>
              <a:t>Pourvu que le temps de codage soit réaliste</a:t>
            </a:r>
          </a:p>
          <a:p>
            <a:endParaRPr lang="fr-FR" dirty="0" smtClean="0"/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17/17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304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266202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tabLst>
                <a:tab pos="330994" algn="l"/>
              </a:tabLst>
              <a:defRPr/>
            </a:pPr>
            <a:endParaRPr lang="fr-FR" sz="2100" dirty="0"/>
          </a:p>
          <a:p>
            <a:pPr marL="402431" lvl="4" algn="just">
              <a:defRPr/>
            </a:pPr>
            <a:endParaRPr lang="fr-FR" sz="21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79570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endParaRPr lang="fr-FR" sz="2700" dirty="0"/>
          </a:p>
          <a:p>
            <a:pPr marL="771525" lvl="1" indent="-428625" algn="just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14158" y="1626981"/>
            <a:ext cx="5915025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Gantt</a:t>
            </a:r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9" y="2102743"/>
            <a:ext cx="8600803" cy="154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6" y="3998028"/>
            <a:ext cx="8596534" cy="1836433"/>
          </a:xfrm>
          <a:prstGeom prst="rect">
            <a:avLst/>
          </a:prstGeom>
        </p:spPr>
      </p:pic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17/17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6338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08163"/>
            <a:ext cx="7772400" cy="2387600"/>
          </a:xfrm>
        </p:spPr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3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593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2009380"/>
            <a:ext cx="685800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Contexte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Gestion de projet </a:t>
            </a:r>
          </a:p>
          <a:p>
            <a:pPr lvl="1"/>
            <a:endParaRPr lang="fr-FR" dirty="0">
              <a:latin typeface="Cambria" pitchFamily="18" charset="0"/>
            </a:endParaRPr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 smtClean="0"/>
              <a:t>1/17</a:t>
            </a:r>
          </a:p>
        </p:txBody>
      </p:sp>
    </p:spTree>
    <p:extLst>
      <p:ext uri="{BB962C8B-B14F-4D97-AF65-F5344CB8AC3E}">
        <p14:creationId xmlns:p14="http://schemas.microsoft.com/office/powerpoint/2010/main" val="40302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1870881"/>
            <a:ext cx="6858000" cy="30008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accent1"/>
                </a:solidFill>
              </a:rPr>
              <a:t>Contexte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Gestion de projet </a:t>
            </a:r>
          </a:p>
          <a:p>
            <a:pPr lvl="1">
              <a:lnSpc>
                <a:spcPct val="150000"/>
              </a:lnSpc>
            </a:pPr>
            <a:endParaRPr lang="fr-FR" dirty="0">
              <a:latin typeface="Cambria" pitchFamily="18" charset="0"/>
            </a:endParaRPr>
          </a:p>
        </p:txBody>
      </p:sp>
      <p:sp>
        <p:nvSpPr>
          <p:cNvPr id="7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 smtClean="0"/>
              <a:t>2/17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900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82880" y="1861466"/>
            <a:ext cx="8778240" cy="3508653"/>
            <a:chOff x="365760" y="1861466"/>
            <a:chExt cx="8778240" cy="3508653"/>
          </a:xfrm>
        </p:grpSpPr>
        <p:sp>
          <p:nvSpPr>
            <p:cNvPr id="6" name="ZoneTexte 5"/>
            <p:cNvSpPr txBox="1"/>
            <p:nvPr/>
          </p:nvSpPr>
          <p:spPr>
            <a:xfrm>
              <a:off x="365760" y="1861466"/>
              <a:ext cx="8778240" cy="3508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just">
                <a:buFont typeface="Wingdings" pitchFamily="2" charset="2"/>
                <a:buChar char="q"/>
                <a:tabLst>
                  <a:tab pos="330994" algn="l"/>
                </a:tabLst>
                <a:defRPr/>
              </a:pPr>
              <a:r>
                <a:rPr lang="fr-FR" sz="2400" dirty="0"/>
                <a:t>	</a:t>
              </a:r>
              <a:r>
                <a:rPr lang="fr-FR" sz="2400" b="1" dirty="0"/>
                <a:t>Suite à 2 études </a:t>
              </a:r>
              <a:r>
                <a:rPr lang="fr-FR" sz="2400" b="1" dirty="0" smtClean="0"/>
                <a:t>réalisées</a:t>
              </a:r>
            </a:p>
            <a:p>
              <a:pPr marL="0" lvl="1" algn="just">
                <a:tabLst>
                  <a:tab pos="330994" algn="l"/>
                </a:tabLst>
                <a:defRPr/>
              </a:pPr>
              <a:endParaRPr lang="fr-FR" sz="2400" b="1" dirty="0"/>
            </a:p>
            <a:p>
              <a:pPr marL="1071563" lvl="3" indent="-385763" algn="just">
                <a:buFont typeface="+mj-lt"/>
                <a:buAutoNum type="arabicPeriod"/>
                <a:tabLst>
                  <a:tab pos="330994" algn="l"/>
                </a:tabLst>
                <a:defRPr/>
              </a:pPr>
              <a:r>
                <a:rPr lang="fr-FR" sz="2400" b="1" dirty="0" smtClean="0"/>
                <a:t>DIAS : </a:t>
              </a:r>
              <a:r>
                <a:rPr lang="fr-FR" sz="2400" b="1" dirty="0"/>
                <a:t>choix d’un logiciel de visualisation de nuage de points 3D</a:t>
              </a:r>
            </a:p>
            <a:p>
              <a:pPr marL="1071563" lvl="3" indent="-385763" algn="just">
                <a:spcBef>
                  <a:spcPts val="1200"/>
                </a:spcBef>
                <a:buFont typeface="+mj-lt"/>
                <a:buAutoNum type="arabicPeriod"/>
                <a:tabLst>
                  <a:tab pos="330994" algn="l"/>
                </a:tabLst>
                <a:defRPr/>
              </a:pPr>
              <a:r>
                <a:rPr lang="fr-FR" sz="2400" b="1" dirty="0" smtClean="0"/>
                <a:t>IGN : </a:t>
              </a:r>
              <a:r>
                <a:rPr lang="fr-FR" sz="2400" b="1" dirty="0"/>
                <a:t>projet </a:t>
              </a:r>
              <a:r>
                <a:rPr lang="fr-FR" sz="2400" b="1" dirty="0" err="1" smtClean="0"/>
                <a:t>iTowns</a:t>
              </a:r>
              <a:endParaRPr lang="fr-FR" sz="2400" b="1" dirty="0" smtClean="0"/>
            </a:p>
            <a:p>
              <a:pPr marL="685800" lvl="3" algn="just">
                <a:spcBef>
                  <a:spcPts val="1200"/>
                </a:spcBef>
                <a:tabLst>
                  <a:tab pos="330994" algn="l"/>
                </a:tabLst>
                <a:defRPr/>
              </a:pPr>
              <a:r>
                <a:rPr lang="fr-FR" sz="2400" b="1" dirty="0" smtClean="0"/>
                <a:t>	 Description de ville en 3D à partir de véhicules dédiés</a:t>
              </a:r>
            </a:p>
            <a:p>
              <a:pPr marL="685800" lvl="3" algn="just">
                <a:spcBef>
                  <a:spcPts val="1200"/>
                </a:spcBef>
                <a:tabLst>
                  <a:tab pos="330994" algn="l"/>
                </a:tabLst>
                <a:defRPr/>
              </a:pPr>
              <a:r>
                <a:rPr lang="fr-FR" sz="2400" b="1" dirty="0" smtClean="0"/>
                <a:t>	 Données diffusées sur internet via des applications web</a:t>
              </a:r>
              <a:endParaRPr lang="fr-FR" sz="2400" b="1" dirty="0"/>
            </a:p>
            <a:p>
              <a:pPr marL="402431" lvl="4" algn="just">
                <a:defRPr/>
              </a:pPr>
              <a:endParaRPr lang="fr-F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Flèche droite 6"/>
            <p:cNvSpPr/>
            <p:nvPr/>
          </p:nvSpPr>
          <p:spPr>
            <a:xfrm>
              <a:off x="1055077" y="4149970"/>
              <a:ext cx="267286" cy="16881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 droite 7"/>
            <p:cNvSpPr/>
            <p:nvPr/>
          </p:nvSpPr>
          <p:spPr>
            <a:xfrm>
              <a:off x="1055077" y="4675638"/>
              <a:ext cx="267286" cy="16881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3/17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519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79007"/>
            <a:ext cx="6858000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accent3">
                    <a:lumMod val="50000"/>
                  </a:schemeClr>
                </a:solidFill>
              </a:rPr>
              <a:t>Analyses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fonctionnelle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diagramme de cas d’utilisation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technique 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iagramme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de classes </a:t>
            </a: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Solution technique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4/17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153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00929" y="1214590"/>
            <a:ext cx="8345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Réaliser une </a:t>
            </a:r>
            <a:r>
              <a:rPr lang="fr-FR" sz="2400" b="1" i="1" dirty="0"/>
              <a:t>étude de performance </a:t>
            </a:r>
            <a:r>
              <a:rPr lang="fr-FR" sz="2400" dirty="0"/>
              <a:t>de différentes structures de données afin d’assurer la fluidité de l’affichage d’un très gros nuage de </a:t>
            </a:r>
            <a:r>
              <a:rPr lang="fr-FR" sz="2400" dirty="0" smtClean="0"/>
              <a:t>points</a:t>
            </a:r>
            <a:endParaRPr lang="fr-FR" sz="2400" dirty="0"/>
          </a:p>
          <a:p>
            <a:endParaRPr lang="fr-FR" sz="2400" b="1" i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13" y="2800244"/>
            <a:ext cx="6851375" cy="3279674"/>
          </a:xfrm>
          <a:prstGeom prst="rect">
            <a:avLst/>
          </a:prstGeom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5/17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9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627184" y="1469206"/>
            <a:ext cx="87430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Fonctionnalité </a:t>
            </a:r>
            <a:r>
              <a:rPr lang="fr-FR" sz="2400" b="1" dirty="0" smtClean="0"/>
              <a:t>1 : Lire les </a:t>
            </a:r>
            <a:r>
              <a:rPr lang="fr-FR" sz="2400" b="1" dirty="0"/>
              <a:t>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en mémoire les données lues</a:t>
            </a:r>
          </a:p>
          <a:p>
            <a:endParaRPr lang="fr-FR" sz="2400" b="1" dirty="0"/>
          </a:p>
          <a:p>
            <a:r>
              <a:rPr lang="fr-FR" sz="2400" b="1" dirty="0"/>
              <a:t>Fonctionnalité </a:t>
            </a:r>
            <a:r>
              <a:rPr lang="fr-FR" sz="2400" b="1" dirty="0" smtClean="0"/>
              <a:t>2 : </a:t>
            </a:r>
            <a:r>
              <a:rPr lang="fr-FR" sz="2400" b="1" dirty="0"/>
              <a:t>Découper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Choisir une structure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les feuilles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la structure de l’arbre</a:t>
            </a:r>
          </a:p>
          <a:p>
            <a:endParaRPr lang="fr-FR" sz="2400" b="1" dirty="0"/>
          </a:p>
          <a:p>
            <a:r>
              <a:rPr lang="fr-FR" sz="2400" b="1" dirty="0"/>
              <a:t>Fonctionnalité </a:t>
            </a:r>
            <a:r>
              <a:rPr lang="fr-FR" sz="2400" b="1" dirty="0" smtClean="0"/>
              <a:t>3 : </a:t>
            </a:r>
            <a:r>
              <a:rPr lang="fr-FR" sz="2400" b="1" dirty="0"/>
              <a:t>Afficher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Obtenir les points à afficher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Afficher les points</a:t>
            </a: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6/17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056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19100" y="1242445"/>
            <a:ext cx="8305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/>
              <a:t>Octree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 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dirty="0"/>
              <a:t>Subdivision spatiale de l’espace en trois dimensions de type arbre dans laquelle chaque nœud peut compter jusqu'à huit enfants (huit octants).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grpSp>
        <p:nvGrpSpPr>
          <p:cNvPr id="4" name="Groupe 3"/>
          <p:cNvGrpSpPr>
            <a:grpSpLocks noChangeAspect="1"/>
          </p:cNvGrpSpPr>
          <p:nvPr/>
        </p:nvGrpSpPr>
        <p:grpSpPr>
          <a:xfrm>
            <a:off x="854875" y="3187761"/>
            <a:ext cx="6110467" cy="2772000"/>
            <a:chOff x="0" y="0"/>
            <a:chExt cx="4829175" cy="219075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175" y="0"/>
              <a:ext cx="3810000" cy="2190750"/>
            </a:xfrm>
            <a:prstGeom prst="rect">
              <a:avLst/>
            </a:prstGeom>
          </p:spPr>
        </p:pic>
        <p:grpSp>
          <p:nvGrpSpPr>
            <p:cNvPr id="6" name="Groupe 5"/>
            <p:cNvGrpSpPr/>
            <p:nvPr/>
          </p:nvGrpSpPr>
          <p:grpSpPr>
            <a:xfrm>
              <a:off x="0" y="219075"/>
              <a:ext cx="714375" cy="1819275"/>
              <a:chOff x="0" y="0"/>
              <a:chExt cx="714375" cy="1819275"/>
            </a:xfrm>
          </p:grpSpPr>
          <p:sp>
            <p:nvSpPr>
              <p:cNvPr id="7" name="Zone de texte 10"/>
              <p:cNvSpPr txBox="1"/>
              <p:nvPr/>
            </p:nvSpPr>
            <p:spPr>
              <a:xfrm>
                <a:off x="0" y="0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0</a:t>
                </a:r>
              </a:p>
            </p:txBody>
          </p:sp>
          <p:sp>
            <p:nvSpPr>
              <p:cNvPr id="8" name="Zone de texte 11"/>
              <p:cNvSpPr txBox="1"/>
              <p:nvPr/>
            </p:nvSpPr>
            <p:spPr>
              <a:xfrm>
                <a:off x="0" y="790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1</a:t>
                </a:r>
              </a:p>
            </p:txBody>
          </p:sp>
          <p:sp>
            <p:nvSpPr>
              <p:cNvPr id="9" name="Zone de texte 12"/>
              <p:cNvSpPr txBox="1"/>
              <p:nvPr/>
            </p:nvSpPr>
            <p:spPr>
              <a:xfrm>
                <a:off x="0" y="1552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2</a:t>
                </a:r>
              </a:p>
            </p:txBody>
          </p:sp>
        </p:grpSp>
      </p:grpSp>
      <p:sp>
        <p:nvSpPr>
          <p:cNvPr id="11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7/17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51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10540" y="1048837"/>
            <a:ext cx="81229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 smtClean="0"/>
              <a:t>Kd</a:t>
            </a:r>
            <a:r>
              <a:rPr lang="fr-FR" sz="2400" b="1" dirty="0" smtClean="0"/>
              <a:t>-</a:t>
            </a:r>
            <a:r>
              <a:rPr lang="fr-FR" sz="2400" b="1" dirty="0" err="1" smtClean="0"/>
              <a:t>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 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Chaque nœud non terminal divise l'espace en deux demi-espaces. 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Les points situés dans chacun des deux demi-espaces sont stockés dans les  branches gauche et droite du nœud courant. </a:t>
            </a:r>
          </a:p>
          <a:p>
            <a:pPr marL="800100" lvl="2" indent="-342900" algn="just"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pic>
        <p:nvPicPr>
          <p:cNvPr id="3" name="Imag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2160" y="3863934"/>
            <a:ext cx="5196839" cy="284166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8</a:t>
            </a:r>
            <a:r>
              <a:rPr lang="fr-FR" sz="1200" dirty="0" smtClean="0"/>
              <a:t>/17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124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lusion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6261</TotalTime>
  <Words>439</Words>
  <Application>Microsoft Office PowerPoint</Application>
  <PresentationFormat>Affichage à l'écran (4:3)</PresentationFormat>
  <Paragraphs>158</Paragraphs>
  <Slides>19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9</vt:i4>
      </vt:variant>
      <vt:variant>
        <vt:lpstr>Titres des diapositives</vt:lpstr>
      </vt:variant>
      <vt:variant>
        <vt:i4>19</vt:i4>
      </vt:variant>
    </vt:vector>
  </HeadingPairs>
  <TitlesOfParts>
    <vt:vector size="38" baseType="lpstr">
      <vt:lpstr>ＭＳ Ｐゴシック</vt:lpstr>
      <vt:lpstr>Arial</vt:lpstr>
      <vt:lpstr>Calibri</vt:lpstr>
      <vt:lpstr>Calibri Light</vt:lpstr>
      <vt:lpstr>Cambria</vt:lpstr>
      <vt:lpstr>Cambria Math</vt:lpstr>
      <vt:lpstr>Monotype Sorts</vt:lpstr>
      <vt:lpstr>Tahoma</vt:lpstr>
      <vt:lpstr>Times New Roman</vt:lpstr>
      <vt:lpstr>Wingdings</vt:lpstr>
      <vt:lpstr>2_Conception personnalisée</vt:lpstr>
      <vt:lpstr>1_Conception personnalisée</vt:lpstr>
      <vt:lpstr>Conception personnalisée</vt:lpstr>
      <vt:lpstr>Conclusion</vt:lpstr>
      <vt:lpstr>6_Conception personnalisée</vt:lpstr>
      <vt:lpstr>4_Conception personnalisée</vt:lpstr>
      <vt:lpstr>5_Conception personnalisée</vt:lpstr>
      <vt:lpstr>office theme</vt:lpstr>
      <vt:lpstr>3_Conception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niamien</dc:creator>
  <cp:lastModifiedBy>Alban Kraus</cp:lastModifiedBy>
  <cp:revision>149</cp:revision>
  <dcterms:created xsi:type="dcterms:W3CDTF">2015-01-25T13:28:11Z</dcterms:created>
  <dcterms:modified xsi:type="dcterms:W3CDTF">2015-03-25T00:20:01Z</dcterms:modified>
</cp:coreProperties>
</file>