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8" r:id="rId12"/>
    <p:sldId id="272" r:id="rId13"/>
    <p:sldId id="267" r:id="rId14"/>
    <p:sldId id="280" r:id="rId15"/>
    <p:sldId id="281" r:id="rId16"/>
    <p:sldId id="282" r:id="rId17"/>
    <p:sldId id="283" r:id="rId18"/>
    <p:sldId id="285" r:id="rId19"/>
    <p:sldId id="273" r:id="rId20"/>
    <p:sldId id="274" r:id="rId21"/>
    <p:sldId id="288" r:id="rId22"/>
    <p:sldId id="289" r:id="rId23"/>
    <p:sldId id="29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kinoos Sarioglou" initials="AS" lastIdx="5" clrIdx="0">
    <p:extLst>
      <p:ext uri="{19B8F6BF-5375-455C-9EA6-DF929625EA0E}">
        <p15:presenceInfo xmlns:p15="http://schemas.microsoft.com/office/powerpoint/2012/main" userId="650182b4dc3955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90058" autoAdjust="0"/>
  </p:normalViewPr>
  <p:slideViewPr>
    <p:cSldViewPr snapToGrid="0">
      <p:cViewPr varScale="1">
        <p:scale>
          <a:sx n="103" d="100"/>
          <a:sy n="103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kinoos\Desktop\ML%20on%20mCs\Project\Comparison%20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kinoos\Desktop\ML%20on%20mCs\Project\Comparison%20Plo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kinoos\Desktop\ML%20on%20mCs\Project\Comparison%20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kinoos\Desktop\ML%20on%20mCs\Project\Comparison%20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kinoos\Desktop\ML%20on%20mCs\Project\Comparison%20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kinoos\Desktop\ML%20on%20mCs\Project\Comparison%20Plo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kinoos\Desktop\ML%20on%20mCs\Project\Comparison%20Plo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kinoos\Desktop\ML%20on%20mCs\Project\Comparison%20Plo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kinoos\Desktop\ML%20on%20mCs\Project\Comparison%20Plo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kinoos\Desktop\ML%20on%20mCs\Project\Comparison%20Plo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'STM32'!$B$1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'STM32'!$A$2:$A$6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'STM32'!$B$2:$B$6</c:f>
              <c:numCache>
                <c:formatCode>General</c:formatCode>
                <c:ptCount val="5"/>
                <c:pt idx="0">
                  <c:v>40.22</c:v>
                </c:pt>
                <c:pt idx="1">
                  <c:v>33.28</c:v>
                </c:pt>
                <c:pt idx="2">
                  <c:v>25.5</c:v>
                </c:pt>
                <c:pt idx="3">
                  <c:v>28.67</c:v>
                </c:pt>
                <c:pt idx="4">
                  <c:v>39.28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95-4360-B74C-ECF2BBAE23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064816"/>
        <c:axId val="195081872"/>
      </c:barChart>
      <c:catAx>
        <c:axId val="195064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Architecture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95081872"/>
        <c:crosses val="autoZero"/>
        <c:auto val="1"/>
        <c:lblAlgn val="ctr"/>
        <c:lblOffset val="100"/>
        <c:noMultiLvlLbl val="0"/>
      </c:catAx>
      <c:valAx>
        <c:axId val="19508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9506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>
      <a:solidFill>
        <a:schemeClr val="tx1"/>
      </a:solidFill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effectLst/>
              </a:rPr>
              <a:t>GAPUINO Operations/Cycle</a:t>
            </a:r>
            <a:r>
              <a:rPr lang="en-GB" sz="1400" b="0" i="0" u="none" strike="noStrike" baseline="0"/>
              <a:t> </a:t>
            </a:r>
            <a:r>
              <a:rPr lang="en-US"/>
              <a:t>-</a:t>
            </a:r>
            <a:r>
              <a:rPr lang="en-US" baseline="0"/>
              <a:t> Comparison</a:t>
            </a:r>
            <a:endParaRPr lang="en-US"/>
          </a:p>
        </c:rich>
      </c:tx>
      <c:layout>
        <c:manualLayout>
          <c:xMode val="edge"/>
          <c:yMode val="edge"/>
          <c:x val="0.2020847810979847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GAPUINO!$E$1</c:f>
              <c:strCache>
                <c:ptCount val="1"/>
                <c:pt idx="0">
                  <c:v>GAPUINO Operations/Cycle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GAPUINO!$A$2:$A$3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cat>
          <c:val>
            <c:numRef>
              <c:f>GAPUINO!$E$2:$E$3</c:f>
              <c:numCache>
                <c:formatCode>General</c:formatCode>
                <c:ptCount val="2"/>
                <c:pt idx="0">
                  <c:v>0.6704</c:v>
                </c:pt>
                <c:pt idx="1">
                  <c:v>4.99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B9-4E9D-B41E-B4D5624A0A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5045952"/>
        <c:axId val="405044704"/>
      </c:barChart>
      <c:catAx>
        <c:axId val="405045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Architecture</a:t>
                </a:r>
              </a:p>
            </c:rich>
          </c:tx>
          <c:layout>
            <c:manualLayout>
              <c:xMode val="edge"/>
              <c:yMode val="edge"/>
              <c:x val="0.47540538322216325"/>
              <c:y val="0.869999270924467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05044704"/>
        <c:crosses val="autoZero"/>
        <c:auto val="1"/>
        <c:lblAlgn val="ctr"/>
        <c:lblOffset val="100"/>
        <c:noMultiLvlLbl val="0"/>
      </c:catAx>
      <c:valAx>
        <c:axId val="40504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baseline="0">
                    <a:effectLst/>
                  </a:rPr>
                  <a:t>GAPUINO Operations/Cycle</a:t>
                </a:r>
                <a:r>
                  <a:rPr lang="en-GB" sz="1000" b="0" i="0" u="none" strike="noStrike" baseline="0"/>
                  <a:t> 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05045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>
      <a:solidFill>
        <a:schemeClr val="tx1"/>
      </a:solidFill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Loss</a:t>
            </a:r>
            <a:r>
              <a:rPr lang="en-GB" baseline="0"/>
              <a:t> Comparison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'STM32'!$C$1</c:f>
              <c:strCache>
                <c:ptCount val="1"/>
                <c:pt idx="0">
                  <c:v>Loss</c:v>
                </c:pt>
              </c:strCache>
            </c:strRef>
          </c:tx>
          <c:spPr>
            <a:solidFill>
              <a:srgbClr val="D0973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'STM32'!$A$2:$A$6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'STM32'!$C$2:$C$6</c:f>
              <c:numCache>
                <c:formatCode>General</c:formatCode>
                <c:ptCount val="5"/>
                <c:pt idx="0">
                  <c:v>1.5317000000000001</c:v>
                </c:pt>
                <c:pt idx="1">
                  <c:v>1.5864</c:v>
                </c:pt>
                <c:pt idx="2">
                  <c:v>1.7892999999999999</c:v>
                </c:pt>
                <c:pt idx="3">
                  <c:v>1.7149000000000001</c:v>
                </c:pt>
                <c:pt idx="4">
                  <c:v>1.9709000000000001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20-4717-9F0B-1035D4778F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9597072"/>
        <c:axId val="259593744"/>
      </c:barChart>
      <c:catAx>
        <c:axId val="259597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Architecture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59593744"/>
        <c:crosses val="autoZero"/>
        <c:auto val="1"/>
        <c:lblAlgn val="ctr"/>
        <c:lblOffset val="100"/>
        <c:noMultiLvlLbl val="0"/>
      </c:catAx>
      <c:valAx>
        <c:axId val="25959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Loss</a:t>
                </a:r>
              </a:p>
            </c:rich>
          </c:tx>
          <c:layout>
            <c:manualLayout>
              <c:xMode val="edge"/>
              <c:yMode val="edge"/>
              <c:x val="3.1516743269862112E-2"/>
              <c:y val="0.401323960622101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5959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>
      <a:solidFill>
        <a:schemeClr val="tx1"/>
      </a:solidFill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effectLst/>
              </a:rPr>
              <a:t>STM32Cube average CPU cycles - Comparison</a:t>
            </a:r>
            <a:r>
              <a:rPr lang="en-GB" sz="1400" b="0" i="0" u="none" strike="noStrike" baseline="0"/>
              <a:t> </a:t>
            </a:r>
            <a:endParaRPr lang="en-GB"/>
          </a:p>
        </c:rich>
      </c:tx>
      <c:layout>
        <c:manualLayout>
          <c:xMode val="edge"/>
          <c:yMode val="edge"/>
          <c:x val="0.19445830597504923"/>
          <c:y val="2.78053624627606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'STM32'!$D$1</c:f>
              <c:strCache>
                <c:ptCount val="1"/>
                <c:pt idx="0">
                  <c:v>STM32Cube average CPU cycles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'STM32'!$D$2:$D$5</c:f>
              <c:numCache>
                <c:formatCode>General</c:formatCode>
                <c:ptCount val="4"/>
                <c:pt idx="0">
                  <c:v>13189977</c:v>
                </c:pt>
                <c:pt idx="1">
                  <c:v>9966411</c:v>
                </c:pt>
                <c:pt idx="2">
                  <c:v>51375400</c:v>
                </c:pt>
                <c:pt idx="3">
                  <c:v>13189977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EF-475E-80EA-F14A347E70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9597072"/>
        <c:axId val="259593744"/>
      </c:barChart>
      <c:catAx>
        <c:axId val="259597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Architecture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59593744"/>
        <c:crosses val="autoZero"/>
        <c:auto val="1"/>
        <c:lblAlgn val="ctr"/>
        <c:lblOffset val="100"/>
        <c:noMultiLvlLbl val="0"/>
      </c:catAx>
      <c:valAx>
        <c:axId val="25959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baseline="0">
                    <a:effectLst/>
                  </a:rPr>
                  <a:t>STM32Cube average CPU cycles 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2.1011162179908074E-2"/>
              <c:y val="0.174908866282479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5959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>
      <a:solidFill>
        <a:schemeClr val="tx1"/>
      </a:solidFill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effectLst/>
              </a:rPr>
              <a:t>TFLite micro CPU cycles</a:t>
            </a:r>
            <a:r>
              <a:rPr lang="en-GB" sz="1400" b="0" i="0" u="none" strike="noStrike" baseline="0"/>
              <a:t> </a:t>
            </a:r>
            <a:r>
              <a:rPr lang="en-GB" sz="1400" b="0" i="0" u="none" strike="noStrike" baseline="0">
                <a:effectLst/>
              </a:rPr>
              <a:t>- Comparison</a:t>
            </a:r>
            <a:r>
              <a:rPr lang="en-GB" sz="1400" b="0" i="0" u="none" strike="noStrike" baseline="0"/>
              <a:t> </a:t>
            </a:r>
            <a:endParaRPr lang="en-GB"/>
          </a:p>
        </c:rich>
      </c:tx>
      <c:layout>
        <c:manualLayout>
          <c:xMode val="edge"/>
          <c:yMode val="edge"/>
          <c:x val="0.18395272488509518"/>
          <c:y val="2.38331678252234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'STM32'!$E$1</c:f>
              <c:strCache>
                <c:ptCount val="1"/>
                <c:pt idx="0">
                  <c:v>TFLite micro CPU cycles</c:v>
                </c:pt>
              </c:strCache>
            </c:strRef>
          </c:tx>
          <c:spPr>
            <a:solidFill>
              <a:schemeClr val="bg2">
                <a:lumMod val="1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'STM32'!$E$2:$E$5</c:f>
              <c:numCache>
                <c:formatCode>General</c:formatCode>
                <c:ptCount val="4"/>
                <c:pt idx="0">
                  <c:v>33872661</c:v>
                </c:pt>
                <c:pt idx="1">
                  <c:v>3971615</c:v>
                </c:pt>
                <c:pt idx="2">
                  <c:v>20976017</c:v>
                </c:pt>
                <c:pt idx="3">
                  <c:v>33954102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BA-494B-8DFB-FF6A6ECAF9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9597072"/>
        <c:axId val="259593744"/>
      </c:barChart>
      <c:catAx>
        <c:axId val="259597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Architecture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59593744"/>
        <c:crosses val="autoZero"/>
        <c:auto val="1"/>
        <c:lblAlgn val="ctr"/>
        <c:lblOffset val="100"/>
        <c:noMultiLvlLbl val="0"/>
      </c:catAx>
      <c:valAx>
        <c:axId val="25959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baseline="0">
                    <a:effectLst/>
                  </a:rPr>
                  <a:t>TFLite micro CPU cycles</a:t>
                </a:r>
                <a:r>
                  <a:rPr lang="en-GB" sz="1000" b="0" i="0" u="none" strike="noStrike" baseline="0"/>
                  <a:t> 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2.1011162179908074E-2"/>
              <c:y val="0.174908866282479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5959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>
      <a:solidFill>
        <a:schemeClr val="tx1"/>
      </a:solidFill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effectLst/>
              </a:rPr>
              <a:t>STM32 Memory Flash</a:t>
            </a:r>
            <a:r>
              <a:rPr lang="en-GB" sz="1400" b="0" i="0" u="none" strike="noStrike" baseline="0"/>
              <a:t> </a:t>
            </a:r>
            <a:r>
              <a:rPr lang="en-GB" sz="1400" b="0" i="0" u="none" strike="noStrike" baseline="0">
                <a:effectLst/>
              </a:rPr>
              <a:t>- Comparison</a:t>
            </a:r>
            <a:r>
              <a:rPr lang="en-GB" sz="1400" b="0" i="0" u="none" strike="noStrike" baseline="0"/>
              <a:t> </a:t>
            </a:r>
            <a:endParaRPr lang="en-GB"/>
          </a:p>
        </c:rich>
      </c:tx>
      <c:layout>
        <c:manualLayout>
          <c:xMode val="edge"/>
          <c:yMode val="edge"/>
          <c:x val="0.26274458305975051"/>
          <c:y val="2.78053624627606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'STM32'!$F$1</c:f>
              <c:strCache>
                <c:ptCount val="1"/>
                <c:pt idx="0">
                  <c:v>STM32 Memory Flash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'STM32'!$F$2:$F$5</c:f>
              <c:numCache>
                <c:formatCode>General</c:formatCode>
                <c:ptCount val="4"/>
                <c:pt idx="0">
                  <c:v>57.05</c:v>
                </c:pt>
                <c:pt idx="1">
                  <c:v>30.02</c:v>
                </c:pt>
                <c:pt idx="2">
                  <c:v>94.24</c:v>
                </c:pt>
                <c:pt idx="3">
                  <c:v>57.05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3C-4E02-99CA-DB9760CF76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9597072"/>
        <c:axId val="259593744"/>
      </c:barChart>
      <c:catAx>
        <c:axId val="259597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Architecture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59593744"/>
        <c:crosses val="autoZero"/>
        <c:auto val="1"/>
        <c:lblAlgn val="ctr"/>
        <c:lblOffset val="100"/>
        <c:noMultiLvlLbl val="0"/>
      </c:catAx>
      <c:valAx>
        <c:axId val="25959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baseline="0">
                    <a:effectLst/>
                  </a:rPr>
                  <a:t>KiB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2.6263952724885097E-2"/>
              <c:y val="0.448990296272548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5959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>
      <a:solidFill>
        <a:schemeClr val="tx1"/>
      </a:solidFill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effectLst/>
              </a:rPr>
              <a:t>STM32 Memory RAM</a:t>
            </a:r>
            <a:r>
              <a:rPr lang="en-GB" sz="1400" b="0" i="0" u="none" strike="noStrike" baseline="0"/>
              <a:t> </a:t>
            </a:r>
            <a:r>
              <a:rPr lang="en-GB" sz="1400" b="0" i="0" u="none" strike="noStrike" baseline="0">
                <a:effectLst/>
              </a:rPr>
              <a:t>- Comparison</a:t>
            </a:r>
            <a:r>
              <a:rPr lang="en-GB" sz="1400" b="0" i="0" u="none" strike="noStrike" baseline="0"/>
              <a:t> </a:t>
            </a:r>
            <a:endParaRPr lang="en-GB"/>
          </a:p>
        </c:rich>
      </c:tx>
      <c:layout>
        <c:manualLayout>
          <c:xMode val="edge"/>
          <c:yMode val="edge"/>
          <c:x val="0.26274458305975051"/>
          <c:y val="2.78053624627606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'STM32'!$G$1</c:f>
              <c:strCache>
                <c:ptCount val="1"/>
                <c:pt idx="0">
                  <c:v>STM32 Memory RAM</c:v>
                </c:pt>
              </c:strCache>
            </c:strRef>
          </c:tx>
          <c:spPr>
            <a:solidFill>
              <a:srgbClr val="D0973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'STM32'!$G$2:$G$5</c:f>
              <c:numCache>
                <c:formatCode>General</c:formatCode>
                <c:ptCount val="4"/>
                <c:pt idx="0">
                  <c:v>33.36</c:v>
                </c:pt>
                <c:pt idx="1">
                  <c:v>17.940000000000001</c:v>
                </c:pt>
                <c:pt idx="2">
                  <c:v>19.100000000000001</c:v>
                </c:pt>
                <c:pt idx="3">
                  <c:v>33.36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77-4166-A792-DA25AF5C5C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9597072"/>
        <c:axId val="259593744"/>
      </c:barChart>
      <c:catAx>
        <c:axId val="259597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Architecture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59593744"/>
        <c:crosses val="autoZero"/>
        <c:auto val="1"/>
        <c:lblAlgn val="ctr"/>
        <c:lblOffset val="100"/>
        <c:noMultiLvlLbl val="0"/>
      </c:catAx>
      <c:valAx>
        <c:axId val="25959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baseline="0">
                    <a:effectLst/>
                  </a:rPr>
                  <a:t>KiB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2.6263952724885097E-2"/>
              <c:y val="0.448990296272548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5959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>
      <a:solidFill>
        <a:schemeClr val="tx1"/>
      </a:solidFill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GAPUINO Cycles -</a:t>
            </a:r>
            <a:r>
              <a:rPr lang="en-US" baseline="0"/>
              <a:t> Comparison</a:t>
            </a:r>
            <a:endParaRPr lang="en-US"/>
          </a:p>
        </c:rich>
      </c:tx>
      <c:layout>
        <c:manualLayout>
          <c:xMode val="edge"/>
          <c:yMode val="edge"/>
          <c:x val="0.3077136900625434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GAPUINO!$B$1</c:f>
              <c:strCache>
                <c:ptCount val="1"/>
                <c:pt idx="0">
                  <c:v>GAPUINO Cycles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GAPUINO!$A$2:$A$3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cat>
          <c:val>
            <c:numRef>
              <c:f>GAPUINO!$B$2:$B$3</c:f>
              <c:numCache>
                <c:formatCode>General</c:formatCode>
                <c:ptCount val="2"/>
                <c:pt idx="0">
                  <c:v>1348719</c:v>
                </c:pt>
                <c:pt idx="1">
                  <c:v>934891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EC-410E-B3FE-8649A5A101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5045952"/>
        <c:axId val="405044704"/>
      </c:barChart>
      <c:catAx>
        <c:axId val="405045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Architecture</a:t>
                </a:r>
              </a:p>
            </c:rich>
          </c:tx>
          <c:layout>
            <c:manualLayout>
              <c:xMode val="edge"/>
              <c:yMode val="edge"/>
              <c:x val="0.47540538322216325"/>
              <c:y val="0.869999270924467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05044704"/>
        <c:crosses val="autoZero"/>
        <c:auto val="1"/>
        <c:lblAlgn val="ctr"/>
        <c:lblOffset val="100"/>
        <c:noMultiLvlLbl val="0"/>
      </c:catAx>
      <c:valAx>
        <c:axId val="40504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GAPUINO Cycles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05045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>
      <a:solidFill>
        <a:schemeClr val="tx1"/>
      </a:solidFill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GAPUINO Operations -</a:t>
            </a:r>
            <a:r>
              <a:rPr lang="en-US" baseline="0"/>
              <a:t> Comparison</a:t>
            </a:r>
            <a:endParaRPr lang="en-US"/>
          </a:p>
        </c:rich>
      </c:tx>
      <c:layout>
        <c:manualLayout>
          <c:xMode val="edge"/>
          <c:yMode val="edge"/>
          <c:x val="0.3077136900625434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GAPUINO!$C$1</c:f>
              <c:strCache>
                <c:ptCount val="1"/>
                <c:pt idx="0">
                  <c:v>GAPUINO Operations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GAPUINO!$A$2:$A$3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cat>
          <c:val>
            <c:numRef>
              <c:f>GAPUINO!$C$2:$C$3</c:f>
              <c:numCache>
                <c:formatCode>General</c:formatCode>
                <c:ptCount val="2"/>
                <c:pt idx="0">
                  <c:v>904197</c:v>
                </c:pt>
                <c:pt idx="1">
                  <c:v>4664613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19-4E08-BC53-E76C4A70D5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5045952"/>
        <c:axId val="405044704"/>
      </c:barChart>
      <c:catAx>
        <c:axId val="405045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Architecture</a:t>
                </a:r>
              </a:p>
            </c:rich>
          </c:tx>
          <c:layout>
            <c:manualLayout>
              <c:xMode val="edge"/>
              <c:yMode val="edge"/>
              <c:x val="0.47540538322216325"/>
              <c:y val="0.869999270924467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05044704"/>
        <c:crosses val="autoZero"/>
        <c:auto val="1"/>
        <c:lblAlgn val="ctr"/>
        <c:lblOffset val="100"/>
        <c:noMultiLvlLbl val="0"/>
      </c:catAx>
      <c:valAx>
        <c:axId val="40504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GAPUINO Operations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05045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>
      <a:solidFill>
        <a:schemeClr val="tx1"/>
      </a:solidFill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effectLst/>
              </a:rPr>
              <a:t>GAPUINO Memory</a:t>
            </a:r>
            <a:r>
              <a:rPr lang="en-GB" sz="1400" b="0" i="0" u="none" strike="noStrike" baseline="0"/>
              <a:t> </a:t>
            </a:r>
            <a:r>
              <a:rPr lang="en-US"/>
              <a:t>-</a:t>
            </a:r>
            <a:r>
              <a:rPr lang="en-US" baseline="0"/>
              <a:t> Comparison</a:t>
            </a:r>
            <a:endParaRPr lang="en-US"/>
          </a:p>
        </c:rich>
      </c:tx>
      <c:layout>
        <c:manualLayout>
          <c:xMode val="edge"/>
          <c:yMode val="edge"/>
          <c:x val="0.27438035870516186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GAPUINO!$D$1</c:f>
              <c:strCache>
                <c:ptCount val="1"/>
                <c:pt idx="0">
                  <c:v>GAPUINO Memory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GAPUINO!$A$2:$A$3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cat>
          <c:val>
            <c:numRef>
              <c:f>GAPUINO!$D$2:$D$3</c:f>
              <c:numCache>
                <c:formatCode>General</c:formatCode>
                <c:ptCount val="2"/>
                <c:pt idx="0">
                  <c:v>88041</c:v>
                </c:pt>
                <c:pt idx="1">
                  <c:v>154057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A-4D20-B3F3-A935ED0E44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5045952"/>
        <c:axId val="405044704"/>
      </c:barChart>
      <c:catAx>
        <c:axId val="405045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Architecture</a:t>
                </a:r>
              </a:p>
            </c:rich>
          </c:tx>
          <c:layout>
            <c:manualLayout>
              <c:xMode val="edge"/>
              <c:yMode val="edge"/>
              <c:x val="0.47540538322216325"/>
              <c:y val="0.869999270924467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05044704"/>
        <c:crosses val="autoZero"/>
        <c:auto val="1"/>
        <c:lblAlgn val="ctr"/>
        <c:lblOffset val="100"/>
        <c:noMultiLvlLbl val="0"/>
      </c:catAx>
      <c:valAx>
        <c:axId val="40504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baseline="0" dirty="0"/>
                  <a:t>Bytes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05045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>
      <a:solidFill>
        <a:schemeClr val="tx1"/>
      </a:solidFill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6268B-BD41-4C48-B8CC-26BC945835A5}" type="datetimeFigureOut">
              <a:rPr lang="LID4096" smtClean="0"/>
              <a:t>12/17/2020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5447-CCB8-4DD9-BEA5-747BD27DE6D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40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Activation regions become visible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5447-CCB8-4DD9-BEA5-747BD27DE6D4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14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TFLite</a:t>
            </a:r>
            <a:r>
              <a:rPr lang="en-GB" dirty="0"/>
              <a:t> micro more cycles because of Spatial Dropout 2D</a:t>
            </a:r>
          </a:p>
          <a:p>
            <a:r>
              <a:rPr lang="en-GB" dirty="0"/>
              <a:t>Added Dropout to avoid overfitting</a:t>
            </a:r>
          </a:p>
          <a:p>
            <a:r>
              <a:rPr lang="en-GB" dirty="0"/>
              <a:t>SpatialDropout2D drops entire 2D feature maps instead of individual elements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5447-CCB8-4DD9-BEA5-747BD27DE6D4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can be run both on STM32 and </a:t>
            </a:r>
            <a:r>
              <a:rPr lang="en-GB" dirty="0" err="1"/>
              <a:t>Gapuino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5447-CCB8-4DD9-BEA5-747BD27DE6D4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929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AF85-771C-4D67-ADB0-CC521697AC13}" type="datetimeFigureOut">
              <a:rPr lang="LID4096" smtClean="0"/>
              <a:t>12/17/2020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9D592ED-11E7-4198-ADD8-BB07758E4E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01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AF85-771C-4D67-ADB0-CC521697AC13}" type="datetimeFigureOut">
              <a:rPr lang="LID4096" smtClean="0"/>
              <a:t>12/17/2020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92ED-11E7-4198-ADD8-BB07758E4E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513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AF85-771C-4D67-ADB0-CC521697AC13}" type="datetimeFigureOut">
              <a:rPr lang="LID4096" smtClean="0"/>
              <a:t>12/17/2020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92ED-11E7-4198-ADD8-BB07758E4E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85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AF85-771C-4D67-ADB0-CC521697AC13}" type="datetimeFigureOut">
              <a:rPr lang="LID4096" smtClean="0"/>
              <a:t>12/17/2020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92ED-11E7-4198-ADD8-BB07758E4E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9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23EAF85-771C-4D67-ADB0-CC521697AC13}" type="datetimeFigureOut">
              <a:rPr lang="LID4096" smtClean="0"/>
              <a:t>12/17/2020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LID4096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9D592ED-11E7-4198-ADD8-BB07758E4E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42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AF85-771C-4D67-ADB0-CC521697AC13}" type="datetimeFigureOut">
              <a:rPr lang="LID4096" smtClean="0"/>
              <a:t>12/17/2020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92ED-11E7-4198-ADD8-BB07758E4E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523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AF85-771C-4D67-ADB0-CC521697AC13}" type="datetimeFigureOut">
              <a:rPr lang="LID4096" smtClean="0"/>
              <a:t>12/17/2020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92ED-11E7-4198-ADD8-BB07758E4E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39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AF85-771C-4D67-ADB0-CC521697AC13}" type="datetimeFigureOut">
              <a:rPr lang="LID4096" smtClean="0"/>
              <a:t>12/17/2020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92ED-11E7-4198-ADD8-BB07758E4E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855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AF85-771C-4D67-ADB0-CC521697AC13}" type="datetimeFigureOut">
              <a:rPr lang="LID4096" smtClean="0"/>
              <a:t>12/17/2020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92ED-11E7-4198-ADD8-BB07758E4E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AF85-771C-4D67-ADB0-CC521697AC13}" type="datetimeFigureOut">
              <a:rPr lang="LID4096" smtClean="0"/>
              <a:t>12/17/2020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92ED-11E7-4198-ADD8-BB07758E4E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337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AF85-771C-4D67-ADB0-CC521697AC13}" type="datetimeFigureOut">
              <a:rPr lang="LID4096" smtClean="0"/>
              <a:t>12/17/2020</a:t>
            </a:fld>
            <a:endParaRPr lang="LID4096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92ED-11E7-4198-ADD8-BB07758E4E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44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23EAF85-771C-4D67-ADB0-CC521697AC13}" type="datetimeFigureOut">
              <a:rPr lang="LID4096" smtClean="0"/>
              <a:t>12/17/2020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9D592ED-11E7-4198-ADD8-BB07758E4E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733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2039-F234-4A4B-BA46-AD2FF097C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275" y="1647371"/>
            <a:ext cx="9736822" cy="2387600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Classification of Motor Imagery EEG Data on the stm32 </a:t>
            </a:r>
            <a:r>
              <a:rPr lang="en-GB" sz="4400" dirty="0" err="1"/>
              <a:t>mcu</a:t>
            </a:r>
            <a:r>
              <a:rPr lang="en-GB" sz="4400" dirty="0"/>
              <a:t> and the </a:t>
            </a:r>
            <a:r>
              <a:rPr lang="en-GB" sz="4400" dirty="0" err="1"/>
              <a:t>gapuino</a:t>
            </a:r>
            <a:r>
              <a:rPr lang="en-GB" sz="4400" dirty="0"/>
              <a:t> board </a:t>
            </a:r>
            <a:endParaRPr lang="LID4096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B4A32-7E8A-4357-B898-687405835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Machine Learning on Microcontrollers Final Project</a:t>
            </a:r>
          </a:p>
          <a:p>
            <a:r>
              <a:rPr lang="en-GB" dirty="0"/>
              <a:t>Alkinoos Sarioglou</a:t>
            </a:r>
          </a:p>
          <a:p>
            <a:r>
              <a:rPr lang="en-GB" dirty="0"/>
              <a:t>20-947-743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402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9003-7466-415B-AA58-CA4608EF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51" y="140683"/>
            <a:ext cx="10365298" cy="1609344"/>
          </a:xfrm>
        </p:spPr>
        <p:txBody>
          <a:bodyPr/>
          <a:lstStyle/>
          <a:p>
            <a:pPr algn="ctr"/>
            <a:r>
              <a:rPr lang="en-GB" dirty="0"/>
              <a:t>Training, Validation, Testing Datasets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D09F0-5D56-42F3-A84B-B18542D54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437"/>
            <a:ext cx="7131341" cy="1739696"/>
          </a:xfrm>
        </p:spPr>
        <p:txBody>
          <a:bodyPr/>
          <a:lstStyle/>
          <a:p>
            <a:r>
              <a:rPr lang="en-GB" dirty="0"/>
              <a:t>Training Dataset: 185400 32x32 RGB images</a:t>
            </a:r>
          </a:p>
          <a:p>
            <a:r>
              <a:rPr lang="en-GB" dirty="0"/>
              <a:t>Validation Dataset: 1800 32x32 RGB images</a:t>
            </a:r>
          </a:p>
          <a:p>
            <a:r>
              <a:rPr lang="en-GB" dirty="0"/>
              <a:t>Testing Dataset: 1800 32x32 RGB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939C1-53A6-4279-A74C-94975D8D92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48"/>
          <a:stretch/>
        </p:blipFill>
        <p:spPr>
          <a:xfrm>
            <a:off x="913351" y="2980596"/>
            <a:ext cx="4776516" cy="1910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75976B-1B1C-4748-9F3E-1CD301D14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38" b="1166"/>
          <a:stretch/>
        </p:blipFill>
        <p:spPr>
          <a:xfrm>
            <a:off x="930516" y="4927089"/>
            <a:ext cx="4759351" cy="1910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8F61FE-701A-4FD0-B367-4423792435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97"/>
          <a:stretch/>
        </p:blipFill>
        <p:spPr>
          <a:xfrm>
            <a:off x="6440783" y="2959099"/>
            <a:ext cx="4837866" cy="1953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6D2CD4-D904-4BBF-9B45-07B915F6D5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64" b="1220"/>
          <a:stretch/>
        </p:blipFill>
        <p:spPr>
          <a:xfrm>
            <a:off x="6440783" y="4909399"/>
            <a:ext cx="4837866" cy="191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8950-4EAB-4E8A-80FE-309CB130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Implementation problems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6C08-91E0-4B5B-98CF-07406CEB0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90" y="1833658"/>
            <a:ext cx="10775408" cy="111486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Problem #1:</a:t>
            </a:r>
            <a:r>
              <a:rPr lang="en-GB" dirty="0"/>
              <a:t> Unbalanced Dataset – </a:t>
            </a:r>
            <a:r>
              <a:rPr lang="en-GB" dirty="0">
                <a:solidFill>
                  <a:srgbClr val="FF0000"/>
                </a:solidFill>
              </a:rPr>
              <a:t>Class 0 dominates the dataset</a:t>
            </a:r>
          </a:p>
          <a:p>
            <a:r>
              <a:rPr lang="en-GB" dirty="0"/>
              <a:t>The distribution of samples: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BABD2-7D3B-4FB5-8DC5-E6E5C39F6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450" y="2271672"/>
            <a:ext cx="3515216" cy="304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352FA1-2F36-4685-8A86-1B06DA7D92B0}"/>
              </a:ext>
            </a:extLst>
          </p:cNvPr>
          <p:cNvSpPr txBox="1"/>
          <p:nvPr/>
        </p:nvSpPr>
        <p:spPr>
          <a:xfrm>
            <a:off x="4249349" y="2537098"/>
            <a:ext cx="78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Class 0</a:t>
            </a:r>
            <a:endParaRPr lang="LID4096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CC051-EE7F-467C-8C92-ADC52775BAF0}"/>
              </a:ext>
            </a:extLst>
          </p:cNvPr>
          <p:cNvSpPr txBox="1"/>
          <p:nvPr/>
        </p:nvSpPr>
        <p:spPr>
          <a:xfrm>
            <a:off x="4933108" y="2537097"/>
            <a:ext cx="78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Class 1</a:t>
            </a:r>
            <a:endParaRPr lang="LID4096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013DB-7CDA-48FF-80A8-E135498B12E2}"/>
              </a:ext>
            </a:extLst>
          </p:cNvPr>
          <p:cNvSpPr txBox="1"/>
          <p:nvPr/>
        </p:nvSpPr>
        <p:spPr>
          <a:xfrm>
            <a:off x="5592425" y="2541108"/>
            <a:ext cx="78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Class 2</a:t>
            </a:r>
            <a:endParaRPr lang="LID4096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C500B-0987-4B8D-8DF3-5B4DCFEF3B57}"/>
              </a:ext>
            </a:extLst>
          </p:cNvPr>
          <p:cNvSpPr txBox="1"/>
          <p:nvPr/>
        </p:nvSpPr>
        <p:spPr>
          <a:xfrm>
            <a:off x="6276184" y="2537097"/>
            <a:ext cx="78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Class 3</a:t>
            </a:r>
            <a:endParaRPr lang="LID4096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9E310-F198-4D79-897B-3AE4AD6B174C}"/>
              </a:ext>
            </a:extLst>
          </p:cNvPr>
          <p:cNvSpPr txBox="1"/>
          <p:nvPr/>
        </p:nvSpPr>
        <p:spPr>
          <a:xfrm>
            <a:off x="6970489" y="2537298"/>
            <a:ext cx="78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Class 4</a:t>
            </a:r>
            <a:endParaRPr lang="LID4096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A8B1A17-A65B-492E-951F-D9644FC8429D}"/>
              </a:ext>
            </a:extLst>
          </p:cNvPr>
          <p:cNvSpPr txBox="1">
            <a:spLocks/>
          </p:cNvSpPr>
          <p:nvPr/>
        </p:nvSpPr>
        <p:spPr>
          <a:xfrm>
            <a:off x="646390" y="2948518"/>
            <a:ext cx="10058400" cy="153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FF0000"/>
                </a:solidFill>
              </a:rPr>
              <a:t>Problem #2:</a:t>
            </a:r>
            <a:r>
              <a:rPr lang="de-DE" dirty="0"/>
              <a:t> CNN </a:t>
            </a:r>
            <a:r>
              <a:rPr lang="de-DE" dirty="0" err="1"/>
              <a:t>with</a:t>
            </a:r>
            <a:r>
              <a:rPr lang="de-DE" dirty="0"/>
              <a:t> LSTM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OVERFITS</a:t>
            </a:r>
            <a:r>
              <a:rPr lang="de-DE" dirty="0"/>
              <a:t> – </a:t>
            </a:r>
            <a:r>
              <a:rPr lang="en-GB" dirty="0"/>
              <a:t>Test Accuracy: </a:t>
            </a:r>
            <a:r>
              <a:rPr lang="en-GB" dirty="0">
                <a:solidFill>
                  <a:srgbClr val="FF0000"/>
                </a:solidFill>
              </a:rPr>
              <a:t>50% but NOT USEFUL</a:t>
            </a:r>
            <a:r>
              <a:rPr lang="en-GB" dirty="0"/>
              <a:t>, just </a:t>
            </a:r>
            <a:r>
              <a:rPr lang="en-GB" dirty="0">
                <a:solidFill>
                  <a:srgbClr val="FF0000"/>
                </a:solidFill>
              </a:rPr>
              <a:t>predictions of Class 0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Problem #3: </a:t>
            </a:r>
            <a:r>
              <a:rPr lang="de-DE" dirty="0"/>
              <a:t>Also </a:t>
            </a:r>
            <a:r>
              <a:rPr lang="de-DE" dirty="0" err="1"/>
              <a:t>consumes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a </a:t>
            </a:r>
            <a:r>
              <a:rPr lang="de-DE" dirty="0" err="1">
                <a:solidFill>
                  <a:srgbClr val="FF0000"/>
                </a:solidFill>
              </a:rPr>
              <a:t>lot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memory</a:t>
            </a:r>
            <a:r>
              <a:rPr lang="de-DE" dirty="0"/>
              <a:t>!</a:t>
            </a:r>
          </a:p>
          <a:p>
            <a:pPr lvl="1"/>
            <a:r>
              <a:rPr lang="de-DE" dirty="0"/>
              <a:t>STM32 – </a:t>
            </a:r>
            <a:r>
              <a:rPr lang="de-DE" dirty="0" err="1"/>
              <a:t>TFLite</a:t>
            </a:r>
            <a:r>
              <a:rPr lang="de-DE" dirty="0"/>
              <a:t> </a:t>
            </a:r>
            <a:r>
              <a:rPr lang="de-DE" dirty="0" err="1"/>
              <a:t>micro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274320" lvl="1" indent="0">
              <a:buNone/>
            </a:pPr>
            <a:endParaRPr lang="de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EB3C07-3F52-4353-83A2-C1F6D7D919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2" r="13549" b="61008"/>
          <a:stretch/>
        </p:blipFill>
        <p:spPr>
          <a:xfrm>
            <a:off x="3151204" y="5343787"/>
            <a:ext cx="3229762" cy="130515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9AB315-A383-4271-ABD4-91E20B955C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54" b="48366"/>
          <a:stretch/>
        </p:blipFill>
        <p:spPr>
          <a:xfrm>
            <a:off x="1162263" y="4308553"/>
            <a:ext cx="5218703" cy="854399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2973467-6D81-4B15-B35E-0E04800958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67993" y="3538197"/>
            <a:ext cx="2928846" cy="2920450"/>
          </a:xfrm>
          <a:prstGeom prst="curvedConnector3">
            <a:avLst>
              <a:gd name="adj1" fmla="val 1021"/>
            </a:avLst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E08ED32-99BF-4374-BE08-13FF98EB447A}"/>
              </a:ext>
            </a:extLst>
          </p:cNvPr>
          <p:cNvSpPr/>
          <p:nvPr/>
        </p:nvSpPr>
        <p:spPr>
          <a:xfrm>
            <a:off x="3277587" y="6193614"/>
            <a:ext cx="564022" cy="45532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F4DEFF-B673-42FF-9CB8-68611CABC9A3}"/>
              </a:ext>
            </a:extLst>
          </p:cNvPr>
          <p:cNvSpPr/>
          <p:nvPr/>
        </p:nvSpPr>
        <p:spPr>
          <a:xfrm>
            <a:off x="3678730" y="4680660"/>
            <a:ext cx="1087355" cy="57064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21362D6-CE3A-4A42-BD39-2BECF0DE3865}"/>
              </a:ext>
            </a:extLst>
          </p:cNvPr>
          <p:cNvCxnSpPr>
            <a:cxnSpLocks/>
            <a:endCxn id="25" idx="6"/>
          </p:cNvCxnSpPr>
          <p:nvPr/>
        </p:nvCxnSpPr>
        <p:spPr>
          <a:xfrm rot="5400000">
            <a:off x="4605615" y="4139181"/>
            <a:ext cx="987273" cy="666332"/>
          </a:xfrm>
          <a:prstGeom prst="curvedConnector2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203E011-6F0D-4AAB-81B8-A920FCFBA335}"/>
              </a:ext>
            </a:extLst>
          </p:cNvPr>
          <p:cNvSpPr txBox="1">
            <a:spLocks/>
          </p:cNvSpPr>
          <p:nvPr/>
        </p:nvSpPr>
        <p:spPr>
          <a:xfrm>
            <a:off x="8484520" y="3377049"/>
            <a:ext cx="2832229" cy="299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GB" sz="1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 Model by Research Paper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Conv2D(64)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Conv2D(64)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Conv2D(64)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MaxPooling2D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Conv2D(128)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Conv2D(128)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MaxPooling2D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Conv2D(256)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Conv2D(256)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MaxPooling2D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LSTM(256)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Dense(5)</a:t>
            </a:r>
          </a:p>
        </p:txBody>
      </p:sp>
    </p:spTree>
    <p:extLst>
      <p:ext uri="{BB962C8B-B14F-4D97-AF65-F5344CB8AC3E}">
        <p14:creationId xmlns:p14="http://schemas.microsoft.com/office/powerpoint/2010/main" val="389749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37E2-5D58-4799-87A5-2D2CE3B0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Implementation and </a:t>
            </a:r>
            <a:r>
              <a:rPr lang="de-DE" dirty="0" err="1"/>
              <a:t>Optimization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6CA9-E534-4465-AAC6-3AAFEEBB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08" y="3855937"/>
            <a:ext cx="10058400" cy="23573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Solution #2: </a:t>
            </a:r>
            <a:r>
              <a:rPr lang="de-DE" dirty="0">
                <a:solidFill>
                  <a:srgbClr val="00B050"/>
                </a:solidFill>
              </a:rPr>
              <a:t>Remove </a:t>
            </a:r>
            <a:r>
              <a:rPr lang="de-DE" dirty="0" err="1">
                <a:solidFill>
                  <a:srgbClr val="00B050"/>
                </a:solidFill>
              </a:rPr>
              <a:t>complexity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STM32 MCU (</a:t>
            </a:r>
            <a:r>
              <a:rPr lang="de-DE" u="sng" dirty="0"/>
              <a:t>STM32 Flash:</a:t>
            </a:r>
            <a:r>
              <a:rPr lang="de-DE" dirty="0"/>
              <a:t> 1024 </a:t>
            </a:r>
            <a:r>
              <a:rPr lang="de-DE" dirty="0" err="1"/>
              <a:t>KiB</a:t>
            </a:r>
            <a:r>
              <a:rPr lang="de-DE" dirty="0"/>
              <a:t>, </a:t>
            </a:r>
            <a:r>
              <a:rPr lang="de-DE" u="sng" dirty="0"/>
              <a:t>STM32 RAM:</a:t>
            </a:r>
            <a:r>
              <a:rPr lang="de-DE" dirty="0"/>
              <a:t> 96 </a:t>
            </a:r>
            <a:r>
              <a:rPr lang="de-DE" dirty="0" err="1"/>
              <a:t>KiB</a:t>
            </a:r>
            <a:r>
              <a:rPr lang="de-DE" dirty="0"/>
              <a:t>) and </a:t>
            </a:r>
            <a:r>
              <a:rPr lang="de-DE" dirty="0" err="1"/>
              <a:t>the</a:t>
            </a:r>
            <a:r>
              <a:rPr lang="de-DE" dirty="0"/>
              <a:t> GAPUINO </a:t>
            </a:r>
            <a:r>
              <a:rPr lang="de-DE" dirty="0" err="1"/>
              <a:t>board</a:t>
            </a:r>
            <a:r>
              <a:rPr lang="de-DE" dirty="0"/>
              <a:t> (</a:t>
            </a:r>
            <a:r>
              <a:rPr lang="de-DE" u="sng" dirty="0"/>
              <a:t>GAPUINO</a:t>
            </a:r>
            <a:r>
              <a:rPr lang="de-DE" dirty="0"/>
              <a:t> </a:t>
            </a:r>
            <a:r>
              <a:rPr lang="de-DE" u="sng" dirty="0"/>
              <a:t>L1:</a:t>
            </a:r>
            <a:r>
              <a:rPr lang="de-DE" dirty="0"/>
              <a:t> 48 kB,  </a:t>
            </a:r>
            <a:r>
              <a:rPr lang="de-DE" u="sng" dirty="0"/>
              <a:t>L2:</a:t>
            </a:r>
            <a:r>
              <a:rPr lang="de-DE" dirty="0"/>
              <a:t> 307.2 kB, </a:t>
            </a:r>
            <a:r>
              <a:rPr lang="de-DE" u="sng" dirty="0"/>
              <a:t>L3:</a:t>
            </a:r>
            <a:r>
              <a:rPr lang="de-DE" dirty="0"/>
              <a:t> 8.3 MB)</a:t>
            </a:r>
          </a:p>
          <a:p>
            <a:r>
              <a:rPr lang="de-DE" dirty="0" err="1">
                <a:solidFill>
                  <a:srgbClr val="00B050"/>
                </a:solidFill>
              </a:rPr>
              <a:t>Steps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taken</a:t>
            </a:r>
            <a:r>
              <a:rPr lang="de-DE" dirty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  <a:p>
            <a:pPr lvl="1"/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per </a:t>
            </a:r>
            <a:r>
              <a:rPr lang="de-DE" dirty="0" err="1"/>
              <a:t>Convolutional</a:t>
            </a:r>
            <a:r>
              <a:rPr lang="de-DE" dirty="0"/>
              <a:t> 2D </a:t>
            </a:r>
            <a:r>
              <a:rPr lang="de-DE" dirty="0" err="1"/>
              <a:t>layer</a:t>
            </a:r>
            <a:endParaRPr lang="de-DE" dirty="0"/>
          </a:p>
          <a:p>
            <a:pPr lvl="1"/>
            <a:r>
              <a:rPr lang="de-DE" dirty="0" err="1"/>
              <a:t>Less</a:t>
            </a:r>
            <a:r>
              <a:rPr lang="de-DE" dirty="0"/>
              <a:t> LSTM </a:t>
            </a:r>
            <a:r>
              <a:rPr lang="de-DE" dirty="0" err="1"/>
              <a:t>cells</a:t>
            </a:r>
            <a:endParaRPr lang="de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803261-1F24-472A-80AB-257AD6BC2FFF}"/>
              </a:ext>
            </a:extLst>
          </p:cNvPr>
          <p:cNvSpPr txBox="1">
            <a:spLocks/>
          </p:cNvSpPr>
          <p:nvPr/>
        </p:nvSpPr>
        <p:spPr>
          <a:xfrm>
            <a:off x="566508" y="1887522"/>
            <a:ext cx="10775408" cy="1748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B050"/>
                </a:solidFill>
              </a:rPr>
              <a:t>Solution #1:</a:t>
            </a:r>
            <a:r>
              <a:rPr lang="en-GB" dirty="0"/>
              <a:t> </a:t>
            </a:r>
            <a:r>
              <a:rPr lang="en-GB" dirty="0" err="1"/>
              <a:t>Undersampling</a:t>
            </a:r>
            <a:r>
              <a:rPr lang="en-GB" dirty="0"/>
              <a:t> all classes apart from minority Class 2 - </a:t>
            </a:r>
            <a:r>
              <a:rPr lang="en-GB" dirty="0">
                <a:solidFill>
                  <a:srgbClr val="00B050"/>
                </a:solidFill>
              </a:rPr>
              <a:t>Create a balanced dataset</a:t>
            </a:r>
          </a:p>
          <a:p>
            <a:r>
              <a:rPr lang="en-GB" dirty="0"/>
              <a:t>New organisation of samples:   10 Class 0, 10 Class 1, 10 Class 2, 10 Class 3, 10 Class 4, …</a:t>
            </a:r>
          </a:p>
          <a:p>
            <a:r>
              <a:rPr lang="en-GB" dirty="0"/>
              <a:t>New distribution of samples: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78B2AD-A7E8-453A-835E-3F39C20F4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950" y="3002062"/>
            <a:ext cx="3496163" cy="333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309B5E-BF98-452A-953E-E2C553283995}"/>
              </a:ext>
            </a:extLst>
          </p:cNvPr>
          <p:cNvSpPr txBox="1"/>
          <p:nvPr/>
        </p:nvSpPr>
        <p:spPr>
          <a:xfrm>
            <a:off x="4380950" y="3275111"/>
            <a:ext cx="78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Class 0</a:t>
            </a:r>
            <a:endParaRPr lang="LID4096" sz="1400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C18AC-144F-41AF-8042-8920B7E835CD}"/>
              </a:ext>
            </a:extLst>
          </p:cNvPr>
          <p:cNvSpPr txBox="1"/>
          <p:nvPr/>
        </p:nvSpPr>
        <p:spPr>
          <a:xfrm>
            <a:off x="5064709" y="3264373"/>
            <a:ext cx="78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Class 1</a:t>
            </a:r>
            <a:endParaRPr lang="LID4096" sz="14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0EBD2-5F92-4E2C-8E0D-D3E544CF35D3}"/>
              </a:ext>
            </a:extLst>
          </p:cNvPr>
          <p:cNvSpPr txBox="1"/>
          <p:nvPr/>
        </p:nvSpPr>
        <p:spPr>
          <a:xfrm>
            <a:off x="5741519" y="3268743"/>
            <a:ext cx="78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Class 2</a:t>
            </a:r>
            <a:endParaRPr lang="LID4096" sz="14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D2B70-B4E5-42AF-B096-7733A25107A4}"/>
              </a:ext>
            </a:extLst>
          </p:cNvPr>
          <p:cNvSpPr txBox="1"/>
          <p:nvPr/>
        </p:nvSpPr>
        <p:spPr>
          <a:xfrm>
            <a:off x="6425278" y="3272536"/>
            <a:ext cx="78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Class 3</a:t>
            </a:r>
            <a:endParaRPr lang="LID4096" sz="14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C2A368-E105-40DD-93F6-5094E12E7152}"/>
              </a:ext>
            </a:extLst>
          </p:cNvPr>
          <p:cNvSpPr txBox="1"/>
          <p:nvPr/>
        </p:nvSpPr>
        <p:spPr>
          <a:xfrm>
            <a:off x="7139753" y="3264771"/>
            <a:ext cx="78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Class 4</a:t>
            </a:r>
            <a:endParaRPr lang="LID4096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49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54D4-0A64-40D9-AE65-5632BDE3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628" y="0"/>
            <a:ext cx="6404743" cy="1164067"/>
          </a:xfrm>
        </p:spPr>
        <p:txBody>
          <a:bodyPr/>
          <a:lstStyle/>
          <a:p>
            <a:pPr algn="ctr"/>
            <a:r>
              <a:rPr lang="en-GB" dirty="0"/>
              <a:t>Architecture - 1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F0D-C1C1-4C1A-9367-FD100AB4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03" y="919689"/>
            <a:ext cx="2441896" cy="5808281"/>
          </a:xfrm>
          <a:ln w="28575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Conv2D(32)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BatchNormalization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SpatialDropout2D(0.5)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MaxPooling2D(2,2)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Conv2D(64)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BatchNormalization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SpatialDropout2D(0.5)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MaxPooling2D(2,2)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Conv2D(64)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BatchNormalization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SpatialDropout2D(0.5)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MaxPooling2D(2,2)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Flatten</a:t>
            </a:r>
          </a:p>
          <a:p>
            <a:pPr marL="525780" indent="-342900">
              <a:lnSpc>
                <a:spcPct val="107000"/>
              </a:lnSpc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Dense(5)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F8695E-2754-4DDF-B1DB-FFA5C755111F}"/>
              </a:ext>
            </a:extLst>
          </p:cNvPr>
          <p:cNvSpPr txBox="1">
            <a:spLocks/>
          </p:cNvSpPr>
          <p:nvPr/>
        </p:nvSpPr>
        <p:spPr>
          <a:xfrm>
            <a:off x="2802621" y="919689"/>
            <a:ext cx="2517396" cy="258037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LR = 0.01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 size = 8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 = 20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Optimizer = SGD 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function = Sparse Categorical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Crossentropy</a:t>
            </a: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5B969B-FB74-4ED5-825D-90C14FDB781D}"/>
              </a:ext>
            </a:extLst>
          </p:cNvPr>
          <p:cNvSpPr txBox="1">
            <a:spLocks/>
          </p:cNvSpPr>
          <p:nvPr/>
        </p:nvSpPr>
        <p:spPr>
          <a:xfrm>
            <a:off x="5454939" y="919689"/>
            <a:ext cx="6567183" cy="533271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Accuracy = 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40.22%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Loss = 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1.5317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Quantized Model - Memory STM32 (Flash) = 57.05 KiB (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5.57%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Quantized Model - Memory STM32 (RAM) = 33.36 KiB (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34.75%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TFLite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micro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TensorArena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size = </a:t>
            </a:r>
            <a:r>
              <a:rPr lang="en-GB" sz="2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66336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bytes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STM32CubeAI speed = </a:t>
            </a:r>
          </a:p>
          <a:p>
            <a:pPr lvl="1">
              <a:lnSpc>
                <a:spcPct val="107000"/>
              </a:lnSpc>
            </a:pPr>
            <a:r>
              <a:rPr lang="fr-FR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164.875 ms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duration)</a:t>
            </a:r>
          </a:p>
          <a:p>
            <a:pPr lvl="1">
              <a:lnSpc>
                <a:spcPct val="107000"/>
              </a:lnSpc>
            </a:pPr>
            <a:r>
              <a:rPr lang="fr-FR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13189977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CPU cycles) </a:t>
            </a:r>
          </a:p>
          <a:p>
            <a:pPr lvl="1">
              <a:lnSpc>
                <a:spcPct val="107000"/>
              </a:lnSpc>
            </a:pPr>
            <a:r>
              <a:rPr lang="fr-FR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2.86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cycles/MACC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TFLite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micro speed = </a:t>
            </a:r>
            <a:r>
              <a:rPr lang="en-GB" sz="2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33872661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CPU cycles</a:t>
            </a: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2923D-5A4D-4881-BE97-AB18C9370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24" y="3803921"/>
            <a:ext cx="2744237" cy="1182599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3778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54D4-0A64-40D9-AE65-5632BDE3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102" y="0"/>
            <a:ext cx="4651796" cy="1164067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Architecture - 2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F0D-C1C1-4C1A-9367-FD100AB4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35" y="919689"/>
            <a:ext cx="5344488" cy="2509311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Conv2D(32, kernel size = (2,2), stride= (2,2))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Conv2D(64, kernel size = (2,2), stride = (2,2))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Conv2D(64, kernel size = (2,2), stride = (2,2))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Flatten</a:t>
            </a:r>
          </a:p>
          <a:p>
            <a:pPr marL="525780" indent="-342900">
              <a:lnSpc>
                <a:spcPct val="107000"/>
              </a:lnSpc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Dense(5)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F8695E-2754-4DDF-B1DB-FFA5C755111F}"/>
              </a:ext>
            </a:extLst>
          </p:cNvPr>
          <p:cNvSpPr txBox="1">
            <a:spLocks/>
          </p:cNvSpPr>
          <p:nvPr/>
        </p:nvSpPr>
        <p:spPr>
          <a:xfrm>
            <a:off x="125135" y="3577147"/>
            <a:ext cx="2517396" cy="258037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LR = 0.01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 size = 8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 = 20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Optimizer = SGD 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function = Sparse Categorical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Crossentropy</a:t>
            </a: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5B969B-FB74-4ED5-825D-90C14FDB781D}"/>
              </a:ext>
            </a:extLst>
          </p:cNvPr>
          <p:cNvSpPr txBox="1">
            <a:spLocks/>
          </p:cNvSpPr>
          <p:nvPr/>
        </p:nvSpPr>
        <p:spPr>
          <a:xfrm>
            <a:off x="5499682" y="919689"/>
            <a:ext cx="6692318" cy="550049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Accuracy = </a:t>
            </a:r>
            <a:r>
              <a:rPr lang="en-GB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33.28%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Loss = </a:t>
            </a:r>
            <a:r>
              <a:rPr lang="en-GB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1.5864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Quantized Model - Memory STM32 (Flash) = 30.02 KiB (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2.93%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Quantized Model - Memory STM32 (RAM) = 17.94 KiB (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18.69%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TFLite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micro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TensorArena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size = 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18000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bytes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 GAPUINO = </a:t>
            </a:r>
            <a:r>
              <a:rPr lang="en-GB" sz="2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44620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(Bytes in L1), </a:t>
            </a:r>
            <a:r>
              <a:rPr lang="en-GB" sz="2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43421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(Bytes in L2), </a:t>
            </a:r>
            <a:r>
              <a:rPr lang="en-GB" sz="2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(Bytes in L3)</a:t>
            </a: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STM32CubeAI speed = </a:t>
            </a:r>
          </a:p>
          <a:p>
            <a:pPr lvl="1">
              <a:lnSpc>
                <a:spcPct val="107000"/>
              </a:lnSpc>
            </a:pPr>
            <a:r>
              <a:rPr lang="fr-FR" sz="2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124.58 ms</a:t>
            </a:r>
            <a:r>
              <a:rPr lang="fr-F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sz="2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fr-F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duration)</a:t>
            </a:r>
          </a:p>
          <a:p>
            <a:pPr lvl="1">
              <a:lnSpc>
                <a:spcPct val="107000"/>
              </a:lnSpc>
            </a:pPr>
            <a:r>
              <a:rPr lang="fr-FR" sz="21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9966411</a:t>
            </a:r>
            <a:r>
              <a:rPr lang="fr-F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sz="2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fr-F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CPU cycles) </a:t>
            </a:r>
          </a:p>
          <a:p>
            <a:pPr lvl="1">
              <a:lnSpc>
                <a:spcPct val="107000"/>
              </a:lnSpc>
            </a:pPr>
            <a:r>
              <a:rPr lang="fr-FR" sz="21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11.03</a:t>
            </a:r>
            <a:r>
              <a:rPr lang="fr-F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cycles/MACC</a:t>
            </a:r>
            <a:endParaRPr lang="en-GB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TFLite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micro speed = </a:t>
            </a:r>
            <a:r>
              <a:rPr lang="en-GB" sz="2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3971615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CPU cycles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GAPUINO speed =</a:t>
            </a:r>
          </a:p>
          <a:p>
            <a:pPr lvl="1">
              <a:lnSpc>
                <a:spcPct val="107000"/>
              </a:lnSpc>
            </a:pPr>
            <a:r>
              <a:rPr lang="en-GB" sz="2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1348719</a:t>
            </a:r>
            <a:r>
              <a:rPr lang="en-GB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(Cycles)</a:t>
            </a:r>
          </a:p>
          <a:p>
            <a:pPr lvl="1">
              <a:lnSpc>
                <a:spcPct val="107000"/>
              </a:lnSpc>
            </a:pPr>
            <a:r>
              <a:rPr lang="en-GB" sz="2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904197</a:t>
            </a:r>
            <a:r>
              <a:rPr lang="en-GB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(Operations)</a:t>
            </a:r>
          </a:p>
          <a:p>
            <a:pPr lvl="1">
              <a:lnSpc>
                <a:spcPct val="107000"/>
              </a:lnSpc>
            </a:pPr>
            <a:r>
              <a:rPr lang="en-GB" sz="2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0.6704</a:t>
            </a:r>
            <a:r>
              <a:rPr lang="en-GB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(Operations/Cycle)</a:t>
            </a:r>
            <a:endParaRPr lang="en-GB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51E93C-4106-4C3C-9C48-897AF6F7C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094" y="4041336"/>
            <a:ext cx="2837588" cy="122694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8927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54D4-0A64-40D9-AE65-5632BDE3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093" y="0"/>
            <a:ext cx="4595813" cy="1164067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Architecture - 3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F0D-C1C1-4C1A-9367-FD100AB4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1" y="919689"/>
            <a:ext cx="2837587" cy="3442586"/>
          </a:xfrm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Conv2D(32)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MaxPooling2D (2,2)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Conv2D(64)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MaxPooling2D (2,2)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Conv2D(128)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Flatten</a:t>
            </a:r>
          </a:p>
          <a:p>
            <a:pPr marL="525780" indent="-342900">
              <a:lnSpc>
                <a:spcPct val="107000"/>
              </a:lnSpc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Dense(5)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F8695E-2754-4DDF-B1DB-FFA5C755111F}"/>
              </a:ext>
            </a:extLst>
          </p:cNvPr>
          <p:cNvSpPr txBox="1">
            <a:spLocks/>
          </p:cNvSpPr>
          <p:nvPr/>
        </p:nvSpPr>
        <p:spPr>
          <a:xfrm>
            <a:off x="2924267" y="919689"/>
            <a:ext cx="2517396" cy="258037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LR = 0.01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 size = 1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 = 20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Optimizer = SGD 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function = Sparse Categorical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Crossentropy</a:t>
            </a: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5B969B-FB74-4ED5-825D-90C14FDB781D}"/>
              </a:ext>
            </a:extLst>
          </p:cNvPr>
          <p:cNvSpPr txBox="1">
            <a:spLocks/>
          </p:cNvSpPr>
          <p:nvPr/>
        </p:nvSpPr>
        <p:spPr>
          <a:xfrm>
            <a:off x="5499682" y="919689"/>
            <a:ext cx="6692318" cy="550049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Accuracy = </a:t>
            </a:r>
            <a:r>
              <a:rPr lang="en-GB" sz="2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25.5%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Loss = </a:t>
            </a:r>
            <a:r>
              <a:rPr lang="en-GB" sz="2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1.7893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Quantized Model - Memory STM32 (Flash) = 94.24 KiB (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9.2%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Quantized Model - Memory STM32 (RAM) = 19.10 KiB (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19.9%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TFLite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micro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TensorArena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size = 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43536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bytes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 GAPUINO = </a:t>
            </a:r>
            <a:r>
              <a:rPr lang="en-GB" sz="2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47532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(Bytes in L1), 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106525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(Bytes in L2), </a:t>
            </a:r>
            <a:r>
              <a:rPr lang="en-GB" sz="2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(Bytes in L3)</a:t>
            </a: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STM32CubeAI speed = </a:t>
            </a:r>
          </a:p>
          <a:p>
            <a:pPr lvl="1">
              <a:lnSpc>
                <a:spcPct val="107000"/>
              </a:lnSpc>
            </a:pPr>
            <a:r>
              <a:rPr lang="fr-FR" sz="2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642</a:t>
            </a:r>
            <a:r>
              <a:rPr lang="fr-FR" sz="2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ms </a:t>
            </a:r>
            <a:r>
              <a:rPr lang="fr-F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fr-F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duration)</a:t>
            </a:r>
          </a:p>
          <a:p>
            <a:pPr lvl="1">
              <a:lnSpc>
                <a:spcPct val="107000"/>
              </a:lnSpc>
            </a:pPr>
            <a:r>
              <a:rPr lang="fr-FR" sz="2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51375400</a:t>
            </a:r>
            <a:r>
              <a:rPr lang="fr-F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sz="2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fr-F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CPU cycles) </a:t>
            </a:r>
          </a:p>
          <a:p>
            <a:pPr lvl="1">
              <a:lnSpc>
                <a:spcPct val="107000"/>
              </a:lnSpc>
            </a:pPr>
            <a:r>
              <a:rPr lang="fr-FR" sz="2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9.96</a:t>
            </a:r>
            <a:r>
              <a:rPr lang="fr-F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cycles/MACC</a:t>
            </a:r>
            <a:endParaRPr lang="en-GB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TFLite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micro speed = </a:t>
            </a:r>
            <a:r>
              <a:rPr lang="en-GB" sz="2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20976017</a:t>
            </a:r>
            <a:r>
              <a:rPr lang="en-GB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CPU cycles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GAPUINO speed =</a:t>
            </a:r>
          </a:p>
          <a:p>
            <a:pPr lvl="1">
              <a:lnSpc>
                <a:spcPct val="107000"/>
              </a:lnSpc>
            </a:pPr>
            <a:r>
              <a:rPr lang="en-GB" sz="21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934891</a:t>
            </a:r>
            <a:r>
              <a:rPr lang="en-GB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(Cycles)</a:t>
            </a:r>
          </a:p>
          <a:p>
            <a:pPr lvl="1">
              <a:lnSpc>
                <a:spcPct val="107000"/>
              </a:lnSpc>
            </a:pPr>
            <a:r>
              <a:rPr lang="en-GB" sz="2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4664613</a:t>
            </a:r>
            <a:r>
              <a:rPr lang="en-GB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(Operations)</a:t>
            </a:r>
          </a:p>
          <a:p>
            <a:pPr lvl="1">
              <a:lnSpc>
                <a:spcPct val="107000"/>
              </a:lnSpc>
            </a:pPr>
            <a:r>
              <a:rPr lang="en-GB" sz="2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4.99</a:t>
            </a:r>
            <a:r>
              <a:rPr lang="en-GB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(Operations/Cycle)</a:t>
            </a:r>
            <a:endParaRPr lang="en-GB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2082A0-A778-4A26-9AD8-728B64E2A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605" y="4934080"/>
            <a:ext cx="3458058" cy="148610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148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54D4-0A64-40D9-AE65-5632BDE3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979" y="0"/>
            <a:ext cx="4616042" cy="1164067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Architecture - 4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F0D-C1C1-4C1A-9367-FD100AB4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03" y="919690"/>
            <a:ext cx="2441896" cy="5332718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Conv2D(32)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BatchNormalization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MaxPooling2D(2,2)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Conv2D(64)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BatchNormalization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MaxPooling2D(2,2)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Conv2D(64)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BatchNormalization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MaxPooling2D(2,2)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Flatten</a:t>
            </a:r>
          </a:p>
          <a:p>
            <a:pPr marL="525780" indent="-342900">
              <a:lnSpc>
                <a:spcPct val="107000"/>
              </a:lnSpc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Dense(5)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F8695E-2754-4DDF-B1DB-FFA5C755111F}"/>
              </a:ext>
            </a:extLst>
          </p:cNvPr>
          <p:cNvSpPr txBox="1">
            <a:spLocks/>
          </p:cNvSpPr>
          <p:nvPr/>
        </p:nvSpPr>
        <p:spPr>
          <a:xfrm>
            <a:off x="2802621" y="919689"/>
            <a:ext cx="2517396" cy="258037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LR = 0.01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 size = 8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 = 20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Optimizer = SGD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function = Sparse Categorical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Crossentropy</a:t>
            </a: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5B969B-FB74-4ED5-825D-90C14FDB781D}"/>
              </a:ext>
            </a:extLst>
          </p:cNvPr>
          <p:cNvSpPr txBox="1">
            <a:spLocks/>
          </p:cNvSpPr>
          <p:nvPr/>
        </p:nvSpPr>
        <p:spPr>
          <a:xfrm>
            <a:off x="5454939" y="919689"/>
            <a:ext cx="6567183" cy="533271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Accuracy = </a:t>
            </a:r>
            <a:r>
              <a:rPr lang="en-GB" sz="2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28.67%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Loss = </a:t>
            </a:r>
            <a:r>
              <a:rPr lang="en-GB" sz="2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1.7149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Quantized Model - Memory STM32 (Flash) = 57.05 KiB (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5.57%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Quantized Model - Memory STM32 (RAM) = 33.36 KiB (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34.75%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TFLite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micro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TensorArena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size = 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66336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bytes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STM32CubeAI speed = </a:t>
            </a:r>
          </a:p>
          <a:p>
            <a:pPr lvl="1">
              <a:lnSpc>
                <a:spcPct val="107000"/>
              </a:lnSpc>
            </a:pPr>
            <a:r>
              <a:rPr lang="fr-FR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164.875 ms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duration)</a:t>
            </a:r>
          </a:p>
          <a:p>
            <a:pPr lvl="1">
              <a:lnSpc>
                <a:spcPct val="107000"/>
              </a:lnSpc>
            </a:pPr>
            <a:r>
              <a:rPr lang="fr-FR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13189977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CPU cycles) </a:t>
            </a:r>
          </a:p>
          <a:p>
            <a:pPr lvl="1">
              <a:lnSpc>
                <a:spcPct val="107000"/>
              </a:lnSpc>
            </a:pPr>
            <a:r>
              <a:rPr lang="fr-FR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2.86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cycles/MACC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TFLite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micro speed = </a:t>
            </a:r>
            <a:r>
              <a:rPr lang="en-GB" sz="2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33954102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CPU cycles</a:t>
            </a: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2923D-5A4D-4881-BE97-AB18C9370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9107" y="3803921"/>
            <a:ext cx="2655270" cy="1182599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0535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54D4-0A64-40D9-AE65-5632BDE3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2759" y="0"/>
            <a:ext cx="4586482" cy="1164067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Architecture - 5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F0D-C1C1-4C1A-9367-FD100AB4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03" y="919690"/>
            <a:ext cx="4681757" cy="5137161"/>
          </a:xfrm>
          <a:ln w="285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TimeDistributed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(Conv2D(64))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TimeDistributed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BatchNormalization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TimeDistributed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TimeDistributed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(MaxPooling2D(2,2))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TimeDistributed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(Conv2D(128))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TimeDistributed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BatchNormalization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TimeDistributed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TimeDistributed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(MaxPooling2D(2,2))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TimeDistributed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(Conv2D(128))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TimeDistributed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BatchNormalization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TimeDistributed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TimeDistributed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(MaxPooling2D(2,2))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TimeDistributed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(Flatten)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LSTM(8)</a:t>
            </a:r>
          </a:p>
          <a:p>
            <a:pPr marL="525780" indent="-342900">
              <a:lnSpc>
                <a:spcPct val="107000"/>
              </a:lnSpc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Dense(5)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F8695E-2754-4DDF-B1DB-FFA5C755111F}"/>
              </a:ext>
            </a:extLst>
          </p:cNvPr>
          <p:cNvSpPr txBox="1">
            <a:spLocks/>
          </p:cNvSpPr>
          <p:nvPr/>
        </p:nvSpPr>
        <p:spPr>
          <a:xfrm>
            <a:off x="5072944" y="921148"/>
            <a:ext cx="2517396" cy="258037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LR = 0.01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 size = 10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 = 20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Optimizer = SGD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function = Sparse Categorical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Crossentropy</a:t>
            </a: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5B969B-FB74-4ED5-825D-90C14FDB781D}"/>
              </a:ext>
            </a:extLst>
          </p:cNvPr>
          <p:cNvSpPr txBox="1">
            <a:spLocks/>
          </p:cNvSpPr>
          <p:nvPr/>
        </p:nvSpPr>
        <p:spPr>
          <a:xfrm>
            <a:off x="7707138" y="914919"/>
            <a:ext cx="3185722" cy="1043335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Accuracy = 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39.28%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Loss = 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1.9709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2923D-5A4D-4881-BE97-AB18C9370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5724" y="2118010"/>
            <a:ext cx="3137136" cy="1344486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082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108C-682F-4E42-896E-507733CA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323" y="0"/>
            <a:ext cx="10645058" cy="1609344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Comparison Plots – Accuracy / loss</a:t>
            </a:r>
            <a:endParaRPr lang="LID4096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0A65D07-9DD2-4919-AD3A-124790A55E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833719"/>
              </p:ext>
            </p:extLst>
          </p:nvPr>
        </p:nvGraphicFramePr>
        <p:xfrm>
          <a:off x="183188" y="1899990"/>
          <a:ext cx="5912812" cy="4039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FA4CCB2-DC1F-4280-8B34-51879B98B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045068"/>
              </p:ext>
            </p:extLst>
          </p:nvPr>
        </p:nvGraphicFramePr>
        <p:xfrm>
          <a:off x="6207852" y="1899990"/>
          <a:ext cx="5911200" cy="4039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63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108C-682F-4E42-896E-507733CA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43" y="0"/>
            <a:ext cx="7821909" cy="1609344"/>
          </a:xfrm>
        </p:spPr>
        <p:txBody>
          <a:bodyPr/>
          <a:lstStyle/>
          <a:p>
            <a:pPr algn="ctr"/>
            <a:r>
              <a:rPr lang="en-GB" dirty="0"/>
              <a:t>Comparison Plots – STM32</a:t>
            </a:r>
            <a:endParaRPr lang="LID4096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C8B2D2F-ED02-40FF-A292-FBA0994D0F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192201"/>
              </p:ext>
            </p:extLst>
          </p:nvPr>
        </p:nvGraphicFramePr>
        <p:xfrm>
          <a:off x="213480" y="1209600"/>
          <a:ext cx="5670000" cy="275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92FA37A-EC30-4967-BA86-B001C877C0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399786"/>
              </p:ext>
            </p:extLst>
          </p:nvPr>
        </p:nvGraphicFramePr>
        <p:xfrm>
          <a:off x="6174298" y="1209599"/>
          <a:ext cx="5670957" cy="2758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C7D439E-5C72-4451-BB32-8F6CBB47EB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329075"/>
              </p:ext>
            </p:extLst>
          </p:nvPr>
        </p:nvGraphicFramePr>
        <p:xfrm>
          <a:off x="213480" y="3967994"/>
          <a:ext cx="5670000" cy="27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BA13EB7-AB6F-4CE4-ABC2-CB9CC6C06F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495010"/>
              </p:ext>
            </p:extLst>
          </p:nvPr>
        </p:nvGraphicFramePr>
        <p:xfrm>
          <a:off x="6175255" y="3967994"/>
          <a:ext cx="5670000" cy="27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9029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7EB5-8A6F-4FEB-8720-826EEC96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B223-023C-4F93-80D0-C3B37F83E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Dataset: EEG Motor Movement/Imagery Dataset</a:t>
            </a:r>
          </a:p>
          <a:p>
            <a:r>
              <a:rPr lang="en-GB" dirty="0"/>
              <a:t>Goal of the project: Classify the brain signals into 5 classes</a:t>
            </a:r>
          </a:p>
          <a:p>
            <a:pPr lvl="1"/>
            <a:r>
              <a:rPr lang="en-GB" dirty="0"/>
              <a:t>Rest</a:t>
            </a:r>
          </a:p>
          <a:p>
            <a:pPr lvl="1"/>
            <a:r>
              <a:rPr lang="en-GB" dirty="0"/>
              <a:t>Open Right Hand</a:t>
            </a:r>
          </a:p>
          <a:p>
            <a:pPr lvl="1"/>
            <a:r>
              <a:rPr lang="en-GB" dirty="0"/>
              <a:t>Open Left Hand</a:t>
            </a:r>
          </a:p>
          <a:p>
            <a:pPr lvl="1"/>
            <a:r>
              <a:rPr lang="en-GB" dirty="0"/>
              <a:t>Open Both Hands</a:t>
            </a:r>
          </a:p>
          <a:p>
            <a:pPr lvl="1"/>
            <a:r>
              <a:rPr lang="en-GB" dirty="0"/>
              <a:t>Open Both Feet</a:t>
            </a:r>
          </a:p>
          <a:p>
            <a:r>
              <a:rPr lang="en-GB" dirty="0"/>
              <a:t>Classification using Deep Convolutional Neural Network on the STM32 MCU and the GAPUINO board</a:t>
            </a:r>
          </a:p>
          <a:p>
            <a:r>
              <a:rPr lang="en-GB" dirty="0"/>
              <a:t>Potential applications: Prosthetics/Artificial Limbs controlled by thought, Gaming, AR/VR</a:t>
            </a:r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B72F9-42D4-4EFE-88F9-BDF9E2FA6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216" y="571572"/>
            <a:ext cx="3237696" cy="1435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51B09-4334-4AB6-8ABB-2380E649D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064" y="2661407"/>
            <a:ext cx="2729219" cy="1535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920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7425-FF71-4FF6-8661-D02F38D5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627" y="-260059"/>
            <a:ext cx="6442745" cy="1609344"/>
          </a:xfrm>
        </p:spPr>
        <p:txBody>
          <a:bodyPr/>
          <a:lstStyle/>
          <a:p>
            <a:pPr algn="ctr"/>
            <a:r>
              <a:rPr lang="en-GB" dirty="0"/>
              <a:t>selected model – stm32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31EE-8523-4EDA-BAC8-78F6A399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14" y="544613"/>
            <a:ext cx="2441896" cy="402336"/>
          </a:xfrm>
        </p:spPr>
        <p:txBody>
          <a:bodyPr/>
          <a:lstStyle/>
          <a:p>
            <a:r>
              <a:rPr lang="en-GB" dirty="0"/>
              <a:t>Architecture </a:t>
            </a:r>
            <a:r>
              <a:rPr lang="en-GB" dirty="0">
                <a:solidFill>
                  <a:srgbClr val="00B050"/>
                </a:solidFill>
              </a:rPr>
              <a:t>1</a:t>
            </a:r>
          </a:p>
          <a:p>
            <a:endParaRPr lang="LID4096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9F4050-EDA3-4503-A751-C3780BE5EB19}"/>
              </a:ext>
            </a:extLst>
          </p:cNvPr>
          <p:cNvSpPr txBox="1">
            <a:spLocks/>
          </p:cNvSpPr>
          <p:nvPr/>
        </p:nvSpPr>
        <p:spPr>
          <a:xfrm>
            <a:off x="180614" y="948044"/>
            <a:ext cx="2441896" cy="580828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Conv2D(32)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BatchNormalization()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SpatialDropout2D(0.5)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ReLU()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MaxPooling2D(2,2)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Conv2D(64)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BatchNormalization()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SpatialDropout2D(0.5)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ReLU()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MaxPooling2D(2,2)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Conv2D(64)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BatchNormalization()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SpatialDropout2D(0.5)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ReLU()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MaxPooling2D(2,2)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Flatten</a:t>
            </a:r>
          </a:p>
          <a:p>
            <a:pPr marL="525780" indent="-342900">
              <a:lnSpc>
                <a:spcPct val="107000"/>
              </a:lnSpc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en-GB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Dense(5)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023EA-B51C-4484-826D-3C13D28AE0F8}"/>
              </a:ext>
            </a:extLst>
          </p:cNvPr>
          <p:cNvSpPr txBox="1">
            <a:spLocks/>
          </p:cNvSpPr>
          <p:nvPr/>
        </p:nvSpPr>
        <p:spPr>
          <a:xfrm>
            <a:off x="2802621" y="919689"/>
            <a:ext cx="2517396" cy="258037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LR = 0.01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 size = 8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 = 20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Optimizer = SGD 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function = Sparse Categorical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Crossentropy</a:t>
            </a: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343CCB-BD17-4F6E-986E-588C3DF7DE6E}"/>
              </a:ext>
            </a:extLst>
          </p:cNvPr>
          <p:cNvSpPr txBox="1">
            <a:spLocks/>
          </p:cNvSpPr>
          <p:nvPr/>
        </p:nvSpPr>
        <p:spPr>
          <a:xfrm>
            <a:off x="5454939" y="919689"/>
            <a:ext cx="6556447" cy="525460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Accuracy = 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40.22%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Loss = 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1.5317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Quantized Model - Memory STM32 (Flash) = 57.05 KiB (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5.57%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Quantized Model - Memory STM32 (RAM) = 33.36 KiB (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34.75%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TFLite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micro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TensorArena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size = </a:t>
            </a:r>
            <a:r>
              <a:rPr lang="en-GB" sz="2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66336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bytes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STM32CubeAI speed = </a:t>
            </a:r>
          </a:p>
          <a:p>
            <a:pPr lvl="1">
              <a:lnSpc>
                <a:spcPct val="107000"/>
              </a:lnSpc>
            </a:pPr>
            <a:r>
              <a:rPr lang="fr-FR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164.875 ms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duration)</a:t>
            </a:r>
          </a:p>
          <a:p>
            <a:pPr lvl="1">
              <a:lnSpc>
                <a:spcPct val="107000"/>
              </a:lnSpc>
            </a:pPr>
            <a:r>
              <a:rPr lang="fr-FR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13189977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CPU cycles) </a:t>
            </a:r>
          </a:p>
          <a:p>
            <a:pPr lvl="1">
              <a:lnSpc>
                <a:spcPct val="107000"/>
              </a:lnSpc>
            </a:pPr>
            <a:r>
              <a:rPr lang="fr-FR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2.86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cycles/MACC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TFLite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micro speed = </a:t>
            </a:r>
            <a:r>
              <a:rPr lang="en-GB" sz="2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33872661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CPU cycles</a:t>
            </a: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0FC5C-6A98-48CC-AE7D-1AFAADB9C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606" y="3852184"/>
            <a:ext cx="2744237" cy="1182599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66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108C-682F-4E42-896E-507733CA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045" y="0"/>
            <a:ext cx="7821909" cy="1609344"/>
          </a:xfrm>
        </p:spPr>
        <p:txBody>
          <a:bodyPr/>
          <a:lstStyle/>
          <a:p>
            <a:pPr algn="ctr"/>
            <a:r>
              <a:rPr lang="en-GB" dirty="0"/>
              <a:t>Comparison Plots – </a:t>
            </a:r>
            <a:r>
              <a:rPr lang="en-GB" dirty="0" err="1"/>
              <a:t>gapuino</a:t>
            </a:r>
            <a:endParaRPr lang="LID4096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8BB0A64-6A2C-4C23-9737-50AB57E77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341456"/>
              </p:ext>
            </p:extLst>
          </p:nvPr>
        </p:nvGraphicFramePr>
        <p:xfrm>
          <a:off x="213480" y="1209599"/>
          <a:ext cx="5670000" cy="2765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31A37C4-EA02-4DD8-A055-199AE5A67D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303624"/>
              </p:ext>
            </p:extLst>
          </p:nvPr>
        </p:nvGraphicFramePr>
        <p:xfrm>
          <a:off x="6174298" y="1209599"/>
          <a:ext cx="567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2BE3C7E-4177-453C-81FF-EF57545EF6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843102"/>
              </p:ext>
            </p:extLst>
          </p:nvPr>
        </p:nvGraphicFramePr>
        <p:xfrm>
          <a:off x="213480" y="3990389"/>
          <a:ext cx="5670000" cy="2735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3B08D64-2D26-4BA0-B78E-074A4BF2B5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548712"/>
              </p:ext>
            </p:extLst>
          </p:nvPr>
        </p:nvGraphicFramePr>
        <p:xfrm>
          <a:off x="6174298" y="3975194"/>
          <a:ext cx="5670000" cy="2735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372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7425-FF71-4FF6-8661-D02F38D5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809" y="-260059"/>
            <a:ext cx="7024382" cy="1609344"/>
          </a:xfrm>
        </p:spPr>
        <p:txBody>
          <a:bodyPr/>
          <a:lstStyle/>
          <a:p>
            <a:pPr algn="ctr"/>
            <a:r>
              <a:rPr lang="en-GB" dirty="0"/>
              <a:t>selected model – </a:t>
            </a:r>
            <a:r>
              <a:rPr lang="en-GB" dirty="0" err="1"/>
              <a:t>gapuino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31EE-8523-4EDA-BAC8-78F6A399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14" y="544613"/>
            <a:ext cx="2441896" cy="402336"/>
          </a:xfrm>
        </p:spPr>
        <p:txBody>
          <a:bodyPr/>
          <a:lstStyle/>
          <a:p>
            <a:r>
              <a:rPr lang="en-GB" dirty="0"/>
              <a:t>Architecture </a:t>
            </a:r>
            <a:r>
              <a:rPr lang="en-GB" dirty="0">
                <a:solidFill>
                  <a:srgbClr val="00B050"/>
                </a:solidFill>
              </a:rPr>
              <a:t>2</a:t>
            </a:r>
          </a:p>
          <a:p>
            <a:endParaRPr lang="LID4096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BEBA33-0126-43BE-B307-5367FB51DB8E}"/>
              </a:ext>
            </a:extLst>
          </p:cNvPr>
          <p:cNvSpPr txBox="1">
            <a:spLocks/>
          </p:cNvSpPr>
          <p:nvPr/>
        </p:nvSpPr>
        <p:spPr>
          <a:xfrm>
            <a:off x="125135" y="919689"/>
            <a:ext cx="5344488" cy="250931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Conv2D(32, kernel size = (2,2), stride= (2,2))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Conv2D(64, kernel size = (2,2), stride = (2,2))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Conv2D(64, kernel size = (2,2), stride = (2,2))</a:t>
            </a:r>
          </a:p>
          <a:p>
            <a:pPr marL="525780" indent="-342900">
              <a:lnSpc>
                <a:spcPct val="107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Flatten</a:t>
            </a:r>
          </a:p>
          <a:p>
            <a:pPr marL="525780" indent="-342900">
              <a:lnSpc>
                <a:spcPct val="107000"/>
              </a:lnSpc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Dense(5)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8C853F-4035-4B86-A9F2-EBCB361481DA}"/>
              </a:ext>
            </a:extLst>
          </p:cNvPr>
          <p:cNvSpPr txBox="1">
            <a:spLocks/>
          </p:cNvSpPr>
          <p:nvPr/>
        </p:nvSpPr>
        <p:spPr>
          <a:xfrm>
            <a:off x="125135" y="3512434"/>
            <a:ext cx="2517396" cy="258037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LR = 0.01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 size = 8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 = 20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Optimizer = SGD 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function = Sparse Categorical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Crossentropy</a:t>
            </a: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8A267B-A752-44BD-B8EF-5A63F7AC0B8C}"/>
              </a:ext>
            </a:extLst>
          </p:cNvPr>
          <p:cNvSpPr txBox="1">
            <a:spLocks/>
          </p:cNvSpPr>
          <p:nvPr/>
        </p:nvSpPr>
        <p:spPr>
          <a:xfrm>
            <a:off x="5499682" y="919689"/>
            <a:ext cx="6692318" cy="550049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Accuracy = </a:t>
            </a:r>
            <a:r>
              <a:rPr lang="en-GB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33.28%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Loss = </a:t>
            </a:r>
            <a:r>
              <a:rPr lang="en-GB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1.5864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Quantized Model - Memory STM32 (Flash) = 30.02 KiB (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2.93%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Quantized Model - Memory STM32 (RAM) = 17.94 KiB (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18.69%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TFLite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micro </a:t>
            </a: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TensorArena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size = </a:t>
            </a:r>
            <a:r>
              <a:rPr lang="en-GB" sz="2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18000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bytes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 GAPUINO = </a:t>
            </a:r>
            <a:r>
              <a:rPr lang="en-GB" sz="2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44620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(Bytes in L1), </a:t>
            </a:r>
            <a:r>
              <a:rPr lang="en-GB" sz="2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43421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(Bytes in L2), </a:t>
            </a:r>
            <a:r>
              <a:rPr lang="en-GB" sz="2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(Bytes in L3)</a:t>
            </a: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STM32CubeAI speed = </a:t>
            </a:r>
          </a:p>
          <a:p>
            <a:pPr lvl="1">
              <a:lnSpc>
                <a:spcPct val="107000"/>
              </a:lnSpc>
            </a:pPr>
            <a:r>
              <a:rPr lang="fr-FR" sz="2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124.58 ms</a:t>
            </a:r>
            <a:r>
              <a:rPr lang="fr-F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sz="2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fr-F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duration)</a:t>
            </a:r>
          </a:p>
          <a:p>
            <a:pPr lvl="1">
              <a:lnSpc>
                <a:spcPct val="107000"/>
              </a:lnSpc>
            </a:pPr>
            <a:r>
              <a:rPr lang="fr-FR" sz="21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9966411</a:t>
            </a:r>
            <a:r>
              <a:rPr lang="fr-F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sz="2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fr-F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CPU cycles) </a:t>
            </a:r>
          </a:p>
          <a:p>
            <a:pPr lvl="1">
              <a:lnSpc>
                <a:spcPct val="107000"/>
              </a:lnSpc>
            </a:pPr>
            <a:r>
              <a:rPr lang="fr-FR" sz="21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11.03</a:t>
            </a:r>
            <a:r>
              <a:rPr lang="fr-F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cycles/MACC</a:t>
            </a:r>
            <a:endParaRPr lang="en-GB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TFLite</a:t>
            </a: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micro speed = </a:t>
            </a:r>
            <a:r>
              <a:rPr lang="en-GB" sz="2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3971615</a:t>
            </a:r>
            <a:r>
              <a:rPr lang="en-GB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CPU cycles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GAPUINO speed =</a:t>
            </a:r>
          </a:p>
          <a:p>
            <a:pPr lvl="1">
              <a:lnSpc>
                <a:spcPct val="107000"/>
              </a:lnSpc>
            </a:pPr>
            <a:r>
              <a:rPr lang="en-GB" sz="2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1348719</a:t>
            </a:r>
            <a:r>
              <a:rPr lang="en-GB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(Cycles)</a:t>
            </a:r>
          </a:p>
          <a:p>
            <a:pPr lvl="1">
              <a:lnSpc>
                <a:spcPct val="107000"/>
              </a:lnSpc>
            </a:pPr>
            <a:r>
              <a:rPr lang="en-GB" sz="2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904197</a:t>
            </a:r>
            <a:r>
              <a:rPr lang="en-GB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(Operations)</a:t>
            </a:r>
          </a:p>
          <a:p>
            <a:pPr lvl="1">
              <a:lnSpc>
                <a:spcPct val="107000"/>
              </a:lnSpc>
            </a:pPr>
            <a:r>
              <a:rPr lang="en-GB" sz="21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0.6704</a:t>
            </a:r>
            <a:r>
              <a:rPr lang="en-GB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(Operations/Cycle)</a:t>
            </a:r>
            <a:endParaRPr lang="en-GB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9C2DAF-FD49-43D0-A51E-02E63F054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094" y="3804076"/>
            <a:ext cx="2837588" cy="122694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8213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80A0-721B-47E4-ADB4-F1FC4B1F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47" y="2624328"/>
            <a:ext cx="10913706" cy="1609344"/>
          </a:xfrm>
        </p:spPr>
        <p:txBody>
          <a:bodyPr/>
          <a:lstStyle/>
          <a:p>
            <a:pPr algn="ctr"/>
            <a:r>
              <a:rPr lang="en-GB" dirty="0"/>
              <a:t>Thank you for your time and attention!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7732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C88F-049C-4D9A-8377-CC3B3212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5851"/>
            <a:ext cx="10058400" cy="1609344"/>
          </a:xfrm>
        </p:spPr>
        <p:txBody>
          <a:bodyPr/>
          <a:lstStyle/>
          <a:p>
            <a:pPr algn="ctr"/>
            <a:r>
              <a:rPr lang="en-GB" dirty="0"/>
              <a:t>Dataset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8E470-A361-4A98-8419-86986D38B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4700501"/>
          </a:xfrm>
        </p:spPr>
        <p:txBody>
          <a:bodyPr>
            <a:normAutofit/>
          </a:bodyPr>
          <a:lstStyle/>
          <a:p>
            <a:r>
              <a:rPr lang="en-GB" dirty="0"/>
              <a:t>EEG recordings taken from 109 subjects</a:t>
            </a:r>
          </a:p>
          <a:p>
            <a:r>
              <a:rPr lang="en-GB" dirty="0"/>
              <a:t>Measurements taken using the BCI2000 system (64 electrodes)</a:t>
            </a:r>
          </a:p>
          <a:p>
            <a:r>
              <a:rPr lang="en-GB" dirty="0"/>
              <a:t>For each subject 6 experimental rounds were examined:</a:t>
            </a:r>
          </a:p>
          <a:p>
            <a:pPr lvl="1"/>
            <a:r>
              <a:rPr lang="en-GB" dirty="0"/>
              <a:t>3 times of 2 rounds:</a:t>
            </a:r>
          </a:p>
          <a:p>
            <a:pPr lvl="2"/>
            <a:r>
              <a:rPr lang="en-GB" dirty="0"/>
              <a:t>1 round of imagining opening and closing the left or right hand</a:t>
            </a:r>
          </a:p>
          <a:p>
            <a:pPr lvl="2"/>
            <a:r>
              <a:rPr lang="en-GB" dirty="0"/>
              <a:t>1 round of imagining opening and closing both hands or both feet</a:t>
            </a:r>
          </a:p>
          <a:p>
            <a:r>
              <a:rPr lang="en-GB" dirty="0"/>
              <a:t>Classification Classes: </a:t>
            </a:r>
          </a:p>
          <a:p>
            <a:pPr lvl="1"/>
            <a:r>
              <a:rPr lang="en-GB" dirty="0"/>
              <a:t>Rest {0}</a:t>
            </a:r>
          </a:p>
          <a:p>
            <a:pPr lvl="1"/>
            <a:r>
              <a:rPr lang="en-GB" dirty="0"/>
              <a:t>Left Hand {1}</a:t>
            </a:r>
          </a:p>
          <a:p>
            <a:pPr lvl="1"/>
            <a:r>
              <a:rPr lang="en-GB" dirty="0"/>
              <a:t>Right Hand {2}</a:t>
            </a:r>
          </a:p>
          <a:p>
            <a:pPr lvl="1"/>
            <a:r>
              <a:rPr lang="en-GB" dirty="0"/>
              <a:t>Both Hands {3}</a:t>
            </a:r>
          </a:p>
          <a:p>
            <a:pPr lvl="1"/>
            <a:r>
              <a:rPr lang="en-GB" dirty="0"/>
              <a:t>Both Feet {4}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32CE9-1410-4F8A-B259-02962AEA4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641" y="3610644"/>
            <a:ext cx="4097571" cy="29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6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5D4A-1D9E-46A5-91CD-1B7267C2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Approach for Training, Validation and Testing Datasets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60554-D85E-417A-92E7-1C4C54CD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Steps:</a:t>
            </a:r>
          </a:p>
          <a:p>
            <a:pPr lvl="1"/>
            <a:r>
              <a:rPr lang="en-GB" dirty="0"/>
              <a:t>For each task (e.g. Rest) take the Short-Time Fourier Transform (STFT) – 10 windows over 4 seconds</a:t>
            </a:r>
          </a:p>
          <a:p>
            <a:pPr lvl="1"/>
            <a:r>
              <a:rPr lang="en-GB" dirty="0"/>
              <a:t>Extract the Fourier Coefficients of the Delta, Mu and Beta frequency bands for each electrode:	</a:t>
            </a:r>
          </a:p>
          <a:p>
            <a:pPr lvl="2"/>
            <a:r>
              <a:rPr lang="en-GB" dirty="0"/>
              <a:t>Delta band = 0.5 – 4 Hz</a:t>
            </a:r>
          </a:p>
          <a:p>
            <a:pPr lvl="2"/>
            <a:r>
              <a:rPr lang="en-GB" dirty="0"/>
              <a:t>Mu band = 8 – 13 Hz</a:t>
            </a:r>
          </a:p>
          <a:p>
            <a:pPr lvl="2"/>
            <a:r>
              <a:rPr lang="en-GB" dirty="0"/>
              <a:t>Beta band = 13 – 30 Hz</a:t>
            </a:r>
          </a:p>
          <a:p>
            <a:pPr lvl="1"/>
            <a:r>
              <a:rPr lang="en-GB" dirty="0"/>
              <a:t>For each band of each electrode the sum of the squared absolute values is calculated</a:t>
            </a:r>
          </a:p>
          <a:p>
            <a:pPr lvl="1"/>
            <a:r>
              <a:rPr lang="en-GB" dirty="0"/>
              <a:t>The result of each band is assigned to the R,G,B channels of a pixel, where each pixel represents a single electrode:</a:t>
            </a:r>
          </a:p>
          <a:p>
            <a:pPr lvl="2"/>
            <a:r>
              <a:rPr lang="en-GB" dirty="0"/>
              <a:t>R = Delta Band</a:t>
            </a:r>
          </a:p>
          <a:p>
            <a:pPr lvl="2"/>
            <a:r>
              <a:rPr lang="en-GB" dirty="0"/>
              <a:t>G = Mu Band</a:t>
            </a:r>
          </a:p>
          <a:p>
            <a:pPr lvl="2"/>
            <a:r>
              <a:rPr lang="en-GB" dirty="0"/>
              <a:t>B = Beta Band</a:t>
            </a:r>
          </a:p>
          <a:p>
            <a:pPr lvl="1"/>
            <a:r>
              <a:rPr lang="en-GB" dirty="0"/>
              <a:t>Output of 64 (R,G,B) pixels - each pixel represents an electrode</a:t>
            </a:r>
          </a:p>
          <a:p>
            <a:pPr lvl="1"/>
            <a:r>
              <a:rPr lang="en-GB" dirty="0"/>
              <a:t>1 image per window – 10 images per task</a:t>
            </a:r>
          </a:p>
          <a:p>
            <a:pPr lvl="1"/>
            <a:r>
              <a:rPr lang="en-GB" dirty="0"/>
              <a:t>300 images per round  (30 tasks)</a:t>
            </a:r>
          </a:p>
          <a:p>
            <a:pPr lvl="1"/>
            <a:r>
              <a:rPr lang="en-GB" dirty="0"/>
              <a:t>185400 images in total (300 images x 6 rounds x 109 subjects)</a:t>
            </a:r>
          </a:p>
        </p:txBody>
      </p:sp>
    </p:spTree>
    <p:extLst>
      <p:ext uri="{BB962C8B-B14F-4D97-AF65-F5344CB8AC3E}">
        <p14:creationId xmlns:p14="http://schemas.microsoft.com/office/powerpoint/2010/main" val="419263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27F7-C6ED-47D0-8B2F-C94C7896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Preprocessing</a:t>
            </a:r>
            <a:r>
              <a:rPr lang="en-GB" dirty="0"/>
              <a:t> Steps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2728-EF83-4A64-A69F-6429C973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16862"/>
          </a:xfrm>
        </p:spPr>
        <p:txBody>
          <a:bodyPr/>
          <a:lstStyle/>
          <a:p>
            <a:r>
              <a:rPr lang="en-GB" dirty="0"/>
              <a:t>#1: Extract electrode coordinates in mm and convert them to pixel positions in a 32x32 image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3A9BA-9A18-4432-85E2-673208D78E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" t="1546" r="8696" b="2803"/>
          <a:stretch/>
        </p:blipFill>
        <p:spPr>
          <a:xfrm>
            <a:off x="1837190" y="2877426"/>
            <a:ext cx="3278430" cy="3305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4CA21A-BA4D-4634-95C8-DAE3820CD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01" y="2817441"/>
            <a:ext cx="3339595" cy="33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5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27F7-C6ED-47D0-8B2F-C94C7896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Preprocessing</a:t>
            </a:r>
            <a:r>
              <a:rPr lang="en-GB" dirty="0"/>
              <a:t> Steps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2728-EF83-4A64-A69F-6429C973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1131"/>
          </a:xfrm>
        </p:spPr>
        <p:txBody>
          <a:bodyPr/>
          <a:lstStyle/>
          <a:p>
            <a:r>
              <a:rPr lang="en-GB" dirty="0"/>
              <a:t>#2: Separate subjects depending on the task duration in their measurements - 4 groups of subjects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DDE29-4738-4C66-80E9-7123A9BE6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2" y="3435293"/>
            <a:ext cx="2837805" cy="2136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CA0E7-DA41-455F-BFF4-8681ADD33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581" y="3435293"/>
            <a:ext cx="3076467" cy="213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38E87-4799-430C-8144-B0FE65860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662" y="3523652"/>
            <a:ext cx="2803239" cy="2135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608DAA-0535-41EB-959B-FDA0F7900F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472" y="3435293"/>
            <a:ext cx="2500766" cy="213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D65A0F-37EC-4ADB-BECD-B176801EAC31}"/>
              </a:ext>
            </a:extLst>
          </p:cNvPr>
          <p:cNvSpPr txBox="1"/>
          <p:nvPr/>
        </p:nvSpPr>
        <p:spPr>
          <a:xfrm>
            <a:off x="323352" y="2709644"/>
            <a:ext cx="11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 A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81CAAC-048E-4385-ABDB-A597EFC99A8F}"/>
              </a:ext>
            </a:extLst>
          </p:cNvPr>
          <p:cNvSpPr txBox="1"/>
          <p:nvPr/>
        </p:nvSpPr>
        <p:spPr>
          <a:xfrm>
            <a:off x="3161157" y="2719915"/>
            <a:ext cx="11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 B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D2F3D-4908-4D30-9323-B4B412ABB056}"/>
              </a:ext>
            </a:extLst>
          </p:cNvPr>
          <p:cNvSpPr txBox="1"/>
          <p:nvPr/>
        </p:nvSpPr>
        <p:spPr>
          <a:xfrm>
            <a:off x="6333048" y="2736801"/>
            <a:ext cx="11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 C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32C09-A295-4535-946A-6B891535084C}"/>
              </a:ext>
            </a:extLst>
          </p:cNvPr>
          <p:cNvSpPr txBox="1"/>
          <p:nvPr/>
        </p:nvSpPr>
        <p:spPr>
          <a:xfrm>
            <a:off x="8929238" y="2726530"/>
            <a:ext cx="11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 D</a:t>
            </a:r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28DF2-F559-4A41-8A7C-F5A103DF2C0B}"/>
              </a:ext>
            </a:extLst>
          </p:cNvPr>
          <p:cNvSpPr/>
          <p:nvPr/>
        </p:nvSpPr>
        <p:spPr>
          <a:xfrm>
            <a:off x="1742254" y="4783298"/>
            <a:ext cx="1214604" cy="7867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820938-5622-40F4-AB1F-6217F00F33A5}"/>
              </a:ext>
            </a:extLst>
          </p:cNvPr>
          <p:cNvSpPr/>
          <p:nvPr/>
        </p:nvSpPr>
        <p:spPr>
          <a:xfrm>
            <a:off x="4804309" y="4783298"/>
            <a:ext cx="1214604" cy="7867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508077-C867-4EA3-B4D1-2B1B0DE79F5E}"/>
              </a:ext>
            </a:extLst>
          </p:cNvPr>
          <p:cNvSpPr/>
          <p:nvPr/>
        </p:nvSpPr>
        <p:spPr>
          <a:xfrm>
            <a:off x="7626495" y="4526123"/>
            <a:ext cx="1214604" cy="11326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4DC670-1EA2-4866-9C65-AFE3A1BAEF63}"/>
              </a:ext>
            </a:extLst>
          </p:cNvPr>
          <p:cNvSpPr/>
          <p:nvPr/>
        </p:nvSpPr>
        <p:spPr>
          <a:xfrm>
            <a:off x="10400634" y="4716623"/>
            <a:ext cx="1214604" cy="9421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89F9DD-BBAE-4571-A7AC-1125C30D8826}"/>
              </a:ext>
            </a:extLst>
          </p:cNvPr>
          <p:cNvSpPr/>
          <p:nvPr/>
        </p:nvSpPr>
        <p:spPr>
          <a:xfrm>
            <a:off x="227927" y="2648498"/>
            <a:ext cx="2933229" cy="3198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539E11-0877-4174-9A94-5C7E7EBA25A6}"/>
              </a:ext>
            </a:extLst>
          </p:cNvPr>
          <p:cNvSpPr/>
          <p:nvPr/>
        </p:nvSpPr>
        <p:spPr>
          <a:xfrm>
            <a:off x="3157499" y="2648498"/>
            <a:ext cx="3182834" cy="3198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299C80-9D7E-4C84-8929-9B9BD39DB2DC}"/>
              </a:ext>
            </a:extLst>
          </p:cNvPr>
          <p:cNvSpPr/>
          <p:nvPr/>
        </p:nvSpPr>
        <p:spPr>
          <a:xfrm>
            <a:off x="6360719" y="2648498"/>
            <a:ext cx="2568520" cy="3198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F9CD2A-AEF5-45CC-8E3A-D0F0D78E22B0}"/>
              </a:ext>
            </a:extLst>
          </p:cNvPr>
          <p:cNvSpPr/>
          <p:nvPr/>
        </p:nvSpPr>
        <p:spPr>
          <a:xfrm>
            <a:off x="8959666" y="2648498"/>
            <a:ext cx="2933229" cy="3198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086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27F7-C6ED-47D0-8B2F-C94C7896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Preprocessing</a:t>
            </a:r>
            <a:r>
              <a:rPr lang="en-GB" dirty="0"/>
              <a:t> Steps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2728-EF83-4A64-A69F-6429C973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2122"/>
          </a:xfrm>
        </p:spPr>
        <p:txBody>
          <a:bodyPr/>
          <a:lstStyle/>
          <a:p>
            <a:r>
              <a:rPr lang="en-GB" dirty="0"/>
              <a:t>#3: Define appropriate windows to examine with the STFT depending on the subject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F3E73-7EC1-4619-BF0C-25870089E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52" y="2747747"/>
            <a:ext cx="5087472" cy="365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27F7-C6ED-47D0-8B2F-C94C7896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Preprocessing</a:t>
            </a:r>
            <a:r>
              <a:rPr lang="en-GB" dirty="0"/>
              <a:t> Steps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2728-EF83-4A64-A69F-6429C973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7201"/>
          </a:xfrm>
        </p:spPr>
        <p:txBody>
          <a:bodyPr>
            <a:normAutofit/>
          </a:bodyPr>
          <a:lstStyle/>
          <a:p>
            <a:r>
              <a:rPr lang="en-GB" dirty="0"/>
              <a:t>#4: Read every file and perform STFT for all the windows</a:t>
            </a:r>
          </a:p>
          <a:p>
            <a:pPr marL="457200" lvl="1" indent="0">
              <a:buNone/>
            </a:pPr>
            <a:r>
              <a:rPr lang="en-GB" sz="2000" dirty="0"/>
              <a:t>  Extract Delta, Mu and Beta bands for each window</a:t>
            </a:r>
          </a:p>
          <a:p>
            <a:pPr marL="457200" lvl="1" indent="0">
              <a:buNone/>
            </a:pPr>
            <a:r>
              <a:rPr lang="en-GB" sz="2000" dirty="0"/>
              <a:t>  Perform sum of squares of the coefficients</a:t>
            </a:r>
          </a:p>
          <a:p>
            <a:pPr marL="457200" lvl="1" indent="0">
              <a:buNone/>
            </a:pPr>
            <a:r>
              <a:rPr lang="en-GB" sz="2000" dirty="0"/>
              <a:t>  Assign these values to the R, G, B channels of a pixel</a:t>
            </a:r>
          </a:p>
          <a:p>
            <a:pPr marL="457200" lvl="1" indent="0">
              <a:buNone/>
            </a:pPr>
            <a:r>
              <a:rPr lang="en-GB" sz="2000" dirty="0"/>
              <a:t>  Repeat for every electrode to get 64 pixels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0574E-59D2-4392-9EDC-F84FB3DF7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04" y="4085182"/>
            <a:ext cx="2559420" cy="2579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1E55B3-CD68-4962-BF2A-D0A0EEDE5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21" y="4085183"/>
            <a:ext cx="2566260" cy="257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A6A87-F443-4E7A-9115-A0A40BB25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647" y="4085182"/>
            <a:ext cx="2487399" cy="25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2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27F7-C6ED-47D0-8B2F-C94C7896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Preprocessing</a:t>
            </a:r>
            <a:r>
              <a:rPr lang="en-GB" dirty="0"/>
              <a:t> Steps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2728-EF83-4A64-A69F-6429C973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1190"/>
          </a:xfrm>
        </p:spPr>
        <p:txBody>
          <a:bodyPr/>
          <a:lstStyle/>
          <a:p>
            <a:r>
              <a:rPr lang="en-GB" dirty="0"/>
              <a:t>#5: Assign pixel values to coordinates of the corresponding electrodes</a:t>
            </a:r>
          </a:p>
          <a:p>
            <a:pPr marL="0" indent="0">
              <a:buNone/>
            </a:pPr>
            <a:r>
              <a:rPr lang="en-GB" dirty="0"/>
              <a:t>         Interpolate between the electrodes (Cubic) to get the full image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98AD4-996C-45C3-B707-4F34E3E9C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60" y="2856020"/>
            <a:ext cx="3648584" cy="3696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227CB3-4FB0-46CA-848D-367EE948A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600" y="2777607"/>
            <a:ext cx="3639058" cy="371526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29D220-192E-455F-A499-9E536F5A60E6}"/>
              </a:ext>
            </a:extLst>
          </p:cNvPr>
          <p:cNvCxnSpPr>
            <a:stCxn id="5" idx="3"/>
          </p:cNvCxnSpPr>
          <p:nvPr/>
        </p:nvCxnSpPr>
        <p:spPr>
          <a:xfrm>
            <a:off x="4833144" y="4704128"/>
            <a:ext cx="240655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1951</Words>
  <Application>Microsoft Office PowerPoint</Application>
  <PresentationFormat>Widescreen</PresentationFormat>
  <Paragraphs>349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Rockwell</vt:lpstr>
      <vt:lpstr>Rockwell Condensed</vt:lpstr>
      <vt:lpstr>Wingdings</vt:lpstr>
      <vt:lpstr>Wood Type</vt:lpstr>
      <vt:lpstr>Classification of Motor Imagery EEG Data on the stm32 mcu and the gapuino board </vt:lpstr>
      <vt:lpstr>Overview</vt:lpstr>
      <vt:lpstr>Dataset</vt:lpstr>
      <vt:lpstr>Approach for Training, Validation and Testing Datasets</vt:lpstr>
      <vt:lpstr>Preprocessing Steps</vt:lpstr>
      <vt:lpstr>Preprocessing Steps</vt:lpstr>
      <vt:lpstr>Preprocessing Steps</vt:lpstr>
      <vt:lpstr>Preprocessing Steps</vt:lpstr>
      <vt:lpstr>Preprocessing Steps</vt:lpstr>
      <vt:lpstr>Training, Validation, Testing Datasets</vt:lpstr>
      <vt:lpstr>Implementation problems</vt:lpstr>
      <vt:lpstr>Implementation and Optimization</vt:lpstr>
      <vt:lpstr>Architecture - 1</vt:lpstr>
      <vt:lpstr>Architecture - 2</vt:lpstr>
      <vt:lpstr>Architecture - 3</vt:lpstr>
      <vt:lpstr>Architecture - 4</vt:lpstr>
      <vt:lpstr>Architecture - 5</vt:lpstr>
      <vt:lpstr>Comparison Plots – Accuracy / loss</vt:lpstr>
      <vt:lpstr>Comparison Plots – STM32</vt:lpstr>
      <vt:lpstr>selected model – stm32</vt:lpstr>
      <vt:lpstr>Comparison Plots – gapuino</vt:lpstr>
      <vt:lpstr>selected model – gapuino</vt:lpstr>
      <vt:lpstr>Thank you for your time and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Motor Imagery EEG Data</dc:title>
  <dc:creator>Alkinoos Sarioglou</dc:creator>
  <cp:lastModifiedBy>Alkinoos Sarioglou</cp:lastModifiedBy>
  <cp:revision>158</cp:revision>
  <dcterms:created xsi:type="dcterms:W3CDTF">2020-12-07T15:14:12Z</dcterms:created>
  <dcterms:modified xsi:type="dcterms:W3CDTF">2020-12-17T11:49:47Z</dcterms:modified>
</cp:coreProperties>
</file>