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2" r:id="rId4"/>
    <p:sldId id="264" r:id="rId5"/>
    <p:sldId id="265" r:id="rId6"/>
    <p:sldId id="275" r:id="rId7"/>
    <p:sldId id="273" r:id="rId8"/>
    <p:sldId id="274" r:id="rId9"/>
    <p:sldId id="268" r:id="rId10"/>
    <p:sldId id="272" r:id="rId11"/>
    <p:sldId id="276" r:id="rId12"/>
    <p:sldId id="277" r:id="rId13"/>
    <p:sldId id="278" r:id="rId14"/>
    <p:sldId id="267" r:id="rId15"/>
    <p:sldId id="270" r:id="rId16"/>
    <p:sldId id="271" r:id="rId17"/>
    <p:sldId id="261" r:id="rId18"/>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8BB4F"/>
    <a:srgbClr val="59B546"/>
    <a:srgbClr val="70AD47"/>
    <a:srgbClr val="4AC06E"/>
    <a:srgbClr val="4DC58D"/>
    <a:srgbClr val="51C9AD"/>
    <a:srgbClr val="54CCCD"/>
    <a:srgbClr val="57B4D1"/>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0"/>
    <p:restoredTop sz="89211"/>
  </p:normalViewPr>
  <p:slideViewPr>
    <p:cSldViewPr snapToGrid="0">
      <p:cViewPr>
        <p:scale>
          <a:sx n="101" d="100"/>
          <a:sy n="10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solidFill>
      </dgm:spPr>
      <dgm:t>
        <a:bodyPr/>
        <a:lstStyle/>
        <a:p>
          <a:pPr rtl="0"/>
          <a:r>
            <a:rPr lang="en-US" dirty="0"/>
            <a:t>Data transformation </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chemeClr val="accent5">
            <a:hueOff val="-4224089"/>
            <a:satOff val="-10887"/>
            <a:lumOff val="-7353"/>
            <a:alpha val="30000"/>
          </a:scheme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solidFill>
      </dgm:spPr>
      <dgm:t>
        <a:bodyPr/>
        <a:lstStyle/>
        <a:p>
          <a:pPr rtl="0"/>
          <a:r>
            <a:rPr lang="en-US" dirty="0"/>
            <a:t>Data transformation </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chemeClr val="accent5">
            <a:hueOff val="-4224089"/>
            <a:satOff val="-10887"/>
            <a:lumOff val="-7353"/>
            <a:alpha val="30000"/>
          </a:scheme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solidFill>
      </dgm:spPr>
      <dgm:t>
        <a:bodyPr/>
        <a:lstStyle/>
        <a:p>
          <a:pPr rtl="0"/>
          <a:r>
            <a:rPr lang="en-US" dirty="0"/>
            <a:t>Data transformation </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chemeClr val="accent5">
            <a:hueOff val="-4224089"/>
            <a:satOff val="-10887"/>
            <a:lumOff val="-7353"/>
            <a:alpha val="30000"/>
          </a:scheme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rgbClr val="4AC06E">
            <a:alpha val="29804"/>
          </a:srgb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rgbClr val="4AC06E">
            <a:alpha val="29804"/>
          </a:srgb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rgbClr val="4AC06E">
            <a:alpha val="29804"/>
          </a:srgb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alpha val="29804"/>
          </a:srgbClr>
        </a:solidFill>
      </dgm:spPr>
      <dgm:t>
        <a:bodyPr/>
        <a:lstStyle/>
        <a:p>
          <a:pPr rtl="0"/>
          <a:r>
            <a:rPr lang="en-US" dirty="0"/>
            <a:t>Data transformation</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alpha val="29804"/>
          </a:srgbClr>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solidFill>
      </dgm:spPr>
      <dgm:t>
        <a:bodyPr/>
        <a:lstStyle/>
        <a:p>
          <a:pPr rtl="0"/>
          <a:r>
            <a:rPr lang="en-US" dirty="0"/>
            <a:t>Data transformation </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chemeClr val="accent5">
            <a:hueOff val="-4224089"/>
            <a:satOff val="-10887"/>
            <a:lumOff val="-7353"/>
            <a:alpha val="30000"/>
          </a:scheme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2EB4FC-0BE3-1144-8B9C-C697E1DA1FDC}" type="doc">
      <dgm:prSet loTypeId="urn:microsoft.com/office/officeart/2005/8/layout/hChevron3" loCatId="" qsTypeId="urn:microsoft.com/office/officeart/2005/8/quickstyle/simple1" qsCatId="simple" csTypeId="urn:microsoft.com/office/officeart/2005/8/colors/colorful5" csCatId="colorful" phldr="1"/>
      <dgm:spPr/>
    </dgm:pt>
    <dgm:pt modelId="{A4E505D0-ECE3-CE4D-A08D-090CCF935EEE}">
      <dgm:prSet phldrT="[Text]"/>
      <dgm:spPr>
        <a:solidFill>
          <a:srgbClr val="5B9BD5">
            <a:alpha val="29804"/>
          </a:srgbClr>
        </a:solidFill>
      </dgm:spPr>
      <dgm:t>
        <a:bodyPr/>
        <a:lstStyle/>
        <a:p>
          <a:pPr rtl="0"/>
          <a:r>
            <a:rPr lang="en-US" dirty="0"/>
            <a:t>Quality Control</a:t>
          </a:r>
        </a:p>
      </dgm:t>
    </dgm:pt>
    <dgm:pt modelId="{EBFE33F8-613F-434F-8BE6-4CA524C9E5C9}" type="parTrans" cxnId="{EA769BBF-A006-3545-9D2D-2F74A652C6E8}">
      <dgm:prSet/>
      <dgm:spPr/>
      <dgm:t>
        <a:bodyPr/>
        <a:lstStyle/>
        <a:p>
          <a:endParaRPr lang="en-US"/>
        </a:p>
      </dgm:t>
    </dgm:pt>
    <dgm:pt modelId="{F5190421-8AFC-2E44-B81F-2A2BE1C0ED7A}" type="sibTrans" cxnId="{EA769BBF-A006-3545-9D2D-2F74A652C6E8}">
      <dgm:prSet/>
      <dgm:spPr/>
      <dgm:t>
        <a:bodyPr/>
        <a:lstStyle/>
        <a:p>
          <a:endParaRPr lang="en-US"/>
        </a:p>
      </dgm:t>
    </dgm:pt>
    <dgm:pt modelId="{0639A3C3-5318-F84C-BEDC-B575FC2798EE}">
      <dgm:prSet phldrT="[Text]"/>
      <dgm:spPr>
        <a:solidFill>
          <a:srgbClr val="57B4D1">
            <a:alpha val="29804"/>
          </a:srgbClr>
        </a:solidFill>
      </dgm:spPr>
      <dgm:t>
        <a:bodyPr/>
        <a:lstStyle/>
        <a:p>
          <a:pPr rtl="0"/>
          <a:r>
            <a:rPr lang="en-US" dirty="0"/>
            <a:t>Alignment </a:t>
          </a:r>
        </a:p>
      </dgm:t>
    </dgm:pt>
    <dgm:pt modelId="{03736023-74A6-5249-8A20-465AB4E70A7B}" type="parTrans" cxnId="{5C9B3437-3C76-1544-896B-5AA8792F13C7}">
      <dgm:prSet/>
      <dgm:spPr/>
      <dgm:t>
        <a:bodyPr/>
        <a:lstStyle/>
        <a:p>
          <a:endParaRPr lang="en-US"/>
        </a:p>
      </dgm:t>
    </dgm:pt>
    <dgm:pt modelId="{CCCCCCCD-D20A-9445-B5EC-AA56C8167EC9}" type="sibTrans" cxnId="{5C9B3437-3C76-1544-896B-5AA8792F13C7}">
      <dgm:prSet/>
      <dgm:spPr/>
      <dgm:t>
        <a:bodyPr/>
        <a:lstStyle/>
        <a:p>
          <a:endParaRPr lang="en-US"/>
        </a:p>
      </dgm:t>
    </dgm:pt>
    <dgm:pt modelId="{425A8B57-CA8D-1545-8DB2-3097EC5A85D0}">
      <dgm:prSet phldrT="[Text]"/>
      <dgm:spPr>
        <a:solidFill>
          <a:srgbClr val="54CCCD">
            <a:alpha val="29804"/>
          </a:srgbClr>
        </a:solidFill>
      </dgm:spPr>
      <dgm:t>
        <a:bodyPr/>
        <a:lstStyle/>
        <a:p>
          <a:pPr rtl="0"/>
          <a:r>
            <a:rPr lang="en-US" dirty="0"/>
            <a:t>Annotation</a:t>
          </a:r>
        </a:p>
      </dgm:t>
    </dgm:pt>
    <dgm:pt modelId="{6E158FF3-2E27-2745-B9E8-0BE31BFDF130}" type="parTrans" cxnId="{DF2498EE-F34E-8447-9B88-3969782D0D9E}">
      <dgm:prSet/>
      <dgm:spPr/>
      <dgm:t>
        <a:bodyPr/>
        <a:lstStyle/>
        <a:p>
          <a:endParaRPr lang="en-US"/>
        </a:p>
      </dgm:t>
    </dgm:pt>
    <dgm:pt modelId="{427A57C9-6008-F349-AA13-2FE45BD9C85F}" type="sibTrans" cxnId="{DF2498EE-F34E-8447-9B88-3969782D0D9E}">
      <dgm:prSet/>
      <dgm:spPr/>
      <dgm:t>
        <a:bodyPr/>
        <a:lstStyle/>
        <a:p>
          <a:endParaRPr lang="en-US"/>
        </a:p>
      </dgm:t>
    </dgm:pt>
    <dgm:pt modelId="{A3EA827C-24B6-D742-9D08-738E5C0A4BF1}">
      <dgm:prSet/>
      <dgm:spPr>
        <a:solidFill>
          <a:srgbClr val="51C9AD">
            <a:alpha val="29804"/>
          </a:srgbClr>
        </a:solidFill>
      </dgm:spPr>
      <dgm:t>
        <a:bodyPr/>
        <a:lstStyle/>
        <a:p>
          <a:r>
            <a:rPr lang="en-US" dirty="0"/>
            <a:t>Expression quantification</a:t>
          </a:r>
        </a:p>
      </dgm:t>
    </dgm:pt>
    <dgm:pt modelId="{4B4D9F64-B1AF-B74B-82BD-A42427630EC4}" type="parTrans" cxnId="{64482439-D8AD-2D47-B939-28CA177D0F26}">
      <dgm:prSet/>
      <dgm:spPr/>
      <dgm:t>
        <a:bodyPr/>
        <a:lstStyle/>
        <a:p>
          <a:endParaRPr lang="en-US"/>
        </a:p>
      </dgm:t>
    </dgm:pt>
    <dgm:pt modelId="{E90CEAE4-B088-074E-B95D-504314C95DF2}" type="sibTrans" cxnId="{64482439-D8AD-2D47-B939-28CA177D0F26}">
      <dgm:prSet/>
      <dgm:spPr/>
      <dgm:t>
        <a:bodyPr/>
        <a:lstStyle/>
        <a:p>
          <a:endParaRPr lang="en-US"/>
        </a:p>
      </dgm:t>
    </dgm:pt>
    <dgm:pt modelId="{FB7811AF-B781-FD47-95DB-824E8B8181E0}">
      <dgm:prSet/>
      <dgm:spPr>
        <a:solidFill>
          <a:srgbClr val="48BB4F"/>
        </a:solidFill>
      </dgm:spPr>
      <dgm:t>
        <a:bodyPr/>
        <a:lstStyle/>
        <a:p>
          <a:pPr rtl="0"/>
          <a:r>
            <a:rPr lang="en-US" dirty="0"/>
            <a:t>Data transformation </a:t>
          </a:r>
        </a:p>
      </dgm:t>
    </dgm:pt>
    <dgm:pt modelId="{614EDAD6-A77E-1849-9905-B5200A073B6E}" type="parTrans" cxnId="{37B0BAE9-6B41-724C-8F99-DBC4DD328426}">
      <dgm:prSet/>
      <dgm:spPr/>
      <dgm:t>
        <a:bodyPr/>
        <a:lstStyle/>
        <a:p>
          <a:endParaRPr lang="en-US"/>
        </a:p>
      </dgm:t>
    </dgm:pt>
    <dgm:pt modelId="{6CF97E30-AF85-4848-A2D7-A4B44BACB676}" type="sibTrans" cxnId="{37B0BAE9-6B41-724C-8F99-DBC4DD328426}">
      <dgm:prSet/>
      <dgm:spPr/>
      <dgm:t>
        <a:bodyPr/>
        <a:lstStyle/>
        <a:p>
          <a:endParaRPr lang="en-US"/>
        </a:p>
      </dgm:t>
    </dgm:pt>
    <dgm:pt modelId="{A2B1A2D4-D936-C84C-92D5-DAFD99220F75}">
      <dgm:prSet/>
      <dgm:spPr>
        <a:solidFill>
          <a:schemeClr val="accent5">
            <a:hueOff val="-4224089"/>
            <a:satOff val="-10887"/>
            <a:lumOff val="-7353"/>
            <a:alpha val="30000"/>
          </a:schemeClr>
        </a:solidFill>
      </dgm:spPr>
      <dgm:t>
        <a:bodyPr/>
        <a:lstStyle/>
        <a:p>
          <a:pPr rtl="0"/>
          <a:r>
            <a:rPr lang="en-US" dirty="0"/>
            <a:t>Differential expression</a:t>
          </a:r>
        </a:p>
      </dgm:t>
    </dgm:pt>
    <dgm:pt modelId="{90C8AC77-6C72-524B-A439-E03CD2CA4E90}" type="parTrans" cxnId="{28119BB4-BC41-0E48-85BA-85820346D2FE}">
      <dgm:prSet/>
      <dgm:spPr/>
      <dgm:t>
        <a:bodyPr/>
        <a:lstStyle/>
        <a:p>
          <a:endParaRPr lang="en-US"/>
        </a:p>
      </dgm:t>
    </dgm:pt>
    <dgm:pt modelId="{13F754DD-CDEA-0B42-B897-073FC59DBAFA}" type="sibTrans" cxnId="{28119BB4-BC41-0E48-85BA-85820346D2FE}">
      <dgm:prSet/>
      <dgm:spPr/>
      <dgm:t>
        <a:bodyPr/>
        <a:lstStyle/>
        <a:p>
          <a:endParaRPr lang="en-US"/>
        </a:p>
      </dgm:t>
    </dgm:pt>
    <dgm:pt modelId="{3F034488-8516-6043-A84B-3A21D88A71D6}">
      <dgm:prSet/>
      <dgm:spPr>
        <a:solidFill>
          <a:srgbClr val="70AD47">
            <a:alpha val="29804"/>
          </a:srgbClr>
        </a:solidFill>
      </dgm:spPr>
      <dgm:t>
        <a:bodyPr/>
        <a:lstStyle/>
        <a:p>
          <a:pPr rtl="0"/>
          <a:r>
            <a:rPr lang="en-US" dirty="0"/>
            <a:t>Functional enrichment </a:t>
          </a:r>
        </a:p>
      </dgm:t>
    </dgm:pt>
    <dgm:pt modelId="{B0F1F597-3F62-2E42-A60B-87ACF5FDB52C}" type="parTrans" cxnId="{417F0BA5-E92E-4C4D-83D3-8E3E5C7020FB}">
      <dgm:prSet/>
      <dgm:spPr/>
      <dgm:t>
        <a:bodyPr/>
        <a:lstStyle/>
        <a:p>
          <a:endParaRPr lang="en-US"/>
        </a:p>
      </dgm:t>
    </dgm:pt>
    <dgm:pt modelId="{00D9E534-C096-8C42-9AE0-85AA24515B18}" type="sibTrans" cxnId="{417F0BA5-E92E-4C4D-83D3-8E3E5C7020FB}">
      <dgm:prSet/>
      <dgm:spPr/>
      <dgm:t>
        <a:bodyPr/>
        <a:lstStyle/>
        <a:p>
          <a:endParaRPr lang="en-US"/>
        </a:p>
      </dgm:t>
    </dgm:pt>
    <dgm:pt modelId="{AE3E3FC1-571B-904A-91F3-55B6358A6105}">
      <dgm:prSet/>
      <dgm:spPr>
        <a:solidFill>
          <a:srgbClr val="59B546"/>
        </a:solidFill>
      </dgm:spPr>
      <dgm:t>
        <a:bodyPr/>
        <a:lstStyle/>
        <a:p>
          <a:pPr rtl="0"/>
          <a:r>
            <a:rPr lang="en-US" dirty="0"/>
            <a:t>Visualization</a:t>
          </a:r>
        </a:p>
      </dgm:t>
    </dgm:pt>
    <dgm:pt modelId="{3E44CD1B-7E7C-8E40-9B09-7E748853C15A}" type="parTrans" cxnId="{CA5950C5-3CF1-E34F-A00D-55FD8C792428}">
      <dgm:prSet/>
      <dgm:spPr/>
      <dgm:t>
        <a:bodyPr/>
        <a:lstStyle/>
        <a:p>
          <a:endParaRPr lang="en-US"/>
        </a:p>
      </dgm:t>
    </dgm:pt>
    <dgm:pt modelId="{06FD91AA-96D1-D043-83BF-6D4375C1CFB7}" type="sibTrans" cxnId="{CA5950C5-3CF1-E34F-A00D-55FD8C792428}">
      <dgm:prSet/>
      <dgm:spPr/>
      <dgm:t>
        <a:bodyPr/>
        <a:lstStyle/>
        <a:p>
          <a:endParaRPr lang="en-US"/>
        </a:p>
      </dgm:t>
    </dgm:pt>
    <dgm:pt modelId="{E6FA24FF-16A4-C848-9222-B7F388BCB5CD}" type="pres">
      <dgm:prSet presAssocID="{F12EB4FC-0BE3-1144-8B9C-C697E1DA1FDC}" presName="Name0" presStyleCnt="0">
        <dgm:presLayoutVars>
          <dgm:dir/>
          <dgm:resizeHandles val="exact"/>
        </dgm:presLayoutVars>
      </dgm:prSet>
      <dgm:spPr/>
    </dgm:pt>
    <dgm:pt modelId="{696DCBE3-84D2-A641-80B2-B9FDE65A3157}" type="pres">
      <dgm:prSet presAssocID="{A4E505D0-ECE3-CE4D-A08D-090CCF935EEE}" presName="parTxOnly" presStyleLbl="node1" presStyleIdx="0" presStyleCnt="8">
        <dgm:presLayoutVars>
          <dgm:bulletEnabled val="1"/>
        </dgm:presLayoutVars>
      </dgm:prSet>
      <dgm:spPr/>
    </dgm:pt>
    <dgm:pt modelId="{A62A3527-72E3-134F-91D3-E2927B1018E0}" type="pres">
      <dgm:prSet presAssocID="{F5190421-8AFC-2E44-B81F-2A2BE1C0ED7A}" presName="parSpace" presStyleCnt="0"/>
      <dgm:spPr/>
    </dgm:pt>
    <dgm:pt modelId="{D6E59506-39F5-2D40-9CEE-1E9C8091AD2D}" type="pres">
      <dgm:prSet presAssocID="{0639A3C3-5318-F84C-BEDC-B575FC2798EE}" presName="parTxOnly" presStyleLbl="node1" presStyleIdx="1" presStyleCnt="8">
        <dgm:presLayoutVars>
          <dgm:bulletEnabled val="1"/>
        </dgm:presLayoutVars>
      </dgm:prSet>
      <dgm:spPr/>
    </dgm:pt>
    <dgm:pt modelId="{43DEB18D-21F1-B747-BD3C-CCE4AC41BA52}" type="pres">
      <dgm:prSet presAssocID="{CCCCCCCD-D20A-9445-B5EC-AA56C8167EC9}" presName="parSpace" presStyleCnt="0"/>
      <dgm:spPr/>
    </dgm:pt>
    <dgm:pt modelId="{0447CCD7-1646-8749-94B2-5223D54C7A6D}" type="pres">
      <dgm:prSet presAssocID="{425A8B57-CA8D-1545-8DB2-3097EC5A85D0}" presName="parTxOnly" presStyleLbl="node1" presStyleIdx="2" presStyleCnt="8">
        <dgm:presLayoutVars>
          <dgm:bulletEnabled val="1"/>
        </dgm:presLayoutVars>
      </dgm:prSet>
      <dgm:spPr/>
    </dgm:pt>
    <dgm:pt modelId="{374006DB-C912-B944-9030-CE7D96C37C28}" type="pres">
      <dgm:prSet presAssocID="{427A57C9-6008-F349-AA13-2FE45BD9C85F}" presName="parSpace" presStyleCnt="0"/>
      <dgm:spPr/>
    </dgm:pt>
    <dgm:pt modelId="{C64576AD-0064-D347-A078-C1DF759B622B}" type="pres">
      <dgm:prSet presAssocID="{A3EA827C-24B6-D742-9D08-738E5C0A4BF1}" presName="parTxOnly" presStyleLbl="node1" presStyleIdx="3" presStyleCnt="8">
        <dgm:presLayoutVars>
          <dgm:bulletEnabled val="1"/>
        </dgm:presLayoutVars>
      </dgm:prSet>
      <dgm:spPr/>
    </dgm:pt>
    <dgm:pt modelId="{E3C223BD-1E1D-0641-BC58-A17023AC7C67}" type="pres">
      <dgm:prSet presAssocID="{E90CEAE4-B088-074E-B95D-504314C95DF2}" presName="parSpace" presStyleCnt="0"/>
      <dgm:spPr/>
    </dgm:pt>
    <dgm:pt modelId="{671F0D33-875C-854F-A610-50033015834D}" type="pres">
      <dgm:prSet presAssocID="{A2B1A2D4-D936-C84C-92D5-DAFD99220F75}" presName="parTxOnly" presStyleLbl="node1" presStyleIdx="4" presStyleCnt="8">
        <dgm:presLayoutVars>
          <dgm:bulletEnabled val="1"/>
        </dgm:presLayoutVars>
      </dgm:prSet>
      <dgm:spPr/>
    </dgm:pt>
    <dgm:pt modelId="{200CA0F4-51A7-0548-A319-E94A77C9EE8D}" type="pres">
      <dgm:prSet presAssocID="{13F754DD-CDEA-0B42-B897-073FC59DBAFA}" presName="parSpace" presStyleCnt="0"/>
      <dgm:spPr/>
    </dgm:pt>
    <dgm:pt modelId="{FF77C491-225E-1343-A78E-A254CFE48CEB}" type="pres">
      <dgm:prSet presAssocID="{FB7811AF-B781-FD47-95DB-824E8B8181E0}" presName="parTxOnly" presStyleLbl="node1" presStyleIdx="5" presStyleCnt="8">
        <dgm:presLayoutVars>
          <dgm:bulletEnabled val="1"/>
        </dgm:presLayoutVars>
      </dgm:prSet>
      <dgm:spPr/>
    </dgm:pt>
    <dgm:pt modelId="{5ABF7FB6-0694-5149-98BB-8C9C0D0DCBBC}" type="pres">
      <dgm:prSet presAssocID="{6CF97E30-AF85-4848-A2D7-A4B44BACB676}" presName="parSpace" presStyleCnt="0"/>
      <dgm:spPr/>
    </dgm:pt>
    <dgm:pt modelId="{F5352509-DBBF-BE45-ABCB-F521A459F632}" type="pres">
      <dgm:prSet presAssocID="{AE3E3FC1-571B-904A-91F3-55B6358A6105}" presName="parTxOnly" presStyleLbl="node1" presStyleIdx="6" presStyleCnt="8">
        <dgm:presLayoutVars>
          <dgm:bulletEnabled val="1"/>
        </dgm:presLayoutVars>
      </dgm:prSet>
      <dgm:spPr/>
    </dgm:pt>
    <dgm:pt modelId="{53DDC78F-E3E9-1D4E-AADB-208BE343E61F}" type="pres">
      <dgm:prSet presAssocID="{06FD91AA-96D1-D043-83BF-6D4375C1CFB7}" presName="parSpace" presStyleCnt="0"/>
      <dgm:spPr/>
    </dgm:pt>
    <dgm:pt modelId="{27ADDAAA-A76D-F64F-B38B-4CD994F51588}" type="pres">
      <dgm:prSet presAssocID="{3F034488-8516-6043-A84B-3A21D88A71D6}" presName="parTxOnly" presStyleLbl="node1" presStyleIdx="7" presStyleCnt="8">
        <dgm:presLayoutVars>
          <dgm:bulletEnabled val="1"/>
        </dgm:presLayoutVars>
      </dgm:prSet>
      <dgm:spPr/>
    </dgm:pt>
  </dgm:ptLst>
  <dgm:cxnLst>
    <dgm:cxn modelId="{075FE50D-2FF7-9042-BF45-BA6ABDE5EF5B}" type="presOf" srcId="{F12EB4FC-0BE3-1144-8B9C-C697E1DA1FDC}" destId="{E6FA24FF-16A4-C848-9222-B7F388BCB5CD}" srcOrd="0" destOrd="0" presId="urn:microsoft.com/office/officeart/2005/8/layout/hChevron3"/>
    <dgm:cxn modelId="{5C9B3437-3C76-1544-896B-5AA8792F13C7}" srcId="{F12EB4FC-0BE3-1144-8B9C-C697E1DA1FDC}" destId="{0639A3C3-5318-F84C-BEDC-B575FC2798EE}" srcOrd="1" destOrd="0" parTransId="{03736023-74A6-5249-8A20-465AB4E70A7B}" sibTransId="{CCCCCCCD-D20A-9445-B5EC-AA56C8167EC9}"/>
    <dgm:cxn modelId="{64482439-D8AD-2D47-B939-28CA177D0F26}" srcId="{F12EB4FC-0BE3-1144-8B9C-C697E1DA1FDC}" destId="{A3EA827C-24B6-D742-9D08-738E5C0A4BF1}" srcOrd="3" destOrd="0" parTransId="{4B4D9F64-B1AF-B74B-82BD-A42427630EC4}" sibTransId="{E90CEAE4-B088-074E-B95D-504314C95DF2}"/>
    <dgm:cxn modelId="{DD569646-FBCA-3C4F-A496-E750F21E908F}" type="presOf" srcId="{AE3E3FC1-571B-904A-91F3-55B6358A6105}" destId="{F5352509-DBBF-BE45-ABCB-F521A459F632}" srcOrd="0" destOrd="0" presId="urn:microsoft.com/office/officeart/2005/8/layout/hChevron3"/>
    <dgm:cxn modelId="{B504E869-F3CC-874E-8182-9193DC46CAD3}" type="presOf" srcId="{A2B1A2D4-D936-C84C-92D5-DAFD99220F75}" destId="{671F0D33-875C-854F-A610-50033015834D}" srcOrd="0" destOrd="0" presId="urn:microsoft.com/office/officeart/2005/8/layout/hChevron3"/>
    <dgm:cxn modelId="{34325B82-D267-AD42-86EA-43765C4C9B98}" type="presOf" srcId="{A4E505D0-ECE3-CE4D-A08D-090CCF935EEE}" destId="{696DCBE3-84D2-A641-80B2-B9FDE65A3157}" srcOrd="0" destOrd="0" presId="urn:microsoft.com/office/officeart/2005/8/layout/hChevron3"/>
    <dgm:cxn modelId="{417F0BA5-E92E-4C4D-83D3-8E3E5C7020FB}" srcId="{F12EB4FC-0BE3-1144-8B9C-C697E1DA1FDC}" destId="{3F034488-8516-6043-A84B-3A21D88A71D6}" srcOrd="7" destOrd="0" parTransId="{B0F1F597-3F62-2E42-A60B-87ACF5FDB52C}" sibTransId="{00D9E534-C096-8C42-9AE0-85AA24515B18}"/>
    <dgm:cxn modelId="{EE5E56A8-E5AD-3440-8823-6B738609BADA}" type="presOf" srcId="{A3EA827C-24B6-D742-9D08-738E5C0A4BF1}" destId="{C64576AD-0064-D347-A078-C1DF759B622B}" srcOrd="0" destOrd="0" presId="urn:microsoft.com/office/officeart/2005/8/layout/hChevron3"/>
    <dgm:cxn modelId="{602F6DAA-C670-664F-8FD0-03CE06758735}" type="presOf" srcId="{0639A3C3-5318-F84C-BEDC-B575FC2798EE}" destId="{D6E59506-39F5-2D40-9CEE-1E9C8091AD2D}" srcOrd="0" destOrd="0" presId="urn:microsoft.com/office/officeart/2005/8/layout/hChevron3"/>
    <dgm:cxn modelId="{28119BB4-BC41-0E48-85BA-85820346D2FE}" srcId="{F12EB4FC-0BE3-1144-8B9C-C697E1DA1FDC}" destId="{A2B1A2D4-D936-C84C-92D5-DAFD99220F75}" srcOrd="4" destOrd="0" parTransId="{90C8AC77-6C72-524B-A439-E03CD2CA4E90}" sibTransId="{13F754DD-CDEA-0B42-B897-073FC59DBAFA}"/>
    <dgm:cxn modelId="{079C36B7-9E67-5143-A9AE-DE563042BDAC}" type="presOf" srcId="{FB7811AF-B781-FD47-95DB-824E8B8181E0}" destId="{FF77C491-225E-1343-A78E-A254CFE48CEB}" srcOrd="0" destOrd="0" presId="urn:microsoft.com/office/officeart/2005/8/layout/hChevron3"/>
    <dgm:cxn modelId="{EA769BBF-A006-3545-9D2D-2F74A652C6E8}" srcId="{F12EB4FC-0BE3-1144-8B9C-C697E1DA1FDC}" destId="{A4E505D0-ECE3-CE4D-A08D-090CCF935EEE}" srcOrd="0" destOrd="0" parTransId="{EBFE33F8-613F-434F-8BE6-4CA524C9E5C9}" sibTransId="{F5190421-8AFC-2E44-B81F-2A2BE1C0ED7A}"/>
    <dgm:cxn modelId="{CA5950C5-3CF1-E34F-A00D-55FD8C792428}" srcId="{F12EB4FC-0BE3-1144-8B9C-C697E1DA1FDC}" destId="{AE3E3FC1-571B-904A-91F3-55B6358A6105}" srcOrd="6" destOrd="0" parTransId="{3E44CD1B-7E7C-8E40-9B09-7E748853C15A}" sibTransId="{06FD91AA-96D1-D043-83BF-6D4375C1CFB7}"/>
    <dgm:cxn modelId="{F8D834E9-DCEB-2143-B783-771F39B89261}" type="presOf" srcId="{425A8B57-CA8D-1545-8DB2-3097EC5A85D0}" destId="{0447CCD7-1646-8749-94B2-5223D54C7A6D}" srcOrd="0" destOrd="0" presId="urn:microsoft.com/office/officeart/2005/8/layout/hChevron3"/>
    <dgm:cxn modelId="{37B0BAE9-6B41-724C-8F99-DBC4DD328426}" srcId="{F12EB4FC-0BE3-1144-8B9C-C697E1DA1FDC}" destId="{FB7811AF-B781-FD47-95DB-824E8B8181E0}" srcOrd="5" destOrd="0" parTransId="{614EDAD6-A77E-1849-9905-B5200A073B6E}" sibTransId="{6CF97E30-AF85-4848-A2D7-A4B44BACB676}"/>
    <dgm:cxn modelId="{DF2498EE-F34E-8447-9B88-3969782D0D9E}" srcId="{F12EB4FC-0BE3-1144-8B9C-C697E1DA1FDC}" destId="{425A8B57-CA8D-1545-8DB2-3097EC5A85D0}" srcOrd="2" destOrd="0" parTransId="{6E158FF3-2E27-2745-B9E8-0BE31BFDF130}" sibTransId="{427A57C9-6008-F349-AA13-2FE45BD9C85F}"/>
    <dgm:cxn modelId="{10D75BF7-C35A-164B-9AD3-1044E1CFC794}" type="presOf" srcId="{3F034488-8516-6043-A84B-3A21D88A71D6}" destId="{27ADDAAA-A76D-F64F-B38B-4CD994F51588}" srcOrd="0" destOrd="0" presId="urn:microsoft.com/office/officeart/2005/8/layout/hChevron3"/>
    <dgm:cxn modelId="{DDAD75CA-E11D-B04C-9DD5-BBFCC3719AB5}" type="presParOf" srcId="{E6FA24FF-16A4-C848-9222-B7F388BCB5CD}" destId="{696DCBE3-84D2-A641-80B2-B9FDE65A3157}" srcOrd="0" destOrd="0" presId="urn:microsoft.com/office/officeart/2005/8/layout/hChevron3"/>
    <dgm:cxn modelId="{DF706788-7703-D14B-B177-FCA570A32133}" type="presParOf" srcId="{E6FA24FF-16A4-C848-9222-B7F388BCB5CD}" destId="{A62A3527-72E3-134F-91D3-E2927B1018E0}" srcOrd="1" destOrd="0" presId="urn:microsoft.com/office/officeart/2005/8/layout/hChevron3"/>
    <dgm:cxn modelId="{A67623AF-E170-A149-A128-B644AC8EE8B9}" type="presParOf" srcId="{E6FA24FF-16A4-C848-9222-B7F388BCB5CD}" destId="{D6E59506-39F5-2D40-9CEE-1E9C8091AD2D}" srcOrd="2" destOrd="0" presId="urn:microsoft.com/office/officeart/2005/8/layout/hChevron3"/>
    <dgm:cxn modelId="{6E92B4C8-93F8-6F4F-B920-DED56A622FCB}" type="presParOf" srcId="{E6FA24FF-16A4-C848-9222-B7F388BCB5CD}" destId="{43DEB18D-21F1-B747-BD3C-CCE4AC41BA52}" srcOrd="3" destOrd="0" presId="urn:microsoft.com/office/officeart/2005/8/layout/hChevron3"/>
    <dgm:cxn modelId="{F4B1783A-7756-A140-A4D9-EFC3D664B114}" type="presParOf" srcId="{E6FA24FF-16A4-C848-9222-B7F388BCB5CD}" destId="{0447CCD7-1646-8749-94B2-5223D54C7A6D}" srcOrd="4" destOrd="0" presId="urn:microsoft.com/office/officeart/2005/8/layout/hChevron3"/>
    <dgm:cxn modelId="{29D97D08-0CED-7D4F-9294-02D9FB582F4D}" type="presParOf" srcId="{E6FA24FF-16A4-C848-9222-B7F388BCB5CD}" destId="{374006DB-C912-B944-9030-CE7D96C37C28}" srcOrd="5" destOrd="0" presId="urn:microsoft.com/office/officeart/2005/8/layout/hChevron3"/>
    <dgm:cxn modelId="{26F13645-9FB9-AC40-AB88-2A70F62631A8}" type="presParOf" srcId="{E6FA24FF-16A4-C848-9222-B7F388BCB5CD}" destId="{C64576AD-0064-D347-A078-C1DF759B622B}" srcOrd="6" destOrd="0" presId="urn:microsoft.com/office/officeart/2005/8/layout/hChevron3"/>
    <dgm:cxn modelId="{53470B9D-8F95-6241-B316-CA6750C4C7DD}" type="presParOf" srcId="{E6FA24FF-16A4-C848-9222-B7F388BCB5CD}" destId="{E3C223BD-1E1D-0641-BC58-A17023AC7C67}" srcOrd="7" destOrd="0" presId="urn:microsoft.com/office/officeart/2005/8/layout/hChevron3"/>
    <dgm:cxn modelId="{D85E5F06-1DCD-564E-B22A-2E57EB4B72E0}" type="presParOf" srcId="{E6FA24FF-16A4-C848-9222-B7F388BCB5CD}" destId="{671F0D33-875C-854F-A610-50033015834D}" srcOrd="8" destOrd="0" presId="urn:microsoft.com/office/officeart/2005/8/layout/hChevron3"/>
    <dgm:cxn modelId="{572120A5-288E-174E-949E-FBC6E879714F}" type="presParOf" srcId="{E6FA24FF-16A4-C848-9222-B7F388BCB5CD}" destId="{200CA0F4-51A7-0548-A319-E94A77C9EE8D}" srcOrd="9" destOrd="0" presId="urn:microsoft.com/office/officeart/2005/8/layout/hChevron3"/>
    <dgm:cxn modelId="{022152D6-04D4-E34C-8122-EA06CD2A2298}" type="presParOf" srcId="{E6FA24FF-16A4-C848-9222-B7F388BCB5CD}" destId="{FF77C491-225E-1343-A78E-A254CFE48CEB}" srcOrd="10" destOrd="0" presId="urn:microsoft.com/office/officeart/2005/8/layout/hChevron3"/>
    <dgm:cxn modelId="{1D609F0B-CB72-CD4A-A18C-D4258CEA870C}" type="presParOf" srcId="{E6FA24FF-16A4-C848-9222-B7F388BCB5CD}" destId="{5ABF7FB6-0694-5149-98BB-8C9C0D0DCBBC}" srcOrd="11" destOrd="0" presId="urn:microsoft.com/office/officeart/2005/8/layout/hChevron3"/>
    <dgm:cxn modelId="{968D8221-77F9-184B-A6B3-95F555D76637}" type="presParOf" srcId="{E6FA24FF-16A4-C848-9222-B7F388BCB5CD}" destId="{F5352509-DBBF-BE45-ABCB-F521A459F632}" srcOrd="12" destOrd="0" presId="urn:microsoft.com/office/officeart/2005/8/layout/hChevron3"/>
    <dgm:cxn modelId="{3BD0FEF4-57FE-8F49-8243-89534EF3AA1F}" type="presParOf" srcId="{E6FA24FF-16A4-C848-9222-B7F388BCB5CD}" destId="{53DDC78F-E3E9-1D4E-AADB-208BE343E61F}" srcOrd="13" destOrd="0" presId="urn:microsoft.com/office/officeart/2005/8/layout/hChevron3"/>
    <dgm:cxn modelId="{4E0933BB-6240-0C4B-97F1-8D19858AB660}" type="presParOf" srcId="{E6FA24FF-16A4-C848-9222-B7F388BCB5CD}" destId="{27ADDAAA-A76D-F64F-B38B-4CD994F51588}"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4224089"/>
            <a:satOff val="-10887"/>
            <a:lumOff val="-7353"/>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 </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4224089"/>
            <a:satOff val="-10887"/>
            <a:lumOff val="-7353"/>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 </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4224089"/>
            <a:satOff val="-10887"/>
            <a:lumOff val="-7353"/>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 </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rgbClr val="4AC06E">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rgbClr val="4AC06E">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rgbClr val="4AC06E">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4224089"/>
            <a:satOff val="-10887"/>
            <a:lumOff val="-7353"/>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 </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DCBE3-84D2-A641-80B2-B9FDE65A3157}">
      <dsp:nvSpPr>
        <dsp:cNvPr id="0" name=""/>
        <dsp:cNvSpPr/>
      </dsp:nvSpPr>
      <dsp:spPr>
        <a:xfrm>
          <a:off x="5015" y="446176"/>
          <a:ext cx="1554724" cy="621889"/>
        </a:xfrm>
        <a:prstGeom prst="homePlate">
          <a:avLst/>
        </a:prstGeom>
        <a:solidFill>
          <a:srgbClr val="5B9BD5">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Quality Control</a:t>
          </a:r>
        </a:p>
      </dsp:txBody>
      <dsp:txXfrm>
        <a:off x="5015" y="446176"/>
        <a:ext cx="1399252" cy="621889"/>
      </dsp:txXfrm>
    </dsp:sp>
    <dsp:sp modelId="{D6E59506-39F5-2D40-9CEE-1E9C8091AD2D}">
      <dsp:nvSpPr>
        <dsp:cNvPr id="0" name=""/>
        <dsp:cNvSpPr/>
      </dsp:nvSpPr>
      <dsp:spPr>
        <a:xfrm>
          <a:off x="1248794" y="446176"/>
          <a:ext cx="1554724" cy="621889"/>
        </a:xfrm>
        <a:prstGeom prst="chevron">
          <a:avLst/>
        </a:prstGeom>
        <a:solidFill>
          <a:srgbClr val="57B4D1">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Alignment </a:t>
          </a:r>
        </a:p>
      </dsp:txBody>
      <dsp:txXfrm>
        <a:off x="1559739" y="446176"/>
        <a:ext cx="932835" cy="621889"/>
      </dsp:txXfrm>
    </dsp:sp>
    <dsp:sp modelId="{0447CCD7-1646-8749-94B2-5223D54C7A6D}">
      <dsp:nvSpPr>
        <dsp:cNvPr id="0" name=""/>
        <dsp:cNvSpPr/>
      </dsp:nvSpPr>
      <dsp:spPr>
        <a:xfrm>
          <a:off x="2492574" y="446176"/>
          <a:ext cx="1554724" cy="621889"/>
        </a:xfrm>
        <a:prstGeom prst="chevron">
          <a:avLst/>
        </a:prstGeom>
        <a:solidFill>
          <a:srgbClr val="54CCC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Annotation</a:t>
          </a:r>
        </a:p>
      </dsp:txBody>
      <dsp:txXfrm>
        <a:off x="2803519" y="446176"/>
        <a:ext cx="932835" cy="621889"/>
      </dsp:txXfrm>
    </dsp:sp>
    <dsp:sp modelId="{C64576AD-0064-D347-A078-C1DF759B622B}">
      <dsp:nvSpPr>
        <dsp:cNvPr id="0" name=""/>
        <dsp:cNvSpPr/>
      </dsp:nvSpPr>
      <dsp:spPr>
        <a:xfrm>
          <a:off x="3736353" y="446176"/>
          <a:ext cx="1554724" cy="621889"/>
        </a:xfrm>
        <a:prstGeom prst="chevron">
          <a:avLst/>
        </a:prstGeom>
        <a:solidFill>
          <a:srgbClr val="51C9AD">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Expression quantification</a:t>
          </a:r>
        </a:p>
      </dsp:txBody>
      <dsp:txXfrm>
        <a:off x="4047298" y="446176"/>
        <a:ext cx="932835" cy="621889"/>
      </dsp:txXfrm>
    </dsp:sp>
    <dsp:sp modelId="{671F0D33-875C-854F-A610-50033015834D}">
      <dsp:nvSpPr>
        <dsp:cNvPr id="0" name=""/>
        <dsp:cNvSpPr/>
      </dsp:nvSpPr>
      <dsp:spPr>
        <a:xfrm>
          <a:off x="4980133" y="446176"/>
          <a:ext cx="1554724" cy="621889"/>
        </a:xfrm>
        <a:prstGeom prst="chevron">
          <a:avLst/>
        </a:prstGeom>
        <a:solidFill>
          <a:schemeClr val="accent5">
            <a:hueOff val="-4224089"/>
            <a:satOff val="-10887"/>
            <a:lumOff val="-7353"/>
            <a:alpha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Differential expression</a:t>
          </a:r>
        </a:p>
      </dsp:txBody>
      <dsp:txXfrm>
        <a:off x="5291078" y="446176"/>
        <a:ext cx="932835" cy="621889"/>
      </dsp:txXfrm>
    </dsp:sp>
    <dsp:sp modelId="{FF77C491-225E-1343-A78E-A254CFE48CEB}">
      <dsp:nvSpPr>
        <dsp:cNvPr id="0" name=""/>
        <dsp:cNvSpPr/>
      </dsp:nvSpPr>
      <dsp:spPr>
        <a:xfrm>
          <a:off x="6223912" y="446176"/>
          <a:ext cx="1554724" cy="621889"/>
        </a:xfrm>
        <a:prstGeom prst="chevron">
          <a:avLst/>
        </a:prstGeom>
        <a:solidFill>
          <a:srgbClr val="48BB4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Data transformation </a:t>
          </a:r>
        </a:p>
      </dsp:txBody>
      <dsp:txXfrm>
        <a:off x="6534857" y="446176"/>
        <a:ext cx="932835" cy="621889"/>
      </dsp:txXfrm>
    </dsp:sp>
    <dsp:sp modelId="{F5352509-DBBF-BE45-ABCB-F521A459F632}">
      <dsp:nvSpPr>
        <dsp:cNvPr id="0" name=""/>
        <dsp:cNvSpPr/>
      </dsp:nvSpPr>
      <dsp:spPr>
        <a:xfrm>
          <a:off x="7467691" y="446176"/>
          <a:ext cx="1554724" cy="621889"/>
        </a:xfrm>
        <a:prstGeom prst="chevron">
          <a:avLst/>
        </a:prstGeom>
        <a:solidFill>
          <a:srgbClr val="59B54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Visualization</a:t>
          </a:r>
        </a:p>
      </dsp:txBody>
      <dsp:txXfrm>
        <a:off x="7778636" y="446176"/>
        <a:ext cx="932835" cy="621889"/>
      </dsp:txXfrm>
    </dsp:sp>
    <dsp:sp modelId="{27ADDAAA-A76D-F64F-B38B-4CD994F51588}">
      <dsp:nvSpPr>
        <dsp:cNvPr id="0" name=""/>
        <dsp:cNvSpPr/>
      </dsp:nvSpPr>
      <dsp:spPr>
        <a:xfrm>
          <a:off x="8711471" y="446176"/>
          <a:ext cx="1554724" cy="621889"/>
        </a:xfrm>
        <a:prstGeom prst="chevron">
          <a:avLst/>
        </a:prstGeom>
        <a:solidFill>
          <a:srgbClr val="70AD47">
            <a:alpha val="2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en-US" sz="1100" kern="1200" dirty="0"/>
            <a:t>Functional enrichment </a:t>
          </a:r>
        </a:p>
      </dsp:txBody>
      <dsp:txXfrm>
        <a:off x="9022416" y="446176"/>
        <a:ext cx="932835" cy="62188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9D9C0-1B57-3D4C-82D7-D98ACA85E195}" type="datetimeFigureOut">
              <a:rPr lang="en-SA" smtClean="0"/>
              <a:t>29/01/2024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C47D-59FB-8643-9C78-C6998C4F207F}" type="slidenum">
              <a:rPr lang="en-SA" smtClean="0"/>
              <a:t>‹#›</a:t>
            </a:fld>
            <a:endParaRPr lang="en-SA"/>
          </a:p>
        </p:txBody>
      </p:sp>
    </p:spTree>
    <p:extLst>
      <p:ext uri="{BB962C8B-B14F-4D97-AF65-F5344CB8AC3E}">
        <p14:creationId xmlns:p14="http://schemas.microsoft.com/office/powerpoint/2010/main" val="297912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Counts </a:t>
            </a:r>
            <a:r>
              <a:rPr lang="en-US" b="0" i="0" u="none" strike="noStrike" dirty="0" err="1">
                <a:effectLst/>
                <a:latin typeface="STIXGeneral-Italic" pitchFamily="2" charset="2"/>
              </a:rPr>
              <a:t>Kij</a:t>
            </a:r>
            <a:r>
              <a:rPr lang="en-US" dirty="0">
                <a:effectLst/>
              </a:rPr>
              <a:t> for gene </a:t>
            </a:r>
            <a:r>
              <a:rPr lang="en-US" i="1" dirty="0" err="1">
                <a:effectLst/>
              </a:rPr>
              <a:t>i</a:t>
            </a:r>
            <a:r>
              <a:rPr lang="en-US" dirty="0">
                <a:effectLst/>
              </a:rPr>
              <a:t>, sample </a:t>
            </a:r>
            <a:r>
              <a:rPr lang="en-US" i="1" dirty="0">
                <a:effectLst/>
              </a:rPr>
              <a:t>j</a:t>
            </a:r>
            <a:r>
              <a:rPr lang="en-US" dirty="0">
                <a:effectLst/>
              </a:rPr>
              <a:t> are modeled using a negative binomial distribution with fitted mean </a:t>
            </a:r>
            <a:r>
              <a:rPr lang="el-GR" b="0" i="0" u="none" strike="noStrike" dirty="0">
                <a:effectLst/>
                <a:latin typeface="STIXGeneral-Italic" pitchFamily="2" charset="2"/>
              </a:rPr>
              <a:t>μ</a:t>
            </a:r>
            <a:r>
              <a:rPr lang="en-US" b="0" i="0" u="none" strike="noStrike" dirty="0" err="1">
                <a:effectLst/>
                <a:latin typeface="STIXGeneral-Italic" pitchFamily="2" charset="2"/>
              </a:rPr>
              <a:t>ij</a:t>
            </a:r>
            <a:r>
              <a:rPr lang="en-US" dirty="0">
                <a:effectLst/>
              </a:rPr>
              <a:t> and a gene-specific dispersion parameter </a:t>
            </a:r>
            <a:r>
              <a:rPr lang="el-GR" b="0" i="0" u="none" strike="noStrike" dirty="0">
                <a:effectLst/>
                <a:latin typeface="STIXGeneral-Italic" pitchFamily="2" charset="2"/>
              </a:rPr>
              <a:t>α</a:t>
            </a:r>
            <a:r>
              <a:rPr lang="en-US" b="0" i="0" u="none" strike="noStrike" dirty="0" err="1">
                <a:effectLst/>
                <a:latin typeface="STIXGeneral-Italic" pitchFamily="2" charset="2"/>
              </a:rPr>
              <a:t>i</a:t>
            </a:r>
            <a:r>
              <a:rPr lang="en-US" dirty="0">
                <a:effectLst/>
              </a:rPr>
              <a:t>. The fitted mean is composed of a sample-specific size factor </a:t>
            </a:r>
            <a:r>
              <a:rPr lang="en-US" b="0" i="0" u="none" strike="noStrike" dirty="0" err="1">
                <a:effectLst/>
                <a:latin typeface="STIXGeneral-Italic" pitchFamily="2" charset="2"/>
              </a:rPr>
              <a:t>sj</a:t>
            </a:r>
            <a:r>
              <a:rPr lang="en-US" dirty="0">
                <a:effectLst/>
              </a:rPr>
              <a:t> and a parameter </a:t>
            </a:r>
            <a:r>
              <a:rPr lang="en-US" b="0" i="0" u="none" strike="noStrike" dirty="0" err="1">
                <a:effectLst/>
                <a:latin typeface="STIXGeneral-Italic" pitchFamily="2" charset="2"/>
              </a:rPr>
              <a:t>qij</a:t>
            </a:r>
            <a:r>
              <a:rPr lang="en-US" dirty="0">
                <a:effectLst/>
              </a:rPr>
              <a:t> proportional to the expected true concentration of fragments for sample </a:t>
            </a:r>
            <a:r>
              <a:rPr lang="en-US" i="1" dirty="0">
                <a:effectLst/>
              </a:rPr>
              <a:t>j</a:t>
            </a:r>
            <a:r>
              <a:rPr lang="en-US" dirty="0">
                <a:effectLst/>
              </a:rPr>
              <a:t>. The coefficients </a:t>
            </a:r>
            <a:r>
              <a:rPr lang="el-GR" b="0" i="0" u="none" strike="noStrike" dirty="0">
                <a:effectLst/>
                <a:latin typeface="STIXGeneral-Italic" pitchFamily="2" charset="2"/>
              </a:rPr>
              <a:t>β</a:t>
            </a:r>
            <a:r>
              <a:rPr lang="en-US" b="0" i="0" u="none" strike="noStrike" dirty="0" err="1">
                <a:effectLst/>
                <a:latin typeface="STIXGeneral-Italic" pitchFamily="2" charset="2"/>
              </a:rPr>
              <a:t>i</a:t>
            </a:r>
            <a:r>
              <a:rPr lang="en-US" dirty="0">
                <a:effectLst/>
              </a:rPr>
              <a:t> give the log2 fold changes for gene </a:t>
            </a:r>
            <a:r>
              <a:rPr lang="en-US" i="1" dirty="0" err="1">
                <a:effectLst/>
              </a:rPr>
              <a:t>i</a:t>
            </a:r>
            <a:r>
              <a:rPr lang="en-US" dirty="0">
                <a:effectLst/>
              </a:rPr>
              <a:t> for each column of the model matrix </a:t>
            </a:r>
            <a:r>
              <a:rPr lang="en-US" b="0" i="0" u="none" strike="noStrike" dirty="0">
                <a:effectLst/>
                <a:latin typeface="STIXGeneral-Italic" pitchFamily="2" charset="2"/>
              </a:rPr>
              <a:t>X</a:t>
            </a:r>
            <a:r>
              <a:rPr lang="en-US" dirty="0">
                <a:effectLst/>
              </a:rPr>
              <a:t>. </a:t>
            </a:r>
            <a:endParaRPr lang="en-SA" dirty="0"/>
          </a:p>
        </p:txBody>
      </p:sp>
      <p:sp>
        <p:nvSpPr>
          <p:cNvPr id="4" name="Slide Number Placeholder 3"/>
          <p:cNvSpPr>
            <a:spLocks noGrp="1"/>
          </p:cNvSpPr>
          <p:nvPr>
            <p:ph type="sldNum" sz="quarter" idx="5"/>
          </p:nvPr>
        </p:nvSpPr>
        <p:spPr/>
        <p:txBody>
          <a:bodyPr/>
          <a:lstStyle/>
          <a:p>
            <a:fld id="{C3EEC47D-59FB-8643-9C78-C6998C4F207F}" type="slidenum">
              <a:rPr lang="en-SA" smtClean="0"/>
              <a:t>5</a:t>
            </a:fld>
            <a:endParaRPr lang="en-SA"/>
          </a:p>
        </p:txBody>
      </p:sp>
    </p:spTree>
    <p:extLst>
      <p:ext uri="{BB962C8B-B14F-4D97-AF65-F5344CB8AC3E}">
        <p14:creationId xmlns:p14="http://schemas.microsoft.com/office/powerpoint/2010/main" val="246113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C3EEC47D-59FB-8643-9C78-C6998C4F207F}" type="slidenum">
              <a:rPr lang="en-SA" smtClean="0"/>
              <a:t>6</a:t>
            </a:fld>
            <a:endParaRPr lang="en-SA"/>
          </a:p>
        </p:txBody>
      </p:sp>
    </p:spTree>
    <p:extLst>
      <p:ext uri="{BB962C8B-B14F-4D97-AF65-F5344CB8AC3E}">
        <p14:creationId xmlns:p14="http://schemas.microsoft.com/office/powerpoint/2010/main" val="375507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C3EEC47D-59FB-8643-9C78-C6998C4F207F}" type="slidenum">
              <a:rPr lang="en-SA" smtClean="0"/>
              <a:t>7</a:t>
            </a:fld>
            <a:endParaRPr lang="en-SA"/>
          </a:p>
        </p:txBody>
      </p:sp>
    </p:spTree>
    <p:extLst>
      <p:ext uri="{BB962C8B-B14F-4D97-AF65-F5344CB8AC3E}">
        <p14:creationId xmlns:p14="http://schemas.microsoft.com/office/powerpoint/2010/main" val="294127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Arial" panose="020B0604020202020204" pitchFamily="34" charset="0"/>
              </a:rPr>
              <a:t>The log2 fold change for a particular comparison is plotted on the y-axis and the average of the counts normalized by size factor is shown on the x-axis. </a:t>
            </a:r>
            <a:endParaRPr lang="en-SA" dirty="0"/>
          </a:p>
        </p:txBody>
      </p:sp>
      <p:sp>
        <p:nvSpPr>
          <p:cNvPr id="4" name="Slide Number Placeholder 3"/>
          <p:cNvSpPr>
            <a:spLocks noGrp="1"/>
          </p:cNvSpPr>
          <p:nvPr>
            <p:ph type="sldNum" sz="quarter" idx="5"/>
          </p:nvPr>
        </p:nvSpPr>
        <p:spPr/>
        <p:txBody>
          <a:bodyPr/>
          <a:lstStyle/>
          <a:p>
            <a:fld id="{C3EEC47D-59FB-8643-9C78-C6998C4F207F}" type="slidenum">
              <a:rPr lang="en-SA" smtClean="0"/>
              <a:t>8</a:t>
            </a:fld>
            <a:endParaRPr lang="en-SA"/>
          </a:p>
        </p:txBody>
      </p:sp>
    </p:spTree>
    <p:extLst>
      <p:ext uri="{BB962C8B-B14F-4D97-AF65-F5344CB8AC3E}">
        <p14:creationId xmlns:p14="http://schemas.microsoft.com/office/powerpoint/2010/main" val="322151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B2BB-3BD6-870F-E49F-87DC11B43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4BAA3FF1-A521-D320-F910-CBEE53B9B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1281977E-DFAF-E81E-58E9-040D8AF06A05}"/>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9E422717-DD33-DDF7-AA0F-99DCF3D6D95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3A5F564-842C-3FA6-3238-3207B359FAAF}"/>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22073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3E64-62BE-7D67-44BF-43BD60110CE2}"/>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FC868CD2-5E2A-F935-2BB6-B3AA84364D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77F16C64-A8AE-F7A5-673B-BC01A46D80E4}"/>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CC8ED378-03CC-A6B1-E237-A6FAECBB5C07}"/>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6262783-1003-2212-84D8-1911AF9A2A05}"/>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14992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0C24C-E05E-5DCA-484F-8E273478F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4E16AEF8-8246-34CF-1854-44B75BC70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81087AA-F2DF-40D6-7A3A-390F439CDA8A}"/>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B49EB27A-19E2-6188-7DAF-128078A270F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CB2FEEE-6590-838C-1CE2-0824A74B2CF8}"/>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248221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500C-B4C1-DF41-5025-151FBCE9A9F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4B0FADE3-AFAD-2BE9-977A-B7B4F9DE5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FDF68EEB-3819-BB6D-C625-32117461B5EB}"/>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FEA9DFE2-3A20-1BE0-C34C-34780206CE4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EC33E4FB-EA28-3B91-AC7B-DD044A0A4A48}"/>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334814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2677-62F8-2A29-B666-FE2DF8609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91D3F224-ABFB-F692-7C70-23179C6F3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93C77-824A-BA47-6D7B-33151466D485}"/>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9DBCB90A-5E33-6647-4A3D-AA171EDEC81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5989968-1FED-46E1-57E8-F246D4547340}"/>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180223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1E5-516B-DEF8-6FE7-2CAC0CC10D12}"/>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F05F3438-A574-DFA4-2DAE-295737690E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31A3CBA0-003B-E07C-A16F-076178896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87D9EB61-D554-A221-453E-B4313EE4A509}"/>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6" name="Footer Placeholder 5">
            <a:extLst>
              <a:ext uri="{FF2B5EF4-FFF2-40B4-BE49-F238E27FC236}">
                <a16:creationId xmlns:a16="http://schemas.microsoft.com/office/drawing/2014/main" id="{04F1D771-E65A-83FE-10B4-1B9A38754861}"/>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DEC399C-9C28-3D5D-AFF6-0F9D264BD221}"/>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426067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E9A5-22A3-84AA-4BEA-D39422F7F57F}"/>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E7DBA8B8-668D-99F0-CC50-29E50646F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A8E890-2A8C-F31A-6548-87C4F2558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C6157B00-3434-8B4E-8968-7F18B9E58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C484E-35DF-08F6-835F-E6951D8A9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1A03746C-CC4D-2934-6652-CEDE4EEE7650}"/>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8" name="Footer Placeholder 7">
            <a:extLst>
              <a:ext uri="{FF2B5EF4-FFF2-40B4-BE49-F238E27FC236}">
                <a16:creationId xmlns:a16="http://schemas.microsoft.com/office/drawing/2014/main" id="{C0792044-AEDF-C6E6-227F-FC39456BE3A6}"/>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65EECC6F-E303-19D2-FF02-3120AE23E2BD}"/>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306674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E406-338F-1661-14F4-8AAD6DE91145}"/>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9596CB79-0DF6-65DA-6ED2-BE0230A90138}"/>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4" name="Footer Placeholder 3">
            <a:extLst>
              <a:ext uri="{FF2B5EF4-FFF2-40B4-BE49-F238E27FC236}">
                <a16:creationId xmlns:a16="http://schemas.microsoft.com/office/drawing/2014/main" id="{02BEAC2E-4DFF-C895-35AE-1C729C9EA453}"/>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CCFCA43E-B7FC-CA10-B850-7B1E0A083E01}"/>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233368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2A59C-0693-5BBC-DCA3-F11A077AC955}"/>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3" name="Footer Placeholder 2">
            <a:extLst>
              <a:ext uri="{FF2B5EF4-FFF2-40B4-BE49-F238E27FC236}">
                <a16:creationId xmlns:a16="http://schemas.microsoft.com/office/drawing/2014/main" id="{9FD706F7-3C80-011C-29E9-E7B6B1A236FE}"/>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0337992D-88DA-F1CF-1248-5FE614E4C936}"/>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401860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0236-5D9E-1482-E799-3F0E456D8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FADD997A-6811-B286-CDED-727FBCEB1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F8D816D6-E2D0-FBF2-433F-08431F937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C1256-8AD4-BC59-8D26-A47449B5400D}"/>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6" name="Footer Placeholder 5">
            <a:extLst>
              <a:ext uri="{FF2B5EF4-FFF2-40B4-BE49-F238E27FC236}">
                <a16:creationId xmlns:a16="http://schemas.microsoft.com/office/drawing/2014/main" id="{97C92A76-B6FE-A7CC-2CFE-3F3ED108D5B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8C3AC2B3-3C60-20D5-6D3C-34645EF0FDB4}"/>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124765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3361-1F86-25A6-F5FC-AF770BE89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86AC454C-09DC-B9B9-0B32-1F7C2BC90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598E240F-0CB1-8CA6-534D-89BC35F4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0FB0A-E0B1-40EC-7C24-A1A83640C9F9}"/>
              </a:ext>
            </a:extLst>
          </p:cNvPr>
          <p:cNvSpPr>
            <a:spLocks noGrp="1"/>
          </p:cNvSpPr>
          <p:nvPr>
            <p:ph type="dt" sz="half" idx="10"/>
          </p:nvPr>
        </p:nvSpPr>
        <p:spPr/>
        <p:txBody>
          <a:bodyPr/>
          <a:lstStyle/>
          <a:p>
            <a:fld id="{211EE46B-0ABF-8F45-AB2F-C5F4A34D1D4E}" type="datetimeFigureOut">
              <a:rPr lang="en-SA" smtClean="0"/>
              <a:t>29/01/2024 R</a:t>
            </a:fld>
            <a:endParaRPr lang="en-SA"/>
          </a:p>
        </p:txBody>
      </p:sp>
      <p:sp>
        <p:nvSpPr>
          <p:cNvPr id="6" name="Footer Placeholder 5">
            <a:extLst>
              <a:ext uri="{FF2B5EF4-FFF2-40B4-BE49-F238E27FC236}">
                <a16:creationId xmlns:a16="http://schemas.microsoft.com/office/drawing/2014/main" id="{C8E1CB7A-3814-8BED-DC57-B93CF8945846}"/>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7463539-35A9-F269-58A2-9BE442B7BFED}"/>
              </a:ext>
            </a:extLst>
          </p:cNvPr>
          <p:cNvSpPr>
            <a:spLocks noGrp="1"/>
          </p:cNvSpPr>
          <p:nvPr>
            <p:ph type="sldNum" sz="quarter" idx="12"/>
          </p:nvPr>
        </p:nvSpPr>
        <p:spPr/>
        <p:txBody>
          <a:bodyPr/>
          <a:lstStyle/>
          <a:p>
            <a:fld id="{CDD99B34-F65A-0647-AEEA-33057614FCAB}" type="slidenum">
              <a:rPr lang="en-SA" smtClean="0"/>
              <a:t>‹#›</a:t>
            </a:fld>
            <a:endParaRPr lang="en-SA"/>
          </a:p>
        </p:txBody>
      </p:sp>
    </p:spTree>
    <p:extLst>
      <p:ext uri="{BB962C8B-B14F-4D97-AF65-F5344CB8AC3E}">
        <p14:creationId xmlns:p14="http://schemas.microsoft.com/office/powerpoint/2010/main" val="223464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80716-7911-CF69-6B3A-DE5E9FB6F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8CC4D50E-B9FF-B239-932E-6B0AC910A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FDFA1D1-B38C-8EA8-0FF8-F3D79E1CC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E46B-0ABF-8F45-AB2F-C5F4A34D1D4E}" type="datetimeFigureOut">
              <a:rPr lang="en-SA" smtClean="0"/>
              <a:t>29/01/2024 R</a:t>
            </a:fld>
            <a:endParaRPr lang="en-SA"/>
          </a:p>
        </p:txBody>
      </p:sp>
      <p:sp>
        <p:nvSpPr>
          <p:cNvPr id="5" name="Footer Placeholder 4">
            <a:extLst>
              <a:ext uri="{FF2B5EF4-FFF2-40B4-BE49-F238E27FC236}">
                <a16:creationId xmlns:a16="http://schemas.microsoft.com/office/drawing/2014/main" id="{22CEB512-7492-D636-8403-A09CB016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85C0ECF0-7AF0-E527-7DD1-3B893172A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99B34-F65A-0647-AEEA-33057614FCAB}" type="slidenum">
              <a:rPr lang="en-SA" smtClean="0"/>
              <a:t>‹#›</a:t>
            </a:fld>
            <a:endParaRPr lang="en-SA"/>
          </a:p>
        </p:txBody>
      </p:sp>
    </p:spTree>
    <p:extLst>
      <p:ext uri="{BB962C8B-B14F-4D97-AF65-F5344CB8AC3E}">
        <p14:creationId xmlns:p14="http://schemas.microsoft.com/office/powerpoint/2010/main" val="12804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8.png"/><Relationship Id="rId18" Type="http://schemas.openxmlformats.org/officeDocument/2006/relationships/image" Target="../media/image12.jpeg"/><Relationship Id="rId3" Type="http://schemas.openxmlformats.org/officeDocument/2006/relationships/diagramLayout" Target="../diagrams/layout9.xml"/><Relationship Id="rId7" Type="http://schemas.openxmlformats.org/officeDocument/2006/relationships/image" Target="../media/image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diagramData" Target="../diagrams/data9.xml"/><Relationship Id="rId16" Type="http://schemas.openxmlformats.org/officeDocument/2006/relationships/image" Target="../media/image21.svg"/><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image" Target="../media/image16.png"/><Relationship Id="rId5" Type="http://schemas.openxmlformats.org/officeDocument/2006/relationships/diagramColors" Target="../diagrams/colors9.xml"/><Relationship Id="rId15" Type="http://schemas.openxmlformats.org/officeDocument/2006/relationships/image" Target="../media/image20.png"/><Relationship Id="rId10" Type="http://schemas.openxmlformats.org/officeDocument/2006/relationships/image" Target="../media/image5.svg"/><Relationship Id="rId4" Type="http://schemas.openxmlformats.org/officeDocument/2006/relationships/diagramQuickStyle" Target="../diagrams/quickStyle9.xml"/><Relationship Id="rId9" Type="http://schemas.openxmlformats.org/officeDocument/2006/relationships/image" Target="../media/image4.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8.png"/><Relationship Id="rId18" Type="http://schemas.openxmlformats.org/officeDocument/2006/relationships/image" Target="../media/image24.png"/><Relationship Id="rId3" Type="http://schemas.openxmlformats.org/officeDocument/2006/relationships/diagramLayout" Target="../diagrams/layout10.xml"/><Relationship Id="rId7" Type="http://schemas.openxmlformats.org/officeDocument/2006/relationships/image" Target="../media/image2.png"/><Relationship Id="rId12" Type="http://schemas.openxmlformats.org/officeDocument/2006/relationships/image" Target="../media/image17.svg"/><Relationship Id="rId17" Type="http://schemas.openxmlformats.org/officeDocument/2006/relationships/image" Target="../media/image23.png"/><Relationship Id="rId2" Type="http://schemas.openxmlformats.org/officeDocument/2006/relationships/diagramData" Target="../diagrams/data10.xml"/><Relationship Id="rId16" Type="http://schemas.openxmlformats.org/officeDocument/2006/relationships/image" Target="../media/image21.svg"/><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image" Target="../media/image16.png"/><Relationship Id="rId5" Type="http://schemas.openxmlformats.org/officeDocument/2006/relationships/diagramColors" Target="../diagrams/colors10.xml"/><Relationship Id="rId15" Type="http://schemas.openxmlformats.org/officeDocument/2006/relationships/image" Target="../media/image20.png"/><Relationship Id="rId10" Type="http://schemas.openxmlformats.org/officeDocument/2006/relationships/image" Target="../media/image5.svg"/><Relationship Id="rId19" Type="http://schemas.openxmlformats.org/officeDocument/2006/relationships/image" Target="../media/image12.jpeg"/><Relationship Id="rId4" Type="http://schemas.openxmlformats.org/officeDocument/2006/relationships/diagramQuickStyle" Target="../diagrams/quickStyle10.xml"/><Relationship Id="rId9" Type="http://schemas.openxmlformats.org/officeDocument/2006/relationships/image" Target="../media/image4.png"/><Relationship Id="rId14"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8.png"/><Relationship Id="rId18" Type="http://schemas.openxmlformats.org/officeDocument/2006/relationships/image" Target="../media/image24.png"/><Relationship Id="rId3" Type="http://schemas.openxmlformats.org/officeDocument/2006/relationships/diagramLayout" Target="../diagrams/layout11.xml"/><Relationship Id="rId7" Type="http://schemas.openxmlformats.org/officeDocument/2006/relationships/image" Target="../media/image2.png"/><Relationship Id="rId12" Type="http://schemas.openxmlformats.org/officeDocument/2006/relationships/image" Target="../media/image17.svg"/><Relationship Id="rId17" Type="http://schemas.openxmlformats.org/officeDocument/2006/relationships/image" Target="../media/image23.png"/><Relationship Id="rId2" Type="http://schemas.openxmlformats.org/officeDocument/2006/relationships/diagramData" Target="../diagrams/data11.xml"/><Relationship Id="rId16" Type="http://schemas.openxmlformats.org/officeDocument/2006/relationships/image" Target="../media/image21.svg"/><Relationship Id="rId20" Type="http://schemas.openxmlformats.org/officeDocument/2006/relationships/image" Target="../media/image25.png"/><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image" Target="../media/image16.png"/><Relationship Id="rId5" Type="http://schemas.openxmlformats.org/officeDocument/2006/relationships/diagramColors" Target="../diagrams/colors11.xml"/><Relationship Id="rId15" Type="http://schemas.openxmlformats.org/officeDocument/2006/relationships/image" Target="../media/image20.png"/><Relationship Id="rId10" Type="http://schemas.openxmlformats.org/officeDocument/2006/relationships/image" Target="../media/image5.svg"/><Relationship Id="rId19" Type="http://schemas.openxmlformats.org/officeDocument/2006/relationships/image" Target="../media/image12.jpeg"/><Relationship Id="rId4" Type="http://schemas.openxmlformats.org/officeDocument/2006/relationships/diagramQuickStyle" Target="../diagrams/quickStyle11.xml"/><Relationship Id="rId9" Type="http://schemas.openxmlformats.org/officeDocument/2006/relationships/image" Target="../media/image4.png"/><Relationship Id="rId14" Type="http://schemas.openxmlformats.org/officeDocument/2006/relationships/image" Target="../media/image19.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8.png"/><Relationship Id="rId18" Type="http://schemas.openxmlformats.org/officeDocument/2006/relationships/image" Target="../media/image24.png"/><Relationship Id="rId3" Type="http://schemas.openxmlformats.org/officeDocument/2006/relationships/diagramLayout" Target="../diagrams/layout12.xml"/><Relationship Id="rId7" Type="http://schemas.openxmlformats.org/officeDocument/2006/relationships/image" Target="../media/image2.png"/><Relationship Id="rId12" Type="http://schemas.openxmlformats.org/officeDocument/2006/relationships/image" Target="../media/image17.svg"/><Relationship Id="rId17" Type="http://schemas.openxmlformats.org/officeDocument/2006/relationships/image" Target="../media/image23.png"/><Relationship Id="rId2" Type="http://schemas.openxmlformats.org/officeDocument/2006/relationships/diagramData" Target="../diagrams/data12.xml"/><Relationship Id="rId16" Type="http://schemas.openxmlformats.org/officeDocument/2006/relationships/image" Target="../media/image21.svg"/><Relationship Id="rId20"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image" Target="../media/image16.png"/><Relationship Id="rId5" Type="http://schemas.openxmlformats.org/officeDocument/2006/relationships/diagramColors" Target="../diagrams/colors12.xml"/><Relationship Id="rId15" Type="http://schemas.openxmlformats.org/officeDocument/2006/relationships/image" Target="../media/image20.png"/><Relationship Id="rId10" Type="http://schemas.openxmlformats.org/officeDocument/2006/relationships/image" Target="../media/image5.svg"/><Relationship Id="rId19" Type="http://schemas.openxmlformats.org/officeDocument/2006/relationships/image" Target="../media/image12.jpeg"/><Relationship Id="rId4" Type="http://schemas.openxmlformats.org/officeDocument/2006/relationships/diagramQuickStyle" Target="../diagrams/quickStyle12.xml"/><Relationship Id="rId9" Type="http://schemas.openxmlformats.org/officeDocument/2006/relationships/image" Target="../media/image4.png"/><Relationship Id="rId14" Type="http://schemas.openxmlformats.org/officeDocument/2006/relationships/image" Target="../media/image19.sv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29.jpeg"/><Relationship Id="rId5" Type="http://schemas.openxmlformats.org/officeDocument/2006/relationships/diagramQuickStyle" Target="../diagrams/quickStyle13.xml"/><Relationship Id="rId10" Type="http://schemas.openxmlformats.org/officeDocument/2006/relationships/image" Target="../media/image28.png"/><Relationship Id="rId4" Type="http://schemas.openxmlformats.org/officeDocument/2006/relationships/diagramLayout" Target="../diagrams/layout13.xml"/><Relationship Id="rId9" Type="http://schemas.openxmlformats.org/officeDocument/2006/relationships/image" Target="../media/image3.sv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jpeg"/><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image" Target="../media/image29.jpeg"/><Relationship Id="rId5" Type="http://schemas.openxmlformats.org/officeDocument/2006/relationships/diagramQuickStyle" Target="../diagrams/quickStyle14.xml"/><Relationship Id="rId10" Type="http://schemas.openxmlformats.org/officeDocument/2006/relationships/image" Target="../media/image28.png"/><Relationship Id="rId4" Type="http://schemas.openxmlformats.org/officeDocument/2006/relationships/diagramLayout" Target="../diagrams/layout14.xml"/><Relationship Id="rId9" Type="http://schemas.openxmlformats.org/officeDocument/2006/relationships/image" Target="../media/image3.sv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2.jpeg"/><Relationship Id="rId3" Type="http://schemas.openxmlformats.org/officeDocument/2006/relationships/diagramData" Target="../diagrams/data15.xml"/><Relationship Id="rId7" Type="http://schemas.microsoft.com/office/2007/relationships/diagramDrawing" Target="../diagrams/drawing15.xml"/><Relationship Id="rId12"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image" Target="../media/image29.jpeg"/><Relationship Id="rId5" Type="http://schemas.openxmlformats.org/officeDocument/2006/relationships/diagramQuickStyle" Target="../diagrams/quickStyle15.xml"/><Relationship Id="rId10" Type="http://schemas.openxmlformats.org/officeDocument/2006/relationships/image" Target="../media/image28.png"/><Relationship Id="rId4" Type="http://schemas.openxmlformats.org/officeDocument/2006/relationships/diagramLayout" Target="../diagrams/layout15.xml"/><Relationship Id="rId9" Type="http://schemas.openxmlformats.org/officeDocument/2006/relationships/image" Target="../media/image3.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sv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5.svg"/><Relationship Id="rId5" Type="http://schemas.openxmlformats.org/officeDocument/2006/relationships/diagramQuickStyle" Target="../diagrams/quickStyle4.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4.xml"/><Relationship Id="rId9" Type="http://schemas.openxmlformats.org/officeDocument/2006/relationships/image" Target="../media/image3.svg"/><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jpe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0.sv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5.svg"/><Relationship Id="rId5" Type="http://schemas.openxmlformats.org/officeDocument/2006/relationships/diagramQuickStyle" Target="../diagrams/quickStyle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5.xml"/><Relationship Id="rId9" Type="http://schemas.openxmlformats.org/officeDocument/2006/relationships/image" Target="../media/image3.svg"/><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jpe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6.png"/><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0.sv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5.svg"/><Relationship Id="rId5" Type="http://schemas.openxmlformats.org/officeDocument/2006/relationships/diagramQuickStyle" Target="../diagrams/quickStyle6.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6.xml"/><Relationship Id="rId9" Type="http://schemas.openxmlformats.org/officeDocument/2006/relationships/image" Target="../media/image3.svg"/><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openxmlformats.org/officeDocument/2006/relationships/image" Target="../media/image12.jpe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6.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0.sv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5.svg"/><Relationship Id="rId5" Type="http://schemas.openxmlformats.org/officeDocument/2006/relationships/diagramQuickStyle" Target="../diagrams/quickStyle7.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4.png"/><Relationship Id="rId4" Type="http://schemas.openxmlformats.org/officeDocument/2006/relationships/diagramLayout" Target="../diagrams/layout7.xml"/><Relationship Id="rId9" Type="http://schemas.openxmlformats.org/officeDocument/2006/relationships/image" Target="../media/image3.svg"/><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2.png"/><Relationship Id="rId12" Type="http://schemas.openxmlformats.org/officeDocument/2006/relationships/image" Target="../media/image17.svg"/><Relationship Id="rId2" Type="http://schemas.openxmlformats.org/officeDocument/2006/relationships/diagramData" Target="../diagrams/data8.xml"/><Relationship Id="rId16" Type="http://schemas.openxmlformats.org/officeDocument/2006/relationships/image" Target="../media/image21.svg"/><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image" Target="../media/image16.png"/><Relationship Id="rId5" Type="http://schemas.openxmlformats.org/officeDocument/2006/relationships/diagramColors" Target="../diagrams/colors8.xml"/><Relationship Id="rId15" Type="http://schemas.openxmlformats.org/officeDocument/2006/relationships/image" Target="../media/image20.png"/><Relationship Id="rId10" Type="http://schemas.openxmlformats.org/officeDocument/2006/relationships/image" Target="../media/image5.svg"/><Relationship Id="rId4" Type="http://schemas.openxmlformats.org/officeDocument/2006/relationships/diagramQuickStyle" Target="../diagrams/quickStyle8.xml"/><Relationship Id="rId9" Type="http://schemas.openxmlformats.org/officeDocument/2006/relationships/image" Target="../media/image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A2A79A-B2E1-ED36-5446-7163799B1D00}"/>
              </a:ext>
            </a:extLst>
          </p:cNvPr>
          <p:cNvSpPr txBox="1"/>
          <p:nvPr/>
        </p:nvSpPr>
        <p:spPr>
          <a:xfrm>
            <a:off x="3048000" y="1691010"/>
            <a:ext cx="6096000" cy="1138773"/>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Pipeline of analyzing RNA-seq data</a:t>
            </a:r>
          </a:p>
          <a:p>
            <a:pPr algn="ctr"/>
            <a:r>
              <a:rPr lang="en-US" dirty="0">
                <a:latin typeface="Avenir" panose="02000503020000020003" pitchFamily="2" charset="0"/>
              </a:rPr>
              <a:t>based on </a:t>
            </a:r>
            <a:r>
              <a:rPr lang="en-US" dirty="0" err="1">
                <a:latin typeface="Avenir" panose="02000503020000020003" pitchFamily="2" charset="0"/>
              </a:rPr>
              <a:t>DESeq</a:t>
            </a:r>
            <a:endParaRPr lang="en-US" dirty="0">
              <a:effectLst/>
              <a:latin typeface="Avenir" panose="02000503020000020003" pitchFamily="2" charset="0"/>
            </a:endParaRPr>
          </a:p>
          <a:p>
            <a:pPr algn="ctr"/>
            <a:r>
              <a:rPr lang="en-US" sz="2400" b="1" i="0" u="none" strike="noStrike" dirty="0">
                <a:solidFill>
                  <a:srgbClr val="333333"/>
                </a:solidFill>
                <a:effectLst/>
                <a:latin typeface="Helvetica Neue" panose="02000503000000020004" pitchFamily="2" charset="0"/>
              </a:rPr>
              <a:t> </a:t>
            </a:r>
          </a:p>
        </p:txBody>
      </p:sp>
      <p:sp>
        <p:nvSpPr>
          <p:cNvPr id="6" name="pole tekstowe 4">
            <a:extLst>
              <a:ext uri="{FF2B5EF4-FFF2-40B4-BE49-F238E27FC236}">
                <a16:creationId xmlns:a16="http://schemas.microsoft.com/office/drawing/2014/main" id="{65AF9247-AC92-008C-5C83-17D6D236952A}"/>
              </a:ext>
            </a:extLst>
          </p:cNvPr>
          <p:cNvSpPr txBox="1"/>
          <p:nvPr/>
        </p:nvSpPr>
        <p:spPr>
          <a:xfrm>
            <a:off x="291896" y="4732040"/>
            <a:ext cx="9461704" cy="646331"/>
          </a:xfrm>
          <a:prstGeom prst="rect">
            <a:avLst/>
          </a:prstGeom>
          <a:noFill/>
        </p:spPr>
        <p:txBody>
          <a:bodyPr wrap="square">
            <a:spAutoFit/>
          </a:bodyPr>
          <a:lstStyle/>
          <a:p>
            <a:r>
              <a:rPr lang="pl-PL" dirty="0">
                <a:latin typeface="Arial" panose="020B0604020202020204" pitchFamily="34" charset="0"/>
                <a:cs typeface="Arial" panose="020B0604020202020204" pitchFamily="34" charset="0"/>
              </a:rPr>
              <a:t>Aleksandra Kurowska </a:t>
            </a:r>
          </a:p>
          <a:p>
            <a:r>
              <a:rPr lang="en-US" dirty="0">
                <a:effectLst/>
                <a:latin typeface="Avenir" panose="02000503020000020003" pitchFamily="2" charset="0"/>
              </a:rPr>
              <a:t>Setting Bioinformatics Pipelines</a:t>
            </a:r>
          </a:p>
        </p:txBody>
      </p:sp>
      <p:pic>
        <p:nvPicPr>
          <p:cNvPr id="7" name="Picture 2" descr="Zobacz obraz źródłowy">
            <a:extLst>
              <a:ext uri="{FF2B5EF4-FFF2-40B4-BE49-F238E27FC236}">
                <a16:creationId xmlns:a16="http://schemas.microsoft.com/office/drawing/2014/main" id="{29C55654-BD5D-8233-F79C-2F1CCAE67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96" y="139342"/>
            <a:ext cx="4490908" cy="883212"/>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5">
            <a:extLst>
              <a:ext uri="{FF2B5EF4-FFF2-40B4-BE49-F238E27FC236}">
                <a16:creationId xmlns:a16="http://schemas.microsoft.com/office/drawing/2014/main" id="{B23A1A10-A6D5-D579-D6CD-9FA230730A04}"/>
              </a:ext>
            </a:extLst>
          </p:cNvPr>
          <p:cNvSpPr txBox="1"/>
          <p:nvPr/>
        </p:nvSpPr>
        <p:spPr>
          <a:xfrm>
            <a:off x="4364054" y="6380104"/>
            <a:ext cx="3463890" cy="338554"/>
          </a:xfrm>
          <a:prstGeom prst="rect">
            <a:avLst/>
          </a:prstGeom>
          <a:noFill/>
        </p:spPr>
        <p:txBody>
          <a:bodyPr wrap="square" rtlCol="0">
            <a:spAutoFit/>
          </a:bodyPr>
          <a:lstStyle/>
          <a:p>
            <a:pPr algn="ctr"/>
            <a:r>
              <a:rPr lang="pl-PL" sz="1600" dirty="0">
                <a:latin typeface="Arial" panose="020B0604020202020204" pitchFamily="34" charset="0"/>
                <a:cs typeface="Arial" panose="020B0604020202020204" pitchFamily="34" charset="0"/>
              </a:rPr>
              <a:t>30th January 2024, KAUST</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50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Table outline">
            <a:extLst>
              <a:ext uri="{FF2B5EF4-FFF2-40B4-BE49-F238E27FC236}">
                <a16:creationId xmlns:a16="http://schemas.microsoft.com/office/drawing/2014/main" id="{29754431-653A-1B75-8197-39C2DFD99D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08521" y="2653018"/>
            <a:ext cx="914400" cy="914400"/>
          </a:xfrm>
          <a:prstGeom prst="rect">
            <a:avLst/>
          </a:prstGeom>
        </p:spPr>
      </p:pic>
      <p:sp>
        <p:nvSpPr>
          <p:cNvPr id="10" name="Oval 9">
            <a:extLst>
              <a:ext uri="{FF2B5EF4-FFF2-40B4-BE49-F238E27FC236}">
                <a16:creationId xmlns:a16="http://schemas.microsoft.com/office/drawing/2014/main" id="{FAAC6AE9-9BAE-8E10-537D-2CA11B97FFAD}"/>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2" name="TextBox 11">
            <a:extLst>
              <a:ext uri="{FF2B5EF4-FFF2-40B4-BE49-F238E27FC236}">
                <a16:creationId xmlns:a16="http://schemas.microsoft.com/office/drawing/2014/main" id="{35DA5F5C-760D-EA6C-F6DF-A84D8CF33CBB}"/>
              </a:ext>
            </a:extLst>
          </p:cNvPr>
          <p:cNvSpPr txBox="1"/>
          <p:nvPr/>
        </p:nvSpPr>
        <p:spPr>
          <a:xfrm>
            <a:off x="1782974" y="3332716"/>
            <a:ext cx="1565493" cy="276999"/>
          </a:xfrm>
          <a:prstGeom prst="rect">
            <a:avLst/>
          </a:prstGeom>
          <a:noFill/>
        </p:spPr>
        <p:txBody>
          <a:bodyPr wrap="none" rtlCol="0">
            <a:spAutoFit/>
          </a:bodyPr>
          <a:lstStyle/>
          <a:p>
            <a:r>
              <a:rPr lang="en-US" sz="1200" dirty="0"/>
              <a:t> C</a:t>
            </a:r>
            <a:r>
              <a:rPr lang="en-SA" sz="1200" dirty="0"/>
              <a:t>ount transformation</a:t>
            </a:r>
          </a:p>
        </p:txBody>
      </p:sp>
      <p:sp>
        <p:nvSpPr>
          <p:cNvPr id="13" name="Oval 12">
            <a:extLst>
              <a:ext uri="{FF2B5EF4-FFF2-40B4-BE49-F238E27FC236}">
                <a16:creationId xmlns:a16="http://schemas.microsoft.com/office/drawing/2014/main" id="{9AE989FE-01D5-30FB-4D38-B375C6CF36D5}"/>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16" name="TextBox 15">
            <a:extLst>
              <a:ext uri="{FF2B5EF4-FFF2-40B4-BE49-F238E27FC236}">
                <a16:creationId xmlns:a16="http://schemas.microsoft.com/office/drawing/2014/main" id="{4FCC771E-4CCF-439C-30A0-4F292090932E}"/>
              </a:ext>
            </a:extLst>
          </p:cNvPr>
          <p:cNvSpPr txBox="1"/>
          <p:nvPr/>
        </p:nvSpPr>
        <p:spPr>
          <a:xfrm>
            <a:off x="4447594" y="3032090"/>
            <a:ext cx="2781531" cy="646331"/>
          </a:xfrm>
          <a:prstGeom prst="rect">
            <a:avLst/>
          </a:prstGeom>
          <a:noFill/>
        </p:spPr>
        <p:txBody>
          <a:bodyPr wrap="none" rtlCol="0">
            <a:spAutoFit/>
          </a:bodyPr>
          <a:lstStyle/>
          <a:p>
            <a:pPr marL="171450" indent="-171450">
              <a:buFont typeface="Arial" panose="020B0604020202020204" pitchFamily="34" charset="0"/>
              <a:buChar char="•"/>
            </a:pPr>
            <a:r>
              <a:rPr lang="en-US" sz="1200" b="0" i="0" u="none" strike="noStrike" dirty="0">
                <a:solidFill>
                  <a:srgbClr val="333333"/>
                </a:solidFill>
                <a:effectLst/>
                <a:latin typeface="Helvetica Neue" panose="02000503000000020004" pitchFamily="2" charset="0"/>
              </a:rPr>
              <a:t>variance stabilizing transformations</a:t>
            </a:r>
          </a:p>
          <a:p>
            <a:pPr marL="171450" indent="-171450">
              <a:buFont typeface="Arial" panose="020B0604020202020204" pitchFamily="34" charset="0"/>
              <a:buChar char="•"/>
            </a:pPr>
            <a:r>
              <a:rPr lang="en-US" sz="1200" b="0" u="none" strike="noStrike" dirty="0">
                <a:solidFill>
                  <a:srgbClr val="333333"/>
                </a:solidFill>
                <a:effectLst/>
                <a:latin typeface="Helvetica Neue" panose="02000503000000020004" pitchFamily="2" charset="0"/>
              </a:rPr>
              <a:t>regularized logarithm</a:t>
            </a:r>
            <a:endParaRPr lang="en-SA" sz="1200" dirty="0"/>
          </a:p>
          <a:p>
            <a:endParaRPr lang="en-SA" sz="1200" dirty="0"/>
          </a:p>
        </p:txBody>
      </p:sp>
      <p:sp>
        <p:nvSpPr>
          <p:cNvPr id="18" name="Oval 17">
            <a:extLst>
              <a:ext uri="{FF2B5EF4-FFF2-40B4-BE49-F238E27FC236}">
                <a16:creationId xmlns:a16="http://schemas.microsoft.com/office/drawing/2014/main" id="{51896FCF-1F5B-7DC6-6ABB-909A40962A52}"/>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19" name="Left Brace 18">
            <a:extLst>
              <a:ext uri="{FF2B5EF4-FFF2-40B4-BE49-F238E27FC236}">
                <a16:creationId xmlns:a16="http://schemas.microsoft.com/office/drawing/2014/main" id="{D7D4C45C-A545-7897-733A-ED09714FED91}"/>
              </a:ext>
            </a:extLst>
          </p:cNvPr>
          <p:cNvSpPr/>
          <p:nvPr/>
        </p:nvSpPr>
        <p:spPr>
          <a:xfrm rot="10800000">
            <a:off x="4050507"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1" name="TextBox 20">
            <a:extLst>
              <a:ext uri="{FF2B5EF4-FFF2-40B4-BE49-F238E27FC236}">
                <a16:creationId xmlns:a16="http://schemas.microsoft.com/office/drawing/2014/main" id="{F0D7932C-9D23-54CD-6585-8EC59940A4EF}"/>
              </a:ext>
            </a:extLst>
          </p:cNvPr>
          <p:cNvSpPr txBox="1"/>
          <p:nvPr/>
        </p:nvSpPr>
        <p:spPr>
          <a:xfrm>
            <a:off x="2540966" y="5819841"/>
            <a:ext cx="3653772" cy="276999"/>
          </a:xfrm>
          <a:prstGeom prst="rect">
            <a:avLst/>
          </a:prstGeom>
          <a:noFill/>
        </p:spPr>
        <p:txBody>
          <a:bodyPr wrap="square">
            <a:spAutoFit/>
          </a:bodyPr>
          <a:lstStyle/>
          <a:p>
            <a:pPr algn="ctr"/>
            <a:r>
              <a:rPr lang="en-US" sz="1200" dirty="0">
                <a:solidFill>
                  <a:srgbClr val="222222"/>
                </a:solidFill>
                <a:latin typeface="-apple-system"/>
              </a:rPr>
              <a:t>Clustering</a:t>
            </a:r>
          </a:p>
        </p:txBody>
      </p:sp>
      <p:pic>
        <p:nvPicPr>
          <p:cNvPr id="34" name="Graphic 33" descr="Transfer outline">
            <a:extLst>
              <a:ext uri="{FF2B5EF4-FFF2-40B4-BE49-F238E27FC236}">
                <a16:creationId xmlns:a16="http://schemas.microsoft.com/office/drawing/2014/main" id="{CFA2B726-A898-7035-5C8F-F07DE3404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284" y="2779490"/>
            <a:ext cx="673746" cy="673746"/>
          </a:xfrm>
          <a:prstGeom prst="rect">
            <a:avLst/>
          </a:prstGeom>
        </p:spPr>
      </p:pic>
      <p:pic>
        <p:nvPicPr>
          <p:cNvPr id="37" name="Graphic 36" descr="Topography Map outline">
            <a:extLst>
              <a:ext uri="{FF2B5EF4-FFF2-40B4-BE49-F238E27FC236}">
                <a16:creationId xmlns:a16="http://schemas.microsoft.com/office/drawing/2014/main" id="{1D774B05-6D30-8DB4-B3B6-420786FAA1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11991" y="3873760"/>
            <a:ext cx="646331" cy="646331"/>
          </a:xfrm>
          <a:prstGeom prst="rect">
            <a:avLst/>
          </a:prstGeom>
        </p:spPr>
      </p:pic>
      <p:sp>
        <p:nvSpPr>
          <p:cNvPr id="38" name="TextBox 37">
            <a:extLst>
              <a:ext uri="{FF2B5EF4-FFF2-40B4-BE49-F238E27FC236}">
                <a16:creationId xmlns:a16="http://schemas.microsoft.com/office/drawing/2014/main" id="{C366756D-80DE-132E-483C-32A6E3A65860}"/>
              </a:ext>
            </a:extLst>
          </p:cNvPr>
          <p:cNvSpPr txBox="1"/>
          <p:nvPr/>
        </p:nvSpPr>
        <p:spPr>
          <a:xfrm>
            <a:off x="2820109" y="4528546"/>
            <a:ext cx="1006238" cy="276999"/>
          </a:xfrm>
          <a:prstGeom prst="rect">
            <a:avLst/>
          </a:prstGeom>
          <a:noFill/>
        </p:spPr>
        <p:txBody>
          <a:bodyPr wrap="none" rtlCol="0">
            <a:spAutoFit/>
          </a:bodyPr>
          <a:lstStyle/>
          <a:p>
            <a:r>
              <a:rPr lang="en-US" sz="1200" dirty="0"/>
              <a:t> Visualization</a:t>
            </a:r>
            <a:endParaRPr lang="en-SA" sz="1200" dirty="0"/>
          </a:p>
        </p:txBody>
      </p:sp>
      <p:pic>
        <p:nvPicPr>
          <p:cNvPr id="44" name="Graphic 43" descr="Social network with solid fill">
            <a:extLst>
              <a:ext uri="{FF2B5EF4-FFF2-40B4-BE49-F238E27FC236}">
                <a16:creationId xmlns:a16="http://schemas.microsoft.com/office/drawing/2014/main" id="{8D1D9F15-C65B-90D2-BEF9-48FF2822B6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0652" y="4895369"/>
            <a:ext cx="914400" cy="914400"/>
          </a:xfrm>
          <a:prstGeom prst="rect">
            <a:avLst/>
          </a:prstGeom>
        </p:spPr>
      </p:pic>
      <p:sp>
        <p:nvSpPr>
          <p:cNvPr id="45" name="Rounded Rectangle 44">
            <a:extLst>
              <a:ext uri="{FF2B5EF4-FFF2-40B4-BE49-F238E27FC236}">
                <a16:creationId xmlns:a16="http://schemas.microsoft.com/office/drawing/2014/main" id="{3B3C1B6E-A4C5-0A38-3E11-7576EAD2DCFE}"/>
              </a:ext>
            </a:extLst>
          </p:cNvPr>
          <p:cNvSpPr/>
          <p:nvPr/>
        </p:nvSpPr>
        <p:spPr>
          <a:xfrm>
            <a:off x="6374814" y="1328777"/>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2" name="Rectangle 1">
            <a:extLst>
              <a:ext uri="{FF2B5EF4-FFF2-40B4-BE49-F238E27FC236}">
                <a16:creationId xmlns:a16="http://schemas.microsoft.com/office/drawing/2014/main" id="{98AA9C52-B788-6CAE-AAD9-6911CDB42B4C}"/>
              </a:ext>
            </a:extLst>
          </p:cNvPr>
          <p:cNvSpPr/>
          <p:nvPr/>
        </p:nvSpPr>
        <p:spPr>
          <a:xfrm>
            <a:off x="3022921" y="4895369"/>
            <a:ext cx="2889148" cy="1442369"/>
          </a:xfrm>
          <a:prstGeom prst="rect">
            <a:avLst/>
          </a:prstGeom>
          <a:solidFill>
            <a:srgbClr val="FFFFFF">
              <a:alpha val="9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19683737-CBCE-64C9-EFBA-EB63D0C5E248}"/>
              </a:ext>
            </a:extLst>
          </p:cNvPr>
          <p:cNvSpPr/>
          <p:nvPr/>
        </p:nvSpPr>
        <p:spPr>
          <a:xfrm>
            <a:off x="4360361" y="3250348"/>
            <a:ext cx="2889148" cy="144236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TextBox 5">
            <a:extLst>
              <a:ext uri="{FF2B5EF4-FFF2-40B4-BE49-F238E27FC236}">
                <a16:creationId xmlns:a16="http://schemas.microsoft.com/office/drawing/2014/main" id="{C9E48620-E57E-D1BD-3854-03332AFEFB8F}"/>
              </a:ext>
            </a:extLst>
          </p:cNvPr>
          <p:cNvSpPr txBox="1"/>
          <p:nvPr/>
        </p:nvSpPr>
        <p:spPr>
          <a:xfrm>
            <a:off x="4447594" y="4976969"/>
            <a:ext cx="7433245" cy="738664"/>
          </a:xfrm>
          <a:prstGeom prst="rect">
            <a:avLst/>
          </a:prstGeom>
          <a:noFill/>
          <a:ln>
            <a:solidFill>
              <a:schemeClr val="tx1"/>
            </a:solidFill>
          </a:ln>
        </p:spPr>
        <p:txBody>
          <a:bodyPr wrap="square">
            <a:spAutoFit/>
          </a:bodyPr>
          <a:lstStyle/>
          <a:p>
            <a:pPr algn="just"/>
            <a:r>
              <a:rPr lang="en-US" sz="1400" b="0" i="0" u="none" strike="noStrike" dirty="0">
                <a:solidFill>
                  <a:srgbClr val="333333"/>
                </a:solidFill>
                <a:effectLst/>
                <a:latin typeface="Arial" panose="020B0604020202020204" pitchFamily="34" charset="0"/>
              </a:rPr>
              <a:t>In the above function, we specified </a:t>
            </a:r>
            <a:r>
              <a:rPr lang="en-US" sz="1400" dirty="0"/>
              <a:t>blind = FALSE</a:t>
            </a:r>
            <a:r>
              <a:rPr lang="en-US" sz="1400" b="0" i="0" u="none" strike="noStrike" dirty="0">
                <a:solidFill>
                  <a:srgbClr val="333333"/>
                </a:solidFill>
                <a:effectLst/>
                <a:latin typeface="Arial" panose="020B0604020202020204" pitchFamily="34" charset="0"/>
              </a:rPr>
              <a:t>, which means that differences between the variables in the design will not contribute to the expected variance-mean trend of the experiment. </a:t>
            </a:r>
            <a:endParaRPr lang="en-SA" sz="1400" dirty="0"/>
          </a:p>
        </p:txBody>
      </p:sp>
      <p:pic>
        <p:nvPicPr>
          <p:cNvPr id="15" name="Picture 14">
            <a:extLst>
              <a:ext uri="{FF2B5EF4-FFF2-40B4-BE49-F238E27FC236}">
                <a16:creationId xmlns:a16="http://schemas.microsoft.com/office/drawing/2014/main" id="{C8647A0F-E939-13C7-7544-9A0F9D5A0369}"/>
              </a:ext>
            </a:extLst>
          </p:cNvPr>
          <p:cNvPicPr>
            <a:picLocks noChangeAspect="1"/>
          </p:cNvPicPr>
          <p:nvPr/>
        </p:nvPicPr>
        <p:blipFill rotWithShape="1">
          <a:blip r:embed="rId17"/>
          <a:srcRect b="9651"/>
          <a:stretch/>
        </p:blipFill>
        <p:spPr>
          <a:xfrm>
            <a:off x="4555524" y="4187335"/>
            <a:ext cx="6096000" cy="332756"/>
          </a:xfrm>
          <a:prstGeom prst="rect">
            <a:avLst/>
          </a:prstGeom>
        </p:spPr>
      </p:pic>
      <p:pic>
        <p:nvPicPr>
          <p:cNvPr id="46" name="Picture 2" descr="R (programming language) - Wikipedia">
            <a:extLst>
              <a:ext uri="{FF2B5EF4-FFF2-40B4-BE49-F238E27FC236}">
                <a16:creationId xmlns:a16="http://schemas.microsoft.com/office/drawing/2014/main" id="{6BA78734-C1DC-43B0-7617-7BD0E90D791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80181" y="3939387"/>
            <a:ext cx="933012" cy="72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5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Table outline">
            <a:extLst>
              <a:ext uri="{FF2B5EF4-FFF2-40B4-BE49-F238E27FC236}">
                <a16:creationId xmlns:a16="http://schemas.microsoft.com/office/drawing/2014/main" id="{29754431-653A-1B75-8197-39C2DFD99D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08521" y="2653018"/>
            <a:ext cx="914400" cy="914400"/>
          </a:xfrm>
          <a:prstGeom prst="rect">
            <a:avLst/>
          </a:prstGeom>
        </p:spPr>
      </p:pic>
      <p:sp>
        <p:nvSpPr>
          <p:cNvPr id="10" name="Oval 9">
            <a:extLst>
              <a:ext uri="{FF2B5EF4-FFF2-40B4-BE49-F238E27FC236}">
                <a16:creationId xmlns:a16="http://schemas.microsoft.com/office/drawing/2014/main" id="{FAAC6AE9-9BAE-8E10-537D-2CA11B97FFAD}"/>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2" name="TextBox 11">
            <a:extLst>
              <a:ext uri="{FF2B5EF4-FFF2-40B4-BE49-F238E27FC236}">
                <a16:creationId xmlns:a16="http://schemas.microsoft.com/office/drawing/2014/main" id="{35DA5F5C-760D-EA6C-F6DF-A84D8CF33CBB}"/>
              </a:ext>
            </a:extLst>
          </p:cNvPr>
          <p:cNvSpPr txBox="1"/>
          <p:nvPr/>
        </p:nvSpPr>
        <p:spPr>
          <a:xfrm>
            <a:off x="1782974" y="3332716"/>
            <a:ext cx="1565493" cy="276999"/>
          </a:xfrm>
          <a:prstGeom prst="rect">
            <a:avLst/>
          </a:prstGeom>
          <a:noFill/>
        </p:spPr>
        <p:txBody>
          <a:bodyPr wrap="none" rtlCol="0">
            <a:spAutoFit/>
          </a:bodyPr>
          <a:lstStyle/>
          <a:p>
            <a:r>
              <a:rPr lang="en-US" sz="1200" dirty="0"/>
              <a:t> C</a:t>
            </a:r>
            <a:r>
              <a:rPr lang="en-SA" sz="1200" dirty="0"/>
              <a:t>ount transformation</a:t>
            </a:r>
          </a:p>
        </p:txBody>
      </p:sp>
      <p:sp>
        <p:nvSpPr>
          <p:cNvPr id="13" name="Oval 12">
            <a:extLst>
              <a:ext uri="{FF2B5EF4-FFF2-40B4-BE49-F238E27FC236}">
                <a16:creationId xmlns:a16="http://schemas.microsoft.com/office/drawing/2014/main" id="{9AE989FE-01D5-30FB-4D38-B375C6CF36D5}"/>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16" name="TextBox 15">
            <a:extLst>
              <a:ext uri="{FF2B5EF4-FFF2-40B4-BE49-F238E27FC236}">
                <a16:creationId xmlns:a16="http://schemas.microsoft.com/office/drawing/2014/main" id="{4FCC771E-4CCF-439C-30A0-4F292090932E}"/>
              </a:ext>
            </a:extLst>
          </p:cNvPr>
          <p:cNvSpPr txBox="1"/>
          <p:nvPr/>
        </p:nvSpPr>
        <p:spPr>
          <a:xfrm>
            <a:off x="4447594" y="3032090"/>
            <a:ext cx="2781531" cy="646331"/>
          </a:xfrm>
          <a:prstGeom prst="rect">
            <a:avLst/>
          </a:prstGeom>
          <a:noFill/>
        </p:spPr>
        <p:txBody>
          <a:bodyPr wrap="none" rtlCol="0">
            <a:spAutoFit/>
          </a:bodyPr>
          <a:lstStyle/>
          <a:p>
            <a:pPr marL="171450" indent="-171450">
              <a:buFont typeface="Arial" panose="020B0604020202020204" pitchFamily="34" charset="0"/>
              <a:buChar char="•"/>
            </a:pPr>
            <a:r>
              <a:rPr lang="en-US" sz="1200" b="0" i="0" u="none" strike="noStrike" dirty="0">
                <a:solidFill>
                  <a:srgbClr val="333333"/>
                </a:solidFill>
                <a:effectLst/>
                <a:latin typeface="Helvetica Neue" panose="02000503000000020004" pitchFamily="2" charset="0"/>
              </a:rPr>
              <a:t>variance stabilizing transformations</a:t>
            </a:r>
          </a:p>
          <a:p>
            <a:pPr marL="171450" indent="-171450">
              <a:buFont typeface="Arial" panose="020B0604020202020204" pitchFamily="34" charset="0"/>
              <a:buChar char="•"/>
            </a:pPr>
            <a:r>
              <a:rPr lang="en-US" sz="1200" b="0" u="none" strike="noStrike" dirty="0">
                <a:solidFill>
                  <a:srgbClr val="333333"/>
                </a:solidFill>
                <a:effectLst/>
                <a:latin typeface="Helvetica Neue" panose="02000503000000020004" pitchFamily="2" charset="0"/>
              </a:rPr>
              <a:t>regularized logarithm</a:t>
            </a:r>
            <a:endParaRPr lang="en-SA" sz="1200" dirty="0"/>
          </a:p>
          <a:p>
            <a:endParaRPr lang="en-SA" sz="1200" dirty="0"/>
          </a:p>
        </p:txBody>
      </p:sp>
      <p:sp>
        <p:nvSpPr>
          <p:cNvPr id="18" name="Oval 17">
            <a:extLst>
              <a:ext uri="{FF2B5EF4-FFF2-40B4-BE49-F238E27FC236}">
                <a16:creationId xmlns:a16="http://schemas.microsoft.com/office/drawing/2014/main" id="{51896FCF-1F5B-7DC6-6ABB-909A40962A52}"/>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19" name="Left Brace 18">
            <a:extLst>
              <a:ext uri="{FF2B5EF4-FFF2-40B4-BE49-F238E27FC236}">
                <a16:creationId xmlns:a16="http://schemas.microsoft.com/office/drawing/2014/main" id="{D7D4C45C-A545-7897-733A-ED09714FED91}"/>
              </a:ext>
            </a:extLst>
          </p:cNvPr>
          <p:cNvSpPr/>
          <p:nvPr/>
        </p:nvSpPr>
        <p:spPr>
          <a:xfrm rot="10800000">
            <a:off x="4050507"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1" name="TextBox 20">
            <a:extLst>
              <a:ext uri="{FF2B5EF4-FFF2-40B4-BE49-F238E27FC236}">
                <a16:creationId xmlns:a16="http://schemas.microsoft.com/office/drawing/2014/main" id="{F0D7932C-9D23-54CD-6585-8EC59940A4EF}"/>
              </a:ext>
            </a:extLst>
          </p:cNvPr>
          <p:cNvSpPr txBox="1"/>
          <p:nvPr/>
        </p:nvSpPr>
        <p:spPr>
          <a:xfrm>
            <a:off x="2540966" y="5819841"/>
            <a:ext cx="3653772" cy="276999"/>
          </a:xfrm>
          <a:prstGeom prst="rect">
            <a:avLst/>
          </a:prstGeom>
          <a:noFill/>
        </p:spPr>
        <p:txBody>
          <a:bodyPr wrap="square">
            <a:spAutoFit/>
          </a:bodyPr>
          <a:lstStyle/>
          <a:p>
            <a:pPr algn="ctr"/>
            <a:r>
              <a:rPr lang="en-US" sz="1200" dirty="0">
                <a:solidFill>
                  <a:srgbClr val="222222"/>
                </a:solidFill>
                <a:latin typeface="-apple-system"/>
              </a:rPr>
              <a:t>Clustering</a:t>
            </a:r>
          </a:p>
        </p:txBody>
      </p:sp>
      <p:pic>
        <p:nvPicPr>
          <p:cNvPr id="34" name="Graphic 33" descr="Transfer outline">
            <a:extLst>
              <a:ext uri="{FF2B5EF4-FFF2-40B4-BE49-F238E27FC236}">
                <a16:creationId xmlns:a16="http://schemas.microsoft.com/office/drawing/2014/main" id="{CFA2B726-A898-7035-5C8F-F07DE3404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284" y="2779490"/>
            <a:ext cx="673746" cy="673746"/>
          </a:xfrm>
          <a:prstGeom prst="rect">
            <a:avLst/>
          </a:prstGeom>
        </p:spPr>
      </p:pic>
      <p:pic>
        <p:nvPicPr>
          <p:cNvPr id="37" name="Graphic 36" descr="Topography Map outline">
            <a:extLst>
              <a:ext uri="{FF2B5EF4-FFF2-40B4-BE49-F238E27FC236}">
                <a16:creationId xmlns:a16="http://schemas.microsoft.com/office/drawing/2014/main" id="{1D774B05-6D30-8DB4-B3B6-420786FAA1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11991" y="3873760"/>
            <a:ext cx="646331" cy="646331"/>
          </a:xfrm>
          <a:prstGeom prst="rect">
            <a:avLst/>
          </a:prstGeom>
        </p:spPr>
      </p:pic>
      <p:sp>
        <p:nvSpPr>
          <p:cNvPr id="38" name="TextBox 37">
            <a:extLst>
              <a:ext uri="{FF2B5EF4-FFF2-40B4-BE49-F238E27FC236}">
                <a16:creationId xmlns:a16="http://schemas.microsoft.com/office/drawing/2014/main" id="{C366756D-80DE-132E-483C-32A6E3A65860}"/>
              </a:ext>
            </a:extLst>
          </p:cNvPr>
          <p:cNvSpPr txBox="1"/>
          <p:nvPr/>
        </p:nvSpPr>
        <p:spPr>
          <a:xfrm>
            <a:off x="2820109" y="4528546"/>
            <a:ext cx="1006238" cy="276999"/>
          </a:xfrm>
          <a:prstGeom prst="rect">
            <a:avLst/>
          </a:prstGeom>
          <a:noFill/>
        </p:spPr>
        <p:txBody>
          <a:bodyPr wrap="none" rtlCol="0">
            <a:spAutoFit/>
          </a:bodyPr>
          <a:lstStyle/>
          <a:p>
            <a:r>
              <a:rPr lang="en-US" sz="1200" dirty="0"/>
              <a:t> Visualization</a:t>
            </a:r>
            <a:endParaRPr lang="en-SA" sz="1200" dirty="0"/>
          </a:p>
        </p:txBody>
      </p:sp>
      <p:pic>
        <p:nvPicPr>
          <p:cNvPr id="44" name="Graphic 43" descr="Social network with solid fill">
            <a:extLst>
              <a:ext uri="{FF2B5EF4-FFF2-40B4-BE49-F238E27FC236}">
                <a16:creationId xmlns:a16="http://schemas.microsoft.com/office/drawing/2014/main" id="{8D1D9F15-C65B-90D2-BEF9-48FF2822B6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0652" y="4895369"/>
            <a:ext cx="914400" cy="914400"/>
          </a:xfrm>
          <a:prstGeom prst="rect">
            <a:avLst/>
          </a:prstGeom>
        </p:spPr>
      </p:pic>
      <p:sp>
        <p:nvSpPr>
          <p:cNvPr id="45" name="Rounded Rectangle 44">
            <a:extLst>
              <a:ext uri="{FF2B5EF4-FFF2-40B4-BE49-F238E27FC236}">
                <a16:creationId xmlns:a16="http://schemas.microsoft.com/office/drawing/2014/main" id="{3B3C1B6E-A4C5-0A38-3E11-7576EAD2DCFE}"/>
              </a:ext>
            </a:extLst>
          </p:cNvPr>
          <p:cNvSpPr/>
          <p:nvPr/>
        </p:nvSpPr>
        <p:spPr>
          <a:xfrm>
            <a:off x="6374814" y="1328777"/>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2" name="Rectangle 1">
            <a:extLst>
              <a:ext uri="{FF2B5EF4-FFF2-40B4-BE49-F238E27FC236}">
                <a16:creationId xmlns:a16="http://schemas.microsoft.com/office/drawing/2014/main" id="{98AA9C52-B788-6CAE-AAD9-6911CDB42B4C}"/>
              </a:ext>
            </a:extLst>
          </p:cNvPr>
          <p:cNvSpPr/>
          <p:nvPr/>
        </p:nvSpPr>
        <p:spPr>
          <a:xfrm>
            <a:off x="3022921" y="4895369"/>
            <a:ext cx="2889148" cy="144236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19683737-CBCE-64C9-EFBA-EB63D0C5E248}"/>
              </a:ext>
            </a:extLst>
          </p:cNvPr>
          <p:cNvSpPr/>
          <p:nvPr/>
        </p:nvSpPr>
        <p:spPr>
          <a:xfrm>
            <a:off x="1591733" y="2424242"/>
            <a:ext cx="5657776" cy="140631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E01B711E-FA59-24AF-161C-84834E2C237D}"/>
              </a:ext>
            </a:extLst>
          </p:cNvPr>
          <p:cNvSpPr/>
          <p:nvPr/>
        </p:nvSpPr>
        <p:spPr>
          <a:xfrm>
            <a:off x="3910652" y="3820062"/>
            <a:ext cx="2824600" cy="654886"/>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7" name="Picture 16" descr="A computer screen shot of a program&#10;&#10;Description automatically generated">
            <a:extLst>
              <a:ext uri="{FF2B5EF4-FFF2-40B4-BE49-F238E27FC236}">
                <a16:creationId xmlns:a16="http://schemas.microsoft.com/office/drawing/2014/main" id="{197D6051-06F6-4B86-DB0B-AD8AD10C8B8D}"/>
              </a:ext>
            </a:extLst>
          </p:cNvPr>
          <p:cNvPicPr>
            <a:picLocks noChangeAspect="1"/>
          </p:cNvPicPr>
          <p:nvPr/>
        </p:nvPicPr>
        <p:blipFill>
          <a:blip r:embed="rId17"/>
          <a:stretch>
            <a:fillRect/>
          </a:stretch>
        </p:blipFill>
        <p:spPr>
          <a:xfrm>
            <a:off x="5430737" y="3910226"/>
            <a:ext cx="5335324" cy="2707777"/>
          </a:xfrm>
          <a:prstGeom prst="rect">
            <a:avLst/>
          </a:prstGeom>
        </p:spPr>
      </p:pic>
      <p:pic>
        <p:nvPicPr>
          <p:cNvPr id="23" name="Picture 22" descr="A close-up of a computer code&#10;&#10;Description automatically generated">
            <a:extLst>
              <a:ext uri="{FF2B5EF4-FFF2-40B4-BE49-F238E27FC236}">
                <a16:creationId xmlns:a16="http://schemas.microsoft.com/office/drawing/2014/main" id="{FA931D2F-AADC-673E-1FA7-0ED764E7309A}"/>
              </a:ext>
            </a:extLst>
          </p:cNvPr>
          <p:cNvPicPr>
            <a:picLocks noChangeAspect="1"/>
          </p:cNvPicPr>
          <p:nvPr/>
        </p:nvPicPr>
        <p:blipFill>
          <a:blip r:embed="rId18"/>
          <a:stretch>
            <a:fillRect/>
          </a:stretch>
        </p:blipFill>
        <p:spPr>
          <a:xfrm>
            <a:off x="5426836" y="2651820"/>
            <a:ext cx="5339225" cy="1097421"/>
          </a:xfrm>
          <a:prstGeom prst="rect">
            <a:avLst/>
          </a:prstGeom>
        </p:spPr>
      </p:pic>
      <p:pic>
        <p:nvPicPr>
          <p:cNvPr id="46" name="Picture 2" descr="R (programming language) - Wikipedia">
            <a:extLst>
              <a:ext uri="{FF2B5EF4-FFF2-40B4-BE49-F238E27FC236}">
                <a16:creationId xmlns:a16="http://schemas.microsoft.com/office/drawing/2014/main" id="{6BA78734-C1DC-43B0-7617-7BD0E90D79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14945" y="2667689"/>
            <a:ext cx="933012" cy="72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6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Table outline">
            <a:extLst>
              <a:ext uri="{FF2B5EF4-FFF2-40B4-BE49-F238E27FC236}">
                <a16:creationId xmlns:a16="http://schemas.microsoft.com/office/drawing/2014/main" id="{29754431-653A-1B75-8197-39C2DFD99D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08521" y="2653018"/>
            <a:ext cx="914400" cy="914400"/>
          </a:xfrm>
          <a:prstGeom prst="rect">
            <a:avLst/>
          </a:prstGeom>
        </p:spPr>
      </p:pic>
      <p:sp>
        <p:nvSpPr>
          <p:cNvPr id="10" name="Oval 9">
            <a:extLst>
              <a:ext uri="{FF2B5EF4-FFF2-40B4-BE49-F238E27FC236}">
                <a16:creationId xmlns:a16="http://schemas.microsoft.com/office/drawing/2014/main" id="{FAAC6AE9-9BAE-8E10-537D-2CA11B97FFAD}"/>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2" name="TextBox 11">
            <a:extLst>
              <a:ext uri="{FF2B5EF4-FFF2-40B4-BE49-F238E27FC236}">
                <a16:creationId xmlns:a16="http://schemas.microsoft.com/office/drawing/2014/main" id="{35DA5F5C-760D-EA6C-F6DF-A84D8CF33CBB}"/>
              </a:ext>
            </a:extLst>
          </p:cNvPr>
          <p:cNvSpPr txBox="1"/>
          <p:nvPr/>
        </p:nvSpPr>
        <p:spPr>
          <a:xfrm>
            <a:off x="1782974" y="3332716"/>
            <a:ext cx="1565493" cy="276999"/>
          </a:xfrm>
          <a:prstGeom prst="rect">
            <a:avLst/>
          </a:prstGeom>
          <a:noFill/>
        </p:spPr>
        <p:txBody>
          <a:bodyPr wrap="none" rtlCol="0">
            <a:spAutoFit/>
          </a:bodyPr>
          <a:lstStyle/>
          <a:p>
            <a:r>
              <a:rPr lang="en-US" sz="1200" dirty="0"/>
              <a:t> C</a:t>
            </a:r>
            <a:r>
              <a:rPr lang="en-SA" sz="1200" dirty="0"/>
              <a:t>ount transformation</a:t>
            </a:r>
          </a:p>
        </p:txBody>
      </p:sp>
      <p:sp>
        <p:nvSpPr>
          <p:cNvPr id="13" name="Oval 12">
            <a:extLst>
              <a:ext uri="{FF2B5EF4-FFF2-40B4-BE49-F238E27FC236}">
                <a16:creationId xmlns:a16="http://schemas.microsoft.com/office/drawing/2014/main" id="{9AE989FE-01D5-30FB-4D38-B375C6CF36D5}"/>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16" name="TextBox 15">
            <a:extLst>
              <a:ext uri="{FF2B5EF4-FFF2-40B4-BE49-F238E27FC236}">
                <a16:creationId xmlns:a16="http://schemas.microsoft.com/office/drawing/2014/main" id="{4FCC771E-4CCF-439C-30A0-4F292090932E}"/>
              </a:ext>
            </a:extLst>
          </p:cNvPr>
          <p:cNvSpPr txBox="1"/>
          <p:nvPr/>
        </p:nvSpPr>
        <p:spPr>
          <a:xfrm>
            <a:off x="4447594" y="3032090"/>
            <a:ext cx="2781531" cy="646331"/>
          </a:xfrm>
          <a:prstGeom prst="rect">
            <a:avLst/>
          </a:prstGeom>
          <a:noFill/>
        </p:spPr>
        <p:txBody>
          <a:bodyPr wrap="none" rtlCol="0">
            <a:spAutoFit/>
          </a:bodyPr>
          <a:lstStyle/>
          <a:p>
            <a:pPr marL="171450" indent="-171450">
              <a:buFont typeface="Arial" panose="020B0604020202020204" pitchFamily="34" charset="0"/>
              <a:buChar char="•"/>
            </a:pPr>
            <a:r>
              <a:rPr lang="en-US" sz="1200" b="0" i="0" u="none" strike="noStrike" dirty="0">
                <a:solidFill>
                  <a:srgbClr val="333333"/>
                </a:solidFill>
                <a:effectLst/>
                <a:latin typeface="Helvetica Neue" panose="02000503000000020004" pitchFamily="2" charset="0"/>
              </a:rPr>
              <a:t>variance stabilizing transformations</a:t>
            </a:r>
          </a:p>
          <a:p>
            <a:pPr marL="171450" indent="-171450">
              <a:buFont typeface="Arial" panose="020B0604020202020204" pitchFamily="34" charset="0"/>
              <a:buChar char="•"/>
            </a:pPr>
            <a:r>
              <a:rPr lang="en-US" sz="1200" b="0" u="none" strike="noStrike" dirty="0">
                <a:solidFill>
                  <a:srgbClr val="333333"/>
                </a:solidFill>
                <a:effectLst/>
                <a:latin typeface="Helvetica Neue" panose="02000503000000020004" pitchFamily="2" charset="0"/>
              </a:rPr>
              <a:t>regularized logarithm</a:t>
            </a:r>
            <a:endParaRPr lang="en-SA" sz="1200" dirty="0"/>
          </a:p>
          <a:p>
            <a:endParaRPr lang="en-SA" sz="1200" dirty="0"/>
          </a:p>
        </p:txBody>
      </p:sp>
      <p:sp>
        <p:nvSpPr>
          <p:cNvPr id="18" name="Oval 17">
            <a:extLst>
              <a:ext uri="{FF2B5EF4-FFF2-40B4-BE49-F238E27FC236}">
                <a16:creationId xmlns:a16="http://schemas.microsoft.com/office/drawing/2014/main" id="{51896FCF-1F5B-7DC6-6ABB-909A40962A52}"/>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19" name="Left Brace 18">
            <a:extLst>
              <a:ext uri="{FF2B5EF4-FFF2-40B4-BE49-F238E27FC236}">
                <a16:creationId xmlns:a16="http://schemas.microsoft.com/office/drawing/2014/main" id="{D7D4C45C-A545-7897-733A-ED09714FED91}"/>
              </a:ext>
            </a:extLst>
          </p:cNvPr>
          <p:cNvSpPr/>
          <p:nvPr/>
        </p:nvSpPr>
        <p:spPr>
          <a:xfrm rot="10800000">
            <a:off x="4050507"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1" name="TextBox 20">
            <a:extLst>
              <a:ext uri="{FF2B5EF4-FFF2-40B4-BE49-F238E27FC236}">
                <a16:creationId xmlns:a16="http://schemas.microsoft.com/office/drawing/2014/main" id="{F0D7932C-9D23-54CD-6585-8EC59940A4EF}"/>
              </a:ext>
            </a:extLst>
          </p:cNvPr>
          <p:cNvSpPr txBox="1"/>
          <p:nvPr/>
        </p:nvSpPr>
        <p:spPr>
          <a:xfrm>
            <a:off x="2540966" y="5819841"/>
            <a:ext cx="3653772" cy="276999"/>
          </a:xfrm>
          <a:prstGeom prst="rect">
            <a:avLst/>
          </a:prstGeom>
          <a:noFill/>
        </p:spPr>
        <p:txBody>
          <a:bodyPr wrap="square">
            <a:spAutoFit/>
          </a:bodyPr>
          <a:lstStyle/>
          <a:p>
            <a:pPr algn="ctr"/>
            <a:r>
              <a:rPr lang="en-US" sz="1200" dirty="0">
                <a:solidFill>
                  <a:srgbClr val="222222"/>
                </a:solidFill>
                <a:latin typeface="-apple-system"/>
              </a:rPr>
              <a:t>Clustering</a:t>
            </a:r>
          </a:p>
        </p:txBody>
      </p:sp>
      <p:pic>
        <p:nvPicPr>
          <p:cNvPr id="34" name="Graphic 33" descr="Transfer outline">
            <a:extLst>
              <a:ext uri="{FF2B5EF4-FFF2-40B4-BE49-F238E27FC236}">
                <a16:creationId xmlns:a16="http://schemas.microsoft.com/office/drawing/2014/main" id="{CFA2B726-A898-7035-5C8F-F07DE3404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284" y="2779490"/>
            <a:ext cx="673746" cy="673746"/>
          </a:xfrm>
          <a:prstGeom prst="rect">
            <a:avLst/>
          </a:prstGeom>
        </p:spPr>
      </p:pic>
      <p:pic>
        <p:nvPicPr>
          <p:cNvPr id="37" name="Graphic 36" descr="Topography Map outline">
            <a:extLst>
              <a:ext uri="{FF2B5EF4-FFF2-40B4-BE49-F238E27FC236}">
                <a16:creationId xmlns:a16="http://schemas.microsoft.com/office/drawing/2014/main" id="{1D774B05-6D30-8DB4-B3B6-420786FAA1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11991" y="3873760"/>
            <a:ext cx="646331" cy="646331"/>
          </a:xfrm>
          <a:prstGeom prst="rect">
            <a:avLst/>
          </a:prstGeom>
        </p:spPr>
      </p:pic>
      <p:sp>
        <p:nvSpPr>
          <p:cNvPr id="38" name="TextBox 37">
            <a:extLst>
              <a:ext uri="{FF2B5EF4-FFF2-40B4-BE49-F238E27FC236}">
                <a16:creationId xmlns:a16="http://schemas.microsoft.com/office/drawing/2014/main" id="{C366756D-80DE-132E-483C-32A6E3A65860}"/>
              </a:ext>
            </a:extLst>
          </p:cNvPr>
          <p:cNvSpPr txBox="1"/>
          <p:nvPr/>
        </p:nvSpPr>
        <p:spPr>
          <a:xfrm>
            <a:off x="2820109" y="4528546"/>
            <a:ext cx="1006238" cy="276999"/>
          </a:xfrm>
          <a:prstGeom prst="rect">
            <a:avLst/>
          </a:prstGeom>
          <a:noFill/>
        </p:spPr>
        <p:txBody>
          <a:bodyPr wrap="none" rtlCol="0">
            <a:spAutoFit/>
          </a:bodyPr>
          <a:lstStyle/>
          <a:p>
            <a:r>
              <a:rPr lang="en-US" sz="1200" dirty="0"/>
              <a:t> Visualization</a:t>
            </a:r>
            <a:endParaRPr lang="en-SA" sz="1200" dirty="0"/>
          </a:p>
        </p:txBody>
      </p:sp>
      <p:pic>
        <p:nvPicPr>
          <p:cNvPr id="44" name="Graphic 43" descr="Social network with solid fill">
            <a:extLst>
              <a:ext uri="{FF2B5EF4-FFF2-40B4-BE49-F238E27FC236}">
                <a16:creationId xmlns:a16="http://schemas.microsoft.com/office/drawing/2014/main" id="{8D1D9F15-C65B-90D2-BEF9-48FF2822B6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0652" y="4895369"/>
            <a:ext cx="914400" cy="914400"/>
          </a:xfrm>
          <a:prstGeom prst="rect">
            <a:avLst/>
          </a:prstGeom>
        </p:spPr>
      </p:pic>
      <p:sp>
        <p:nvSpPr>
          <p:cNvPr id="45" name="Rounded Rectangle 44">
            <a:extLst>
              <a:ext uri="{FF2B5EF4-FFF2-40B4-BE49-F238E27FC236}">
                <a16:creationId xmlns:a16="http://schemas.microsoft.com/office/drawing/2014/main" id="{3B3C1B6E-A4C5-0A38-3E11-7576EAD2DCFE}"/>
              </a:ext>
            </a:extLst>
          </p:cNvPr>
          <p:cNvSpPr/>
          <p:nvPr/>
        </p:nvSpPr>
        <p:spPr>
          <a:xfrm>
            <a:off x="6374814" y="1328777"/>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2" name="Rectangle 1">
            <a:extLst>
              <a:ext uri="{FF2B5EF4-FFF2-40B4-BE49-F238E27FC236}">
                <a16:creationId xmlns:a16="http://schemas.microsoft.com/office/drawing/2014/main" id="{98AA9C52-B788-6CAE-AAD9-6911CDB42B4C}"/>
              </a:ext>
            </a:extLst>
          </p:cNvPr>
          <p:cNvSpPr/>
          <p:nvPr/>
        </p:nvSpPr>
        <p:spPr>
          <a:xfrm>
            <a:off x="3022921" y="4895369"/>
            <a:ext cx="2889148" cy="144236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19683737-CBCE-64C9-EFBA-EB63D0C5E248}"/>
              </a:ext>
            </a:extLst>
          </p:cNvPr>
          <p:cNvSpPr/>
          <p:nvPr/>
        </p:nvSpPr>
        <p:spPr>
          <a:xfrm>
            <a:off x="1591733" y="2424242"/>
            <a:ext cx="5657776" cy="140631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E01B711E-FA59-24AF-161C-84834E2C237D}"/>
              </a:ext>
            </a:extLst>
          </p:cNvPr>
          <p:cNvSpPr/>
          <p:nvPr/>
        </p:nvSpPr>
        <p:spPr>
          <a:xfrm>
            <a:off x="3910652" y="3820062"/>
            <a:ext cx="2824600" cy="654886"/>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7" name="Picture 16" descr="A computer screen shot of a program&#10;&#10;Description automatically generated">
            <a:extLst>
              <a:ext uri="{FF2B5EF4-FFF2-40B4-BE49-F238E27FC236}">
                <a16:creationId xmlns:a16="http://schemas.microsoft.com/office/drawing/2014/main" id="{197D6051-06F6-4B86-DB0B-AD8AD10C8B8D}"/>
              </a:ext>
            </a:extLst>
          </p:cNvPr>
          <p:cNvPicPr>
            <a:picLocks noChangeAspect="1"/>
          </p:cNvPicPr>
          <p:nvPr/>
        </p:nvPicPr>
        <p:blipFill>
          <a:blip r:embed="rId17"/>
          <a:stretch>
            <a:fillRect/>
          </a:stretch>
        </p:blipFill>
        <p:spPr>
          <a:xfrm>
            <a:off x="5430737" y="3910226"/>
            <a:ext cx="5335324" cy="2707777"/>
          </a:xfrm>
          <a:prstGeom prst="rect">
            <a:avLst/>
          </a:prstGeom>
        </p:spPr>
      </p:pic>
      <p:pic>
        <p:nvPicPr>
          <p:cNvPr id="23" name="Picture 22" descr="A close-up of a computer code&#10;&#10;Description automatically generated">
            <a:extLst>
              <a:ext uri="{FF2B5EF4-FFF2-40B4-BE49-F238E27FC236}">
                <a16:creationId xmlns:a16="http://schemas.microsoft.com/office/drawing/2014/main" id="{FA931D2F-AADC-673E-1FA7-0ED764E7309A}"/>
              </a:ext>
            </a:extLst>
          </p:cNvPr>
          <p:cNvPicPr>
            <a:picLocks noChangeAspect="1"/>
          </p:cNvPicPr>
          <p:nvPr/>
        </p:nvPicPr>
        <p:blipFill>
          <a:blip r:embed="rId18"/>
          <a:stretch>
            <a:fillRect/>
          </a:stretch>
        </p:blipFill>
        <p:spPr>
          <a:xfrm>
            <a:off x="5426836" y="2651820"/>
            <a:ext cx="5339225" cy="1097421"/>
          </a:xfrm>
          <a:prstGeom prst="rect">
            <a:avLst/>
          </a:prstGeom>
        </p:spPr>
      </p:pic>
      <p:pic>
        <p:nvPicPr>
          <p:cNvPr id="46" name="Picture 2" descr="R (programming language) - Wikipedia">
            <a:extLst>
              <a:ext uri="{FF2B5EF4-FFF2-40B4-BE49-F238E27FC236}">
                <a16:creationId xmlns:a16="http://schemas.microsoft.com/office/drawing/2014/main" id="{6BA78734-C1DC-43B0-7617-7BD0E90D79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14945" y="2667689"/>
            <a:ext cx="933012" cy="7207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close-up of a computer generated image&#10;&#10;Description automatically generated">
            <a:extLst>
              <a:ext uri="{FF2B5EF4-FFF2-40B4-BE49-F238E27FC236}">
                <a16:creationId xmlns:a16="http://schemas.microsoft.com/office/drawing/2014/main" id="{2A147A47-B822-E178-5620-6D5DC9BCE89D}"/>
              </a:ext>
            </a:extLst>
          </p:cNvPr>
          <p:cNvPicPr>
            <a:picLocks noChangeAspect="1"/>
          </p:cNvPicPr>
          <p:nvPr/>
        </p:nvPicPr>
        <p:blipFill rotWithShape="1">
          <a:blip r:embed="rId20"/>
          <a:srcRect l="1" t="3281" r="349"/>
          <a:stretch/>
        </p:blipFill>
        <p:spPr>
          <a:xfrm>
            <a:off x="36727" y="2769097"/>
            <a:ext cx="5339225" cy="3280787"/>
          </a:xfrm>
          <a:prstGeom prst="rect">
            <a:avLst/>
          </a:prstGeom>
        </p:spPr>
      </p:pic>
    </p:spTree>
    <p:extLst>
      <p:ext uri="{BB962C8B-B14F-4D97-AF65-F5344CB8AC3E}">
        <p14:creationId xmlns:p14="http://schemas.microsoft.com/office/powerpoint/2010/main" val="36097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Table outline">
            <a:extLst>
              <a:ext uri="{FF2B5EF4-FFF2-40B4-BE49-F238E27FC236}">
                <a16:creationId xmlns:a16="http://schemas.microsoft.com/office/drawing/2014/main" id="{29754431-653A-1B75-8197-39C2DFD99D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08521" y="2653018"/>
            <a:ext cx="914400" cy="914400"/>
          </a:xfrm>
          <a:prstGeom prst="rect">
            <a:avLst/>
          </a:prstGeom>
        </p:spPr>
      </p:pic>
      <p:sp>
        <p:nvSpPr>
          <p:cNvPr id="10" name="Oval 9">
            <a:extLst>
              <a:ext uri="{FF2B5EF4-FFF2-40B4-BE49-F238E27FC236}">
                <a16:creationId xmlns:a16="http://schemas.microsoft.com/office/drawing/2014/main" id="{FAAC6AE9-9BAE-8E10-537D-2CA11B97FFAD}"/>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2" name="TextBox 11">
            <a:extLst>
              <a:ext uri="{FF2B5EF4-FFF2-40B4-BE49-F238E27FC236}">
                <a16:creationId xmlns:a16="http://schemas.microsoft.com/office/drawing/2014/main" id="{35DA5F5C-760D-EA6C-F6DF-A84D8CF33CBB}"/>
              </a:ext>
            </a:extLst>
          </p:cNvPr>
          <p:cNvSpPr txBox="1"/>
          <p:nvPr/>
        </p:nvSpPr>
        <p:spPr>
          <a:xfrm>
            <a:off x="1782974" y="3332716"/>
            <a:ext cx="1565493" cy="276999"/>
          </a:xfrm>
          <a:prstGeom prst="rect">
            <a:avLst/>
          </a:prstGeom>
          <a:noFill/>
        </p:spPr>
        <p:txBody>
          <a:bodyPr wrap="none" rtlCol="0">
            <a:spAutoFit/>
          </a:bodyPr>
          <a:lstStyle/>
          <a:p>
            <a:r>
              <a:rPr lang="en-US" sz="1200" dirty="0"/>
              <a:t> C</a:t>
            </a:r>
            <a:r>
              <a:rPr lang="en-SA" sz="1200" dirty="0"/>
              <a:t>ount transformation</a:t>
            </a:r>
          </a:p>
        </p:txBody>
      </p:sp>
      <p:sp>
        <p:nvSpPr>
          <p:cNvPr id="13" name="Oval 12">
            <a:extLst>
              <a:ext uri="{FF2B5EF4-FFF2-40B4-BE49-F238E27FC236}">
                <a16:creationId xmlns:a16="http://schemas.microsoft.com/office/drawing/2014/main" id="{9AE989FE-01D5-30FB-4D38-B375C6CF36D5}"/>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16" name="TextBox 15">
            <a:extLst>
              <a:ext uri="{FF2B5EF4-FFF2-40B4-BE49-F238E27FC236}">
                <a16:creationId xmlns:a16="http://schemas.microsoft.com/office/drawing/2014/main" id="{4FCC771E-4CCF-439C-30A0-4F292090932E}"/>
              </a:ext>
            </a:extLst>
          </p:cNvPr>
          <p:cNvSpPr txBox="1"/>
          <p:nvPr/>
        </p:nvSpPr>
        <p:spPr>
          <a:xfrm>
            <a:off x="4447594" y="3032090"/>
            <a:ext cx="2781531" cy="646331"/>
          </a:xfrm>
          <a:prstGeom prst="rect">
            <a:avLst/>
          </a:prstGeom>
          <a:noFill/>
        </p:spPr>
        <p:txBody>
          <a:bodyPr wrap="none" rtlCol="0">
            <a:spAutoFit/>
          </a:bodyPr>
          <a:lstStyle/>
          <a:p>
            <a:pPr marL="171450" indent="-171450">
              <a:buFont typeface="Arial" panose="020B0604020202020204" pitchFamily="34" charset="0"/>
              <a:buChar char="•"/>
            </a:pPr>
            <a:r>
              <a:rPr lang="en-US" sz="1200" b="0" i="0" u="none" strike="noStrike" dirty="0">
                <a:solidFill>
                  <a:srgbClr val="333333"/>
                </a:solidFill>
                <a:effectLst/>
                <a:latin typeface="Helvetica Neue" panose="02000503000000020004" pitchFamily="2" charset="0"/>
              </a:rPr>
              <a:t>variance stabilizing transformations</a:t>
            </a:r>
          </a:p>
          <a:p>
            <a:pPr marL="171450" indent="-171450">
              <a:buFont typeface="Arial" panose="020B0604020202020204" pitchFamily="34" charset="0"/>
              <a:buChar char="•"/>
            </a:pPr>
            <a:r>
              <a:rPr lang="en-US" sz="1200" b="0" u="none" strike="noStrike" dirty="0">
                <a:solidFill>
                  <a:srgbClr val="333333"/>
                </a:solidFill>
                <a:effectLst/>
                <a:latin typeface="Helvetica Neue" panose="02000503000000020004" pitchFamily="2" charset="0"/>
              </a:rPr>
              <a:t>regularized logarithm</a:t>
            </a:r>
            <a:endParaRPr lang="en-SA" sz="1200" dirty="0"/>
          </a:p>
          <a:p>
            <a:endParaRPr lang="en-SA" sz="1200" dirty="0"/>
          </a:p>
        </p:txBody>
      </p:sp>
      <p:sp>
        <p:nvSpPr>
          <p:cNvPr id="18" name="Oval 17">
            <a:extLst>
              <a:ext uri="{FF2B5EF4-FFF2-40B4-BE49-F238E27FC236}">
                <a16:creationId xmlns:a16="http://schemas.microsoft.com/office/drawing/2014/main" id="{51896FCF-1F5B-7DC6-6ABB-909A40962A52}"/>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19" name="Left Brace 18">
            <a:extLst>
              <a:ext uri="{FF2B5EF4-FFF2-40B4-BE49-F238E27FC236}">
                <a16:creationId xmlns:a16="http://schemas.microsoft.com/office/drawing/2014/main" id="{D7D4C45C-A545-7897-733A-ED09714FED91}"/>
              </a:ext>
            </a:extLst>
          </p:cNvPr>
          <p:cNvSpPr/>
          <p:nvPr/>
        </p:nvSpPr>
        <p:spPr>
          <a:xfrm rot="10800000">
            <a:off x="4050507"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1" name="TextBox 20">
            <a:extLst>
              <a:ext uri="{FF2B5EF4-FFF2-40B4-BE49-F238E27FC236}">
                <a16:creationId xmlns:a16="http://schemas.microsoft.com/office/drawing/2014/main" id="{F0D7932C-9D23-54CD-6585-8EC59940A4EF}"/>
              </a:ext>
            </a:extLst>
          </p:cNvPr>
          <p:cNvSpPr txBox="1"/>
          <p:nvPr/>
        </p:nvSpPr>
        <p:spPr>
          <a:xfrm>
            <a:off x="2540966" y="5819841"/>
            <a:ext cx="3653772" cy="276999"/>
          </a:xfrm>
          <a:prstGeom prst="rect">
            <a:avLst/>
          </a:prstGeom>
          <a:noFill/>
        </p:spPr>
        <p:txBody>
          <a:bodyPr wrap="square">
            <a:spAutoFit/>
          </a:bodyPr>
          <a:lstStyle/>
          <a:p>
            <a:pPr algn="ctr"/>
            <a:r>
              <a:rPr lang="en-US" sz="1200" dirty="0">
                <a:solidFill>
                  <a:srgbClr val="222222"/>
                </a:solidFill>
                <a:latin typeface="-apple-system"/>
              </a:rPr>
              <a:t>Clustering</a:t>
            </a:r>
          </a:p>
        </p:txBody>
      </p:sp>
      <p:pic>
        <p:nvPicPr>
          <p:cNvPr id="34" name="Graphic 33" descr="Transfer outline">
            <a:extLst>
              <a:ext uri="{FF2B5EF4-FFF2-40B4-BE49-F238E27FC236}">
                <a16:creationId xmlns:a16="http://schemas.microsoft.com/office/drawing/2014/main" id="{CFA2B726-A898-7035-5C8F-F07DE3404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284" y="2779490"/>
            <a:ext cx="673746" cy="673746"/>
          </a:xfrm>
          <a:prstGeom prst="rect">
            <a:avLst/>
          </a:prstGeom>
        </p:spPr>
      </p:pic>
      <p:pic>
        <p:nvPicPr>
          <p:cNvPr id="37" name="Graphic 36" descr="Topography Map outline">
            <a:extLst>
              <a:ext uri="{FF2B5EF4-FFF2-40B4-BE49-F238E27FC236}">
                <a16:creationId xmlns:a16="http://schemas.microsoft.com/office/drawing/2014/main" id="{1D774B05-6D30-8DB4-B3B6-420786FAA1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11991" y="3873760"/>
            <a:ext cx="646331" cy="646331"/>
          </a:xfrm>
          <a:prstGeom prst="rect">
            <a:avLst/>
          </a:prstGeom>
        </p:spPr>
      </p:pic>
      <p:sp>
        <p:nvSpPr>
          <p:cNvPr id="38" name="TextBox 37">
            <a:extLst>
              <a:ext uri="{FF2B5EF4-FFF2-40B4-BE49-F238E27FC236}">
                <a16:creationId xmlns:a16="http://schemas.microsoft.com/office/drawing/2014/main" id="{C366756D-80DE-132E-483C-32A6E3A65860}"/>
              </a:ext>
            </a:extLst>
          </p:cNvPr>
          <p:cNvSpPr txBox="1"/>
          <p:nvPr/>
        </p:nvSpPr>
        <p:spPr>
          <a:xfrm>
            <a:off x="2820109" y="4528546"/>
            <a:ext cx="1006238" cy="276999"/>
          </a:xfrm>
          <a:prstGeom prst="rect">
            <a:avLst/>
          </a:prstGeom>
          <a:noFill/>
        </p:spPr>
        <p:txBody>
          <a:bodyPr wrap="none" rtlCol="0">
            <a:spAutoFit/>
          </a:bodyPr>
          <a:lstStyle/>
          <a:p>
            <a:r>
              <a:rPr lang="en-US" sz="1200" dirty="0"/>
              <a:t> Visualization</a:t>
            </a:r>
            <a:endParaRPr lang="en-SA" sz="1200" dirty="0"/>
          </a:p>
        </p:txBody>
      </p:sp>
      <p:pic>
        <p:nvPicPr>
          <p:cNvPr id="44" name="Graphic 43" descr="Social network with solid fill">
            <a:extLst>
              <a:ext uri="{FF2B5EF4-FFF2-40B4-BE49-F238E27FC236}">
                <a16:creationId xmlns:a16="http://schemas.microsoft.com/office/drawing/2014/main" id="{8D1D9F15-C65B-90D2-BEF9-48FF2822B6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0652" y="4895369"/>
            <a:ext cx="914400" cy="914400"/>
          </a:xfrm>
          <a:prstGeom prst="rect">
            <a:avLst/>
          </a:prstGeom>
        </p:spPr>
      </p:pic>
      <p:sp>
        <p:nvSpPr>
          <p:cNvPr id="45" name="Rounded Rectangle 44">
            <a:extLst>
              <a:ext uri="{FF2B5EF4-FFF2-40B4-BE49-F238E27FC236}">
                <a16:creationId xmlns:a16="http://schemas.microsoft.com/office/drawing/2014/main" id="{3B3C1B6E-A4C5-0A38-3E11-7576EAD2DCFE}"/>
              </a:ext>
            </a:extLst>
          </p:cNvPr>
          <p:cNvSpPr/>
          <p:nvPr/>
        </p:nvSpPr>
        <p:spPr>
          <a:xfrm>
            <a:off x="6374814" y="1328777"/>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2" name="Rectangle 1">
            <a:extLst>
              <a:ext uri="{FF2B5EF4-FFF2-40B4-BE49-F238E27FC236}">
                <a16:creationId xmlns:a16="http://schemas.microsoft.com/office/drawing/2014/main" id="{98AA9C52-B788-6CAE-AAD9-6911CDB42B4C}"/>
              </a:ext>
            </a:extLst>
          </p:cNvPr>
          <p:cNvSpPr/>
          <p:nvPr/>
        </p:nvSpPr>
        <p:spPr>
          <a:xfrm>
            <a:off x="3022921" y="4895369"/>
            <a:ext cx="2889148" cy="144236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19683737-CBCE-64C9-EFBA-EB63D0C5E248}"/>
              </a:ext>
            </a:extLst>
          </p:cNvPr>
          <p:cNvSpPr/>
          <p:nvPr/>
        </p:nvSpPr>
        <p:spPr>
          <a:xfrm>
            <a:off x="1591733" y="2424242"/>
            <a:ext cx="5657776" cy="1406319"/>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E01B711E-FA59-24AF-161C-84834E2C237D}"/>
              </a:ext>
            </a:extLst>
          </p:cNvPr>
          <p:cNvSpPr/>
          <p:nvPr/>
        </p:nvSpPr>
        <p:spPr>
          <a:xfrm>
            <a:off x="3910652" y="3820062"/>
            <a:ext cx="2824600" cy="654886"/>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7" name="Picture 16" descr="A computer screen shot of a program&#10;&#10;Description automatically generated">
            <a:extLst>
              <a:ext uri="{FF2B5EF4-FFF2-40B4-BE49-F238E27FC236}">
                <a16:creationId xmlns:a16="http://schemas.microsoft.com/office/drawing/2014/main" id="{197D6051-06F6-4B86-DB0B-AD8AD10C8B8D}"/>
              </a:ext>
            </a:extLst>
          </p:cNvPr>
          <p:cNvPicPr>
            <a:picLocks noChangeAspect="1"/>
          </p:cNvPicPr>
          <p:nvPr/>
        </p:nvPicPr>
        <p:blipFill>
          <a:blip r:embed="rId17"/>
          <a:stretch>
            <a:fillRect/>
          </a:stretch>
        </p:blipFill>
        <p:spPr>
          <a:xfrm>
            <a:off x="5430737" y="3910226"/>
            <a:ext cx="5335324" cy="2707777"/>
          </a:xfrm>
          <a:prstGeom prst="rect">
            <a:avLst/>
          </a:prstGeom>
        </p:spPr>
      </p:pic>
      <p:pic>
        <p:nvPicPr>
          <p:cNvPr id="23" name="Picture 22" descr="A close-up of a computer code&#10;&#10;Description automatically generated">
            <a:extLst>
              <a:ext uri="{FF2B5EF4-FFF2-40B4-BE49-F238E27FC236}">
                <a16:creationId xmlns:a16="http://schemas.microsoft.com/office/drawing/2014/main" id="{FA931D2F-AADC-673E-1FA7-0ED764E7309A}"/>
              </a:ext>
            </a:extLst>
          </p:cNvPr>
          <p:cNvPicPr>
            <a:picLocks noChangeAspect="1"/>
          </p:cNvPicPr>
          <p:nvPr/>
        </p:nvPicPr>
        <p:blipFill>
          <a:blip r:embed="rId18"/>
          <a:stretch>
            <a:fillRect/>
          </a:stretch>
        </p:blipFill>
        <p:spPr>
          <a:xfrm>
            <a:off x="5426836" y="2651820"/>
            <a:ext cx="5339225" cy="1097421"/>
          </a:xfrm>
          <a:prstGeom prst="rect">
            <a:avLst/>
          </a:prstGeom>
        </p:spPr>
      </p:pic>
      <p:pic>
        <p:nvPicPr>
          <p:cNvPr id="46" name="Picture 2" descr="R (programming language) - Wikipedia">
            <a:extLst>
              <a:ext uri="{FF2B5EF4-FFF2-40B4-BE49-F238E27FC236}">
                <a16:creationId xmlns:a16="http://schemas.microsoft.com/office/drawing/2014/main" id="{6BA78734-C1DC-43B0-7617-7BD0E90D791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14945" y="2667689"/>
            <a:ext cx="933012" cy="72078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with red and blue dots&#10;&#10;Description automatically generated">
            <a:extLst>
              <a:ext uri="{FF2B5EF4-FFF2-40B4-BE49-F238E27FC236}">
                <a16:creationId xmlns:a16="http://schemas.microsoft.com/office/drawing/2014/main" id="{B0A11F1C-8A6B-4888-40C4-3C56E4F0BCF4}"/>
              </a:ext>
            </a:extLst>
          </p:cNvPr>
          <p:cNvPicPr>
            <a:picLocks noChangeAspect="1"/>
          </p:cNvPicPr>
          <p:nvPr/>
        </p:nvPicPr>
        <p:blipFill>
          <a:blip r:embed="rId20"/>
          <a:stretch>
            <a:fillRect/>
          </a:stretch>
        </p:blipFill>
        <p:spPr>
          <a:xfrm>
            <a:off x="1025595" y="2805878"/>
            <a:ext cx="4275076" cy="3278886"/>
          </a:xfrm>
          <a:prstGeom prst="rect">
            <a:avLst/>
          </a:prstGeom>
        </p:spPr>
      </p:pic>
    </p:spTree>
    <p:extLst>
      <p:ext uri="{BB962C8B-B14F-4D97-AF65-F5344CB8AC3E}">
        <p14:creationId xmlns:p14="http://schemas.microsoft.com/office/powerpoint/2010/main" val="122627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0245D67-0578-A3C7-B666-4C0CC4203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898" y="2345699"/>
            <a:ext cx="3748509" cy="21092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19">
            <a:extLst>
              <a:ext uri="{FF2B5EF4-FFF2-40B4-BE49-F238E27FC236}">
                <a16:creationId xmlns:a16="http://schemas.microsoft.com/office/drawing/2014/main" id="{E5169C57-EEFE-B634-161B-CB788147063A}"/>
              </a:ext>
            </a:extLst>
          </p:cNvPr>
          <p:cNvGraphicFramePr/>
          <p:nvPr>
            <p:extLst>
              <p:ext uri="{D42A27DB-BD31-4B8C-83A1-F6EECF244321}">
                <p14:modId xmlns:p14="http://schemas.microsoft.com/office/powerpoint/2010/main" val="2979019695"/>
              </p:ext>
            </p:extLst>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2009AC7A-80D1-BF8B-EEA9-85CE51C6C4FE}"/>
              </a:ext>
            </a:extLst>
          </p:cNvPr>
          <p:cNvSpPr/>
          <p:nvPr/>
        </p:nvSpPr>
        <p:spPr>
          <a:xfrm>
            <a:off x="6407251" y="1315944"/>
            <a:ext cx="5515733"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a:t>
            </a:r>
          </a:p>
        </p:txBody>
      </p:sp>
      <p:sp>
        <p:nvSpPr>
          <p:cNvPr id="2" name="Oval 1">
            <a:extLst>
              <a:ext uri="{FF2B5EF4-FFF2-40B4-BE49-F238E27FC236}">
                <a16:creationId xmlns:a16="http://schemas.microsoft.com/office/drawing/2014/main" id="{DA024DA1-A403-F64E-91D7-02B5D944050A}"/>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4" name="TextBox 3">
            <a:extLst>
              <a:ext uri="{FF2B5EF4-FFF2-40B4-BE49-F238E27FC236}">
                <a16:creationId xmlns:a16="http://schemas.microsoft.com/office/drawing/2014/main" id="{C9D79212-395F-F9DB-46EA-ECA1B895C1A4}"/>
              </a:ext>
            </a:extLst>
          </p:cNvPr>
          <p:cNvSpPr txBox="1"/>
          <p:nvPr/>
        </p:nvSpPr>
        <p:spPr>
          <a:xfrm>
            <a:off x="2013942" y="4162106"/>
            <a:ext cx="2042419" cy="276999"/>
          </a:xfrm>
          <a:prstGeom prst="rect">
            <a:avLst/>
          </a:prstGeom>
          <a:noFill/>
        </p:spPr>
        <p:txBody>
          <a:bodyPr wrap="none" rtlCol="0">
            <a:spAutoFit/>
          </a:bodyPr>
          <a:lstStyle/>
          <a:p>
            <a:r>
              <a:rPr lang="en-US" sz="1200" dirty="0"/>
              <a:t> Over-representation analysis</a:t>
            </a:r>
            <a:endParaRPr lang="en-SA" sz="1200" dirty="0"/>
          </a:p>
        </p:txBody>
      </p:sp>
      <p:sp>
        <p:nvSpPr>
          <p:cNvPr id="6" name="Oval 5">
            <a:extLst>
              <a:ext uri="{FF2B5EF4-FFF2-40B4-BE49-F238E27FC236}">
                <a16:creationId xmlns:a16="http://schemas.microsoft.com/office/drawing/2014/main" id="{C430BECA-1313-8CD9-D3DE-D7F03902CE65}"/>
              </a:ext>
            </a:extLst>
          </p:cNvPr>
          <p:cNvSpPr/>
          <p:nvPr/>
        </p:nvSpPr>
        <p:spPr>
          <a:xfrm>
            <a:off x="2556900" y="463147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7" name="TextBox 6">
            <a:extLst>
              <a:ext uri="{FF2B5EF4-FFF2-40B4-BE49-F238E27FC236}">
                <a16:creationId xmlns:a16="http://schemas.microsoft.com/office/drawing/2014/main" id="{D357D917-7565-CF94-67CC-3ED70832F12E}"/>
              </a:ext>
            </a:extLst>
          </p:cNvPr>
          <p:cNvSpPr txBox="1"/>
          <p:nvPr/>
        </p:nvSpPr>
        <p:spPr>
          <a:xfrm>
            <a:off x="3449028" y="6337960"/>
            <a:ext cx="2043701" cy="276999"/>
          </a:xfrm>
          <a:prstGeom prst="rect">
            <a:avLst/>
          </a:prstGeom>
          <a:noFill/>
        </p:spPr>
        <p:txBody>
          <a:bodyPr wrap="none" rtlCol="0">
            <a:spAutoFit/>
          </a:bodyPr>
          <a:lstStyle/>
          <a:p>
            <a:r>
              <a:rPr lang="en-US" sz="1200" dirty="0"/>
              <a:t>Gene Set Enrichment Analysis</a:t>
            </a:r>
            <a:endParaRPr lang="en-SA" sz="1200" dirty="0"/>
          </a:p>
        </p:txBody>
      </p:sp>
      <p:pic>
        <p:nvPicPr>
          <p:cNvPr id="12" name="Picture 11" descr="A white background with black and white clouds&#10;&#10;Description automatically generated">
            <a:extLst>
              <a:ext uri="{FF2B5EF4-FFF2-40B4-BE49-F238E27FC236}">
                <a16:creationId xmlns:a16="http://schemas.microsoft.com/office/drawing/2014/main" id="{D1396305-5010-73AD-C701-6E0DB0A2BE3E}"/>
              </a:ext>
            </a:extLst>
          </p:cNvPr>
          <p:cNvPicPr>
            <a:picLocks noChangeAspect="1"/>
          </p:cNvPicPr>
          <p:nvPr/>
        </p:nvPicPr>
        <p:blipFill rotWithShape="1">
          <a:blip r:embed="rId10"/>
          <a:srcRect l="4881" r="64593"/>
          <a:stretch/>
        </p:blipFill>
        <p:spPr>
          <a:xfrm>
            <a:off x="4578207" y="2984223"/>
            <a:ext cx="1829044" cy="889554"/>
          </a:xfrm>
          <a:prstGeom prst="rect">
            <a:avLst/>
          </a:prstGeom>
        </p:spPr>
      </p:pic>
      <p:pic>
        <p:nvPicPr>
          <p:cNvPr id="1026" name="Picture 2">
            <a:extLst>
              <a:ext uri="{FF2B5EF4-FFF2-40B4-BE49-F238E27FC236}">
                <a16:creationId xmlns:a16="http://schemas.microsoft.com/office/drawing/2014/main" id="{5DA5D673-B456-CEED-2D28-47F7E54BEF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5153" y="4727434"/>
            <a:ext cx="2871452" cy="15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0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0245D67-0578-A3C7-B666-4C0CC4203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898" y="2345699"/>
            <a:ext cx="3748509" cy="21092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2009AC7A-80D1-BF8B-EEA9-85CE51C6C4FE}"/>
              </a:ext>
            </a:extLst>
          </p:cNvPr>
          <p:cNvSpPr/>
          <p:nvPr/>
        </p:nvSpPr>
        <p:spPr>
          <a:xfrm>
            <a:off x="6407251" y="1315944"/>
            <a:ext cx="5515733"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a:t>
            </a:r>
          </a:p>
        </p:txBody>
      </p:sp>
      <p:sp>
        <p:nvSpPr>
          <p:cNvPr id="2" name="Oval 1">
            <a:extLst>
              <a:ext uri="{FF2B5EF4-FFF2-40B4-BE49-F238E27FC236}">
                <a16:creationId xmlns:a16="http://schemas.microsoft.com/office/drawing/2014/main" id="{DA024DA1-A403-F64E-91D7-02B5D944050A}"/>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4" name="TextBox 3">
            <a:extLst>
              <a:ext uri="{FF2B5EF4-FFF2-40B4-BE49-F238E27FC236}">
                <a16:creationId xmlns:a16="http://schemas.microsoft.com/office/drawing/2014/main" id="{C9D79212-395F-F9DB-46EA-ECA1B895C1A4}"/>
              </a:ext>
            </a:extLst>
          </p:cNvPr>
          <p:cNvSpPr txBox="1"/>
          <p:nvPr/>
        </p:nvSpPr>
        <p:spPr>
          <a:xfrm>
            <a:off x="2013942" y="4162106"/>
            <a:ext cx="2042419" cy="276999"/>
          </a:xfrm>
          <a:prstGeom prst="rect">
            <a:avLst/>
          </a:prstGeom>
          <a:noFill/>
        </p:spPr>
        <p:txBody>
          <a:bodyPr wrap="none" rtlCol="0">
            <a:spAutoFit/>
          </a:bodyPr>
          <a:lstStyle/>
          <a:p>
            <a:r>
              <a:rPr lang="en-US" sz="1200" dirty="0"/>
              <a:t> Over-representation analysis</a:t>
            </a:r>
            <a:endParaRPr lang="en-SA" sz="1200" dirty="0"/>
          </a:p>
        </p:txBody>
      </p:sp>
      <p:sp>
        <p:nvSpPr>
          <p:cNvPr id="6" name="Oval 5">
            <a:extLst>
              <a:ext uri="{FF2B5EF4-FFF2-40B4-BE49-F238E27FC236}">
                <a16:creationId xmlns:a16="http://schemas.microsoft.com/office/drawing/2014/main" id="{C430BECA-1313-8CD9-D3DE-D7F03902CE65}"/>
              </a:ext>
            </a:extLst>
          </p:cNvPr>
          <p:cNvSpPr/>
          <p:nvPr/>
        </p:nvSpPr>
        <p:spPr>
          <a:xfrm>
            <a:off x="2556900" y="463147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7" name="TextBox 6">
            <a:extLst>
              <a:ext uri="{FF2B5EF4-FFF2-40B4-BE49-F238E27FC236}">
                <a16:creationId xmlns:a16="http://schemas.microsoft.com/office/drawing/2014/main" id="{D357D917-7565-CF94-67CC-3ED70832F12E}"/>
              </a:ext>
            </a:extLst>
          </p:cNvPr>
          <p:cNvSpPr txBox="1"/>
          <p:nvPr/>
        </p:nvSpPr>
        <p:spPr>
          <a:xfrm>
            <a:off x="3449028" y="6337960"/>
            <a:ext cx="2043701" cy="276999"/>
          </a:xfrm>
          <a:prstGeom prst="rect">
            <a:avLst/>
          </a:prstGeom>
          <a:noFill/>
        </p:spPr>
        <p:txBody>
          <a:bodyPr wrap="none" rtlCol="0">
            <a:spAutoFit/>
          </a:bodyPr>
          <a:lstStyle/>
          <a:p>
            <a:r>
              <a:rPr lang="en-US" sz="1200" dirty="0"/>
              <a:t>Gene Set Enrichment Analysis</a:t>
            </a:r>
            <a:endParaRPr lang="en-SA" sz="1200" dirty="0"/>
          </a:p>
        </p:txBody>
      </p:sp>
      <p:pic>
        <p:nvPicPr>
          <p:cNvPr id="12" name="Picture 11" descr="A white background with black and white clouds&#10;&#10;Description automatically generated">
            <a:extLst>
              <a:ext uri="{FF2B5EF4-FFF2-40B4-BE49-F238E27FC236}">
                <a16:creationId xmlns:a16="http://schemas.microsoft.com/office/drawing/2014/main" id="{D1396305-5010-73AD-C701-6E0DB0A2BE3E}"/>
              </a:ext>
            </a:extLst>
          </p:cNvPr>
          <p:cNvPicPr>
            <a:picLocks noChangeAspect="1"/>
          </p:cNvPicPr>
          <p:nvPr/>
        </p:nvPicPr>
        <p:blipFill rotWithShape="1">
          <a:blip r:embed="rId10"/>
          <a:srcRect l="4881" r="64593"/>
          <a:stretch/>
        </p:blipFill>
        <p:spPr>
          <a:xfrm>
            <a:off x="4578207" y="2984223"/>
            <a:ext cx="1829044" cy="889554"/>
          </a:xfrm>
          <a:prstGeom prst="rect">
            <a:avLst/>
          </a:prstGeom>
        </p:spPr>
      </p:pic>
      <p:pic>
        <p:nvPicPr>
          <p:cNvPr id="1026" name="Picture 2">
            <a:extLst>
              <a:ext uri="{FF2B5EF4-FFF2-40B4-BE49-F238E27FC236}">
                <a16:creationId xmlns:a16="http://schemas.microsoft.com/office/drawing/2014/main" id="{5DA5D673-B456-CEED-2D28-47F7E54BEF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5153" y="4727434"/>
            <a:ext cx="2871452" cy="151424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D6B3502-F49D-3801-EEA2-7AFA16809798}"/>
              </a:ext>
            </a:extLst>
          </p:cNvPr>
          <p:cNvPicPr>
            <a:picLocks noChangeAspect="1"/>
          </p:cNvPicPr>
          <p:nvPr/>
        </p:nvPicPr>
        <p:blipFill rotWithShape="1">
          <a:blip r:embed="rId12"/>
          <a:srcRect r="54023"/>
          <a:stretch/>
        </p:blipFill>
        <p:spPr>
          <a:xfrm>
            <a:off x="7777656" y="2805057"/>
            <a:ext cx="3573517" cy="3723305"/>
          </a:xfrm>
          <a:prstGeom prst="rect">
            <a:avLst/>
          </a:prstGeom>
        </p:spPr>
      </p:pic>
      <p:pic>
        <p:nvPicPr>
          <p:cNvPr id="13" name="Picture 2" descr="R (programming language) - Wikipedia">
            <a:extLst>
              <a:ext uri="{FF2B5EF4-FFF2-40B4-BE49-F238E27FC236}">
                <a16:creationId xmlns:a16="http://schemas.microsoft.com/office/drawing/2014/main" id="{52C6058F-054D-46A8-1847-54B5CFC4C3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18161" y="2679519"/>
            <a:ext cx="933012" cy="72078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081F481-47C9-8472-C16E-6111181D0653}"/>
              </a:ext>
            </a:extLst>
          </p:cNvPr>
          <p:cNvSpPr/>
          <p:nvPr/>
        </p:nvSpPr>
        <p:spPr>
          <a:xfrm>
            <a:off x="1884176" y="4439105"/>
            <a:ext cx="5399493" cy="2418895"/>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Tree>
    <p:extLst>
      <p:ext uri="{BB962C8B-B14F-4D97-AF65-F5344CB8AC3E}">
        <p14:creationId xmlns:p14="http://schemas.microsoft.com/office/powerpoint/2010/main" val="1157982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0245D67-0578-A3C7-B666-4C0CC4203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898" y="2345699"/>
            <a:ext cx="3748509" cy="21092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2009AC7A-80D1-BF8B-EEA9-85CE51C6C4FE}"/>
              </a:ext>
            </a:extLst>
          </p:cNvPr>
          <p:cNvSpPr/>
          <p:nvPr/>
        </p:nvSpPr>
        <p:spPr>
          <a:xfrm>
            <a:off x="6407251" y="1315944"/>
            <a:ext cx="5515733"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a:t>
            </a:r>
          </a:p>
        </p:txBody>
      </p:sp>
      <p:sp>
        <p:nvSpPr>
          <p:cNvPr id="2" name="Oval 1">
            <a:extLst>
              <a:ext uri="{FF2B5EF4-FFF2-40B4-BE49-F238E27FC236}">
                <a16:creationId xmlns:a16="http://schemas.microsoft.com/office/drawing/2014/main" id="{DA024DA1-A403-F64E-91D7-02B5D944050A}"/>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4" name="TextBox 3">
            <a:extLst>
              <a:ext uri="{FF2B5EF4-FFF2-40B4-BE49-F238E27FC236}">
                <a16:creationId xmlns:a16="http://schemas.microsoft.com/office/drawing/2014/main" id="{C9D79212-395F-F9DB-46EA-ECA1B895C1A4}"/>
              </a:ext>
            </a:extLst>
          </p:cNvPr>
          <p:cNvSpPr txBox="1"/>
          <p:nvPr/>
        </p:nvSpPr>
        <p:spPr>
          <a:xfrm>
            <a:off x="2013942" y="4162106"/>
            <a:ext cx="2042419" cy="276999"/>
          </a:xfrm>
          <a:prstGeom prst="rect">
            <a:avLst/>
          </a:prstGeom>
          <a:noFill/>
        </p:spPr>
        <p:txBody>
          <a:bodyPr wrap="none" rtlCol="0">
            <a:spAutoFit/>
          </a:bodyPr>
          <a:lstStyle/>
          <a:p>
            <a:r>
              <a:rPr lang="en-US" sz="1200" dirty="0"/>
              <a:t> Over-representation analysis</a:t>
            </a:r>
            <a:endParaRPr lang="en-SA" sz="1200" dirty="0"/>
          </a:p>
        </p:txBody>
      </p:sp>
      <p:sp>
        <p:nvSpPr>
          <p:cNvPr id="6" name="Oval 5">
            <a:extLst>
              <a:ext uri="{FF2B5EF4-FFF2-40B4-BE49-F238E27FC236}">
                <a16:creationId xmlns:a16="http://schemas.microsoft.com/office/drawing/2014/main" id="{C430BECA-1313-8CD9-D3DE-D7F03902CE65}"/>
              </a:ext>
            </a:extLst>
          </p:cNvPr>
          <p:cNvSpPr/>
          <p:nvPr/>
        </p:nvSpPr>
        <p:spPr>
          <a:xfrm>
            <a:off x="2556900" y="463147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7" name="TextBox 6">
            <a:extLst>
              <a:ext uri="{FF2B5EF4-FFF2-40B4-BE49-F238E27FC236}">
                <a16:creationId xmlns:a16="http://schemas.microsoft.com/office/drawing/2014/main" id="{D357D917-7565-CF94-67CC-3ED70832F12E}"/>
              </a:ext>
            </a:extLst>
          </p:cNvPr>
          <p:cNvSpPr txBox="1"/>
          <p:nvPr/>
        </p:nvSpPr>
        <p:spPr>
          <a:xfrm>
            <a:off x="3449028" y="6337960"/>
            <a:ext cx="2043701" cy="276999"/>
          </a:xfrm>
          <a:prstGeom prst="rect">
            <a:avLst/>
          </a:prstGeom>
          <a:noFill/>
        </p:spPr>
        <p:txBody>
          <a:bodyPr wrap="none" rtlCol="0">
            <a:spAutoFit/>
          </a:bodyPr>
          <a:lstStyle/>
          <a:p>
            <a:r>
              <a:rPr lang="en-US" sz="1200" dirty="0"/>
              <a:t>Gene Set Enrichment Analysis</a:t>
            </a:r>
            <a:endParaRPr lang="en-SA" sz="1200" dirty="0"/>
          </a:p>
        </p:txBody>
      </p:sp>
      <p:pic>
        <p:nvPicPr>
          <p:cNvPr id="12" name="Picture 11" descr="A white background with black and white clouds&#10;&#10;Description automatically generated">
            <a:extLst>
              <a:ext uri="{FF2B5EF4-FFF2-40B4-BE49-F238E27FC236}">
                <a16:creationId xmlns:a16="http://schemas.microsoft.com/office/drawing/2014/main" id="{D1396305-5010-73AD-C701-6E0DB0A2BE3E}"/>
              </a:ext>
            </a:extLst>
          </p:cNvPr>
          <p:cNvPicPr>
            <a:picLocks noChangeAspect="1"/>
          </p:cNvPicPr>
          <p:nvPr/>
        </p:nvPicPr>
        <p:blipFill rotWithShape="1">
          <a:blip r:embed="rId10"/>
          <a:srcRect l="4881" r="64593"/>
          <a:stretch/>
        </p:blipFill>
        <p:spPr>
          <a:xfrm>
            <a:off x="4578207" y="2984223"/>
            <a:ext cx="1829044" cy="889554"/>
          </a:xfrm>
          <a:prstGeom prst="rect">
            <a:avLst/>
          </a:prstGeom>
        </p:spPr>
      </p:pic>
      <p:pic>
        <p:nvPicPr>
          <p:cNvPr id="1026" name="Picture 2">
            <a:extLst>
              <a:ext uri="{FF2B5EF4-FFF2-40B4-BE49-F238E27FC236}">
                <a16:creationId xmlns:a16="http://schemas.microsoft.com/office/drawing/2014/main" id="{5DA5D673-B456-CEED-2D28-47F7E54BEFD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5153" y="4727434"/>
            <a:ext cx="2871452" cy="15142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A081F481-47C9-8472-C16E-6111181D0653}"/>
              </a:ext>
            </a:extLst>
          </p:cNvPr>
          <p:cNvSpPr/>
          <p:nvPr/>
        </p:nvSpPr>
        <p:spPr>
          <a:xfrm>
            <a:off x="1884176" y="4439105"/>
            <a:ext cx="5399493" cy="2418895"/>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6" name="Picture 15">
            <a:extLst>
              <a:ext uri="{FF2B5EF4-FFF2-40B4-BE49-F238E27FC236}">
                <a16:creationId xmlns:a16="http://schemas.microsoft.com/office/drawing/2014/main" id="{FF302435-52C3-A2AF-4F4B-09FA11B79E15}"/>
              </a:ext>
            </a:extLst>
          </p:cNvPr>
          <p:cNvPicPr>
            <a:picLocks noChangeAspect="1"/>
          </p:cNvPicPr>
          <p:nvPr/>
        </p:nvPicPr>
        <p:blipFill>
          <a:blip r:embed="rId12"/>
          <a:stretch>
            <a:fillRect/>
          </a:stretch>
        </p:blipFill>
        <p:spPr>
          <a:xfrm>
            <a:off x="6563327" y="2849458"/>
            <a:ext cx="4198660" cy="3298014"/>
          </a:xfrm>
          <a:prstGeom prst="rect">
            <a:avLst/>
          </a:prstGeom>
        </p:spPr>
      </p:pic>
      <p:pic>
        <p:nvPicPr>
          <p:cNvPr id="13" name="Picture 2" descr="R (programming language) - Wikipedia">
            <a:extLst>
              <a:ext uri="{FF2B5EF4-FFF2-40B4-BE49-F238E27FC236}">
                <a16:creationId xmlns:a16="http://schemas.microsoft.com/office/drawing/2014/main" id="{52C6058F-054D-46A8-1847-54B5CFC4C3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18161" y="2679519"/>
            <a:ext cx="933012" cy="72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25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4683F-16B9-7D06-0401-7193CB22516A}"/>
              </a:ext>
            </a:extLst>
          </p:cNvPr>
          <p:cNvSpPr txBox="1"/>
          <p:nvPr/>
        </p:nvSpPr>
        <p:spPr>
          <a:xfrm>
            <a:off x="127322" y="294697"/>
            <a:ext cx="4428202" cy="830997"/>
          </a:xfrm>
          <a:prstGeom prst="rect">
            <a:avLst/>
          </a:prstGeom>
          <a:noFill/>
        </p:spPr>
        <p:txBody>
          <a:bodyPr wrap="square">
            <a:spAutoFit/>
          </a:bodyPr>
          <a:lstStyle/>
          <a:p>
            <a:r>
              <a:rPr lang="en-US" sz="2400" i="0" u="none" strike="noStrike" dirty="0">
                <a:solidFill>
                  <a:srgbClr val="333333"/>
                </a:solidFill>
                <a:effectLst/>
                <a:latin typeface="Helvetica Neue" panose="02000503000000020004" pitchFamily="2" charset="0"/>
              </a:rPr>
              <a:t>References</a:t>
            </a:r>
          </a:p>
          <a:p>
            <a:endParaRPr lang="en-US" sz="2400" i="0" u="none" strike="noStrike" dirty="0">
              <a:solidFill>
                <a:srgbClr val="333333"/>
              </a:solidFill>
              <a:effectLst/>
              <a:latin typeface="Helvetica Neue" panose="02000503000000020004" pitchFamily="2" charset="0"/>
            </a:endParaRPr>
          </a:p>
        </p:txBody>
      </p:sp>
      <p:sp>
        <p:nvSpPr>
          <p:cNvPr id="4" name="TextBox 3">
            <a:extLst>
              <a:ext uri="{FF2B5EF4-FFF2-40B4-BE49-F238E27FC236}">
                <a16:creationId xmlns:a16="http://schemas.microsoft.com/office/drawing/2014/main" id="{1A985A40-7CAA-EBFC-7557-88C07B1F7F1C}"/>
              </a:ext>
            </a:extLst>
          </p:cNvPr>
          <p:cNvSpPr txBox="1"/>
          <p:nvPr/>
        </p:nvSpPr>
        <p:spPr>
          <a:xfrm>
            <a:off x="435980" y="1350169"/>
            <a:ext cx="11320040" cy="646331"/>
          </a:xfrm>
          <a:prstGeom prst="rect">
            <a:avLst/>
          </a:prstGeom>
          <a:noFill/>
        </p:spPr>
        <p:txBody>
          <a:bodyPr wrap="square">
            <a:spAutoFit/>
          </a:bodyPr>
          <a:lstStyle/>
          <a:p>
            <a:r>
              <a:rPr lang="en-US" b="0" i="0" u="none" strike="noStrike" dirty="0">
                <a:solidFill>
                  <a:srgbClr val="333333"/>
                </a:solidFill>
                <a:effectLst/>
                <a:latin typeface="-apple-system"/>
              </a:rPr>
              <a:t>Love, M.I., Huber, W. &amp; Anders, S. Moderated estimation of fold change and dispersion for RNA-seq data with DESeq2. </a:t>
            </a:r>
            <a:r>
              <a:rPr lang="en-US" b="0" i="1" u="none" strike="noStrike" dirty="0">
                <a:solidFill>
                  <a:srgbClr val="333333"/>
                </a:solidFill>
                <a:effectLst/>
                <a:latin typeface="-apple-system"/>
              </a:rPr>
              <a:t>Genome Biol</a:t>
            </a:r>
            <a:r>
              <a:rPr lang="en-US" b="0" i="0" u="none" strike="noStrike" dirty="0">
                <a:solidFill>
                  <a:srgbClr val="333333"/>
                </a:solidFill>
                <a:effectLst/>
                <a:latin typeface="-apple-system"/>
              </a:rPr>
              <a:t> </a:t>
            </a:r>
            <a:r>
              <a:rPr lang="en-US" b="1" i="0" u="none" strike="noStrike" dirty="0">
                <a:solidFill>
                  <a:srgbClr val="333333"/>
                </a:solidFill>
                <a:effectLst/>
                <a:latin typeface="-apple-system"/>
              </a:rPr>
              <a:t>15</a:t>
            </a:r>
            <a:r>
              <a:rPr lang="en-US" b="0" i="0" u="none" strike="noStrike" dirty="0">
                <a:solidFill>
                  <a:srgbClr val="333333"/>
                </a:solidFill>
                <a:effectLst/>
                <a:latin typeface="-apple-system"/>
              </a:rPr>
              <a:t>, 550 (2014). https://</a:t>
            </a:r>
            <a:r>
              <a:rPr lang="en-US" b="0" i="0" u="none" strike="noStrike" dirty="0" err="1">
                <a:solidFill>
                  <a:srgbClr val="333333"/>
                </a:solidFill>
                <a:effectLst/>
                <a:latin typeface="-apple-system"/>
              </a:rPr>
              <a:t>doi.org</a:t>
            </a:r>
            <a:r>
              <a:rPr lang="en-US" b="0" i="0" u="none" strike="noStrike" dirty="0">
                <a:solidFill>
                  <a:srgbClr val="333333"/>
                </a:solidFill>
                <a:effectLst/>
                <a:latin typeface="-apple-system"/>
              </a:rPr>
              <a:t>/10.1186/s13059-014-0550-8</a:t>
            </a:r>
            <a:endParaRPr lang="en-SA" dirty="0"/>
          </a:p>
        </p:txBody>
      </p:sp>
    </p:spTree>
    <p:extLst>
      <p:ext uri="{BB962C8B-B14F-4D97-AF65-F5344CB8AC3E}">
        <p14:creationId xmlns:p14="http://schemas.microsoft.com/office/powerpoint/2010/main" val="12651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Diagram 15">
            <a:extLst>
              <a:ext uri="{FF2B5EF4-FFF2-40B4-BE49-F238E27FC236}">
                <a16:creationId xmlns:a16="http://schemas.microsoft.com/office/drawing/2014/main" id="{C24EB576-FFA2-8D4B-462C-7261BCEC6136}"/>
              </a:ext>
            </a:extLst>
          </p:cNvPr>
          <p:cNvGraphicFramePr/>
          <p:nvPr>
            <p:extLst>
              <p:ext uri="{D42A27DB-BD31-4B8C-83A1-F6EECF244321}">
                <p14:modId xmlns:p14="http://schemas.microsoft.com/office/powerpoint/2010/main" val="1431842779"/>
              </p:ext>
            </p:extLst>
          </p:nvPr>
        </p:nvGraphicFramePr>
        <p:xfrm>
          <a:off x="1884175" y="1259154"/>
          <a:ext cx="10271211" cy="1514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97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 23">
            <a:extLst>
              <a:ext uri="{FF2B5EF4-FFF2-40B4-BE49-F238E27FC236}">
                <a16:creationId xmlns:a16="http://schemas.microsoft.com/office/drawing/2014/main" id="{AB50573B-7C1D-FAE3-0D11-7708C18CF84B}"/>
              </a:ext>
            </a:extLst>
          </p:cNvPr>
          <p:cNvGraphicFramePr/>
          <p:nvPr>
            <p:extLst>
              <p:ext uri="{D42A27DB-BD31-4B8C-83A1-F6EECF244321}">
                <p14:modId xmlns:p14="http://schemas.microsoft.com/office/powerpoint/2010/main" val="2202565741"/>
              </p:ext>
            </p:extLst>
          </p:nvPr>
        </p:nvGraphicFramePr>
        <p:xfrm>
          <a:off x="1884175" y="1259154"/>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a:extLst>
              <a:ext uri="{FF2B5EF4-FFF2-40B4-BE49-F238E27FC236}">
                <a16:creationId xmlns:a16="http://schemas.microsoft.com/office/drawing/2014/main" id="{6EE18A6C-E53C-4132-C39A-4E94680B83B1}"/>
              </a:ext>
            </a:extLst>
          </p:cNvPr>
          <p:cNvSpPr/>
          <p:nvPr/>
        </p:nvSpPr>
        <p:spPr>
          <a:xfrm>
            <a:off x="1885801" y="1320876"/>
            <a:ext cx="4490636" cy="328068"/>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Pre-processing</a:t>
            </a:r>
          </a:p>
        </p:txBody>
      </p:sp>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2CE043E-D921-4273-164E-DD7EE731A179}"/>
              </a:ext>
            </a:extLst>
          </p:cNvPr>
          <p:cNvCxnSpPr>
            <a:cxnSpLocks/>
          </p:cNvCxnSpPr>
          <p:nvPr/>
        </p:nvCxnSpPr>
        <p:spPr>
          <a:xfrm>
            <a:off x="2201333" y="2180355"/>
            <a:ext cx="0" cy="125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B87A1A-56A4-884E-7321-80486B6C3D7C}"/>
              </a:ext>
            </a:extLst>
          </p:cNvPr>
          <p:cNvCxnSpPr>
            <a:cxnSpLocks/>
          </p:cNvCxnSpPr>
          <p:nvPr/>
        </p:nvCxnSpPr>
        <p:spPr>
          <a:xfrm>
            <a:off x="3523612" y="2188985"/>
            <a:ext cx="0" cy="266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BE9705-1D3E-48EE-3FA3-133D2B683B87}"/>
              </a:ext>
            </a:extLst>
          </p:cNvPr>
          <p:cNvCxnSpPr>
            <a:cxnSpLocks/>
          </p:cNvCxnSpPr>
          <p:nvPr/>
        </p:nvCxnSpPr>
        <p:spPr>
          <a:xfrm>
            <a:off x="4799444" y="2216282"/>
            <a:ext cx="0" cy="125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CF1954-443A-584E-69BD-85A0643D9D9C}"/>
              </a:ext>
            </a:extLst>
          </p:cNvPr>
          <p:cNvCxnSpPr>
            <a:cxnSpLocks/>
          </p:cNvCxnSpPr>
          <p:nvPr/>
        </p:nvCxnSpPr>
        <p:spPr>
          <a:xfrm>
            <a:off x="6084926" y="2194850"/>
            <a:ext cx="0" cy="268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0657A4FB-A8C9-9E56-9CFE-AB19FEC58598}"/>
              </a:ext>
            </a:extLst>
          </p:cNvPr>
          <p:cNvSpPr/>
          <p:nvPr/>
        </p:nvSpPr>
        <p:spPr>
          <a:xfrm>
            <a:off x="1496238" y="3473925"/>
            <a:ext cx="1428344" cy="125764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Adapter trimming</a:t>
            </a:r>
          </a:p>
          <a:p>
            <a:pPr algn="ctr"/>
            <a:r>
              <a:rPr lang="en-SA" sz="1200" dirty="0">
                <a:solidFill>
                  <a:schemeClr val="tx1"/>
                </a:solidFill>
              </a:rPr>
              <a:t>Read quality filter</a:t>
            </a:r>
          </a:p>
          <a:p>
            <a:pPr algn="ctr"/>
            <a:r>
              <a:rPr lang="en-SA" sz="1200" dirty="0">
                <a:solidFill>
                  <a:schemeClr val="tx1"/>
                </a:solidFill>
              </a:rPr>
              <a:t>Read length filter</a:t>
            </a:r>
          </a:p>
        </p:txBody>
      </p:sp>
      <p:sp>
        <p:nvSpPr>
          <p:cNvPr id="17" name="Rounded Rectangle 16">
            <a:extLst>
              <a:ext uri="{FF2B5EF4-FFF2-40B4-BE49-F238E27FC236}">
                <a16:creationId xmlns:a16="http://schemas.microsoft.com/office/drawing/2014/main" id="{83CE4A82-2D13-544C-6606-6873CBDD9741}"/>
              </a:ext>
            </a:extLst>
          </p:cNvPr>
          <p:cNvSpPr/>
          <p:nvPr/>
        </p:nvSpPr>
        <p:spPr>
          <a:xfrm>
            <a:off x="2699539" y="4858125"/>
            <a:ext cx="1648145" cy="81386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Mapping to a reference genome</a:t>
            </a:r>
          </a:p>
        </p:txBody>
      </p:sp>
      <p:sp>
        <p:nvSpPr>
          <p:cNvPr id="18" name="Rounded Rectangle 17">
            <a:extLst>
              <a:ext uri="{FF2B5EF4-FFF2-40B4-BE49-F238E27FC236}">
                <a16:creationId xmlns:a16="http://schemas.microsoft.com/office/drawing/2014/main" id="{F24E41E1-BFEC-EF47-B16E-5E46975AE0FB}"/>
              </a:ext>
            </a:extLst>
          </p:cNvPr>
          <p:cNvSpPr/>
          <p:nvPr/>
        </p:nvSpPr>
        <p:spPr>
          <a:xfrm>
            <a:off x="4093739" y="3473925"/>
            <a:ext cx="1411410" cy="81386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Genes annotation from a database</a:t>
            </a:r>
          </a:p>
        </p:txBody>
      </p:sp>
      <p:sp>
        <p:nvSpPr>
          <p:cNvPr id="19" name="Rounded Rectangle 18">
            <a:extLst>
              <a:ext uri="{FF2B5EF4-FFF2-40B4-BE49-F238E27FC236}">
                <a16:creationId xmlns:a16="http://schemas.microsoft.com/office/drawing/2014/main" id="{1F657AEA-1405-225F-AD67-7E0D0CC18DB2}"/>
              </a:ext>
            </a:extLst>
          </p:cNvPr>
          <p:cNvSpPr/>
          <p:nvPr/>
        </p:nvSpPr>
        <p:spPr>
          <a:xfrm>
            <a:off x="5505149" y="4882993"/>
            <a:ext cx="1159553" cy="65640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Count matrix</a:t>
            </a:r>
          </a:p>
        </p:txBody>
      </p:sp>
    </p:spTree>
    <p:extLst>
      <p:ext uri="{BB962C8B-B14F-4D97-AF65-F5344CB8AC3E}">
        <p14:creationId xmlns:p14="http://schemas.microsoft.com/office/powerpoint/2010/main" val="59024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Diagram 12">
            <a:extLst>
              <a:ext uri="{FF2B5EF4-FFF2-40B4-BE49-F238E27FC236}">
                <a16:creationId xmlns:a16="http://schemas.microsoft.com/office/drawing/2014/main" id="{E1DA7E6C-6731-FACC-2719-E605DE73133E}"/>
              </a:ext>
            </a:extLst>
          </p:cNvPr>
          <p:cNvGraphicFramePr/>
          <p:nvPr>
            <p:extLst>
              <p:ext uri="{D42A27DB-BD31-4B8C-83A1-F6EECF244321}">
                <p14:modId xmlns:p14="http://schemas.microsoft.com/office/powerpoint/2010/main" val="479278145"/>
              </p:ext>
            </p:extLst>
          </p:nvPr>
        </p:nvGraphicFramePr>
        <p:xfrm>
          <a:off x="1884175" y="1259154"/>
          <a:ext cx="10271211" cy="1514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ounded Rectangle 2">
            <a:extLst>
              <a:ext uri="{FF2B5EF4-FFF2-40B4-BE49-F238E27FC236}">
                <a16:creationId xmlns:a16="http://schemas.microsoft.com/office/drawing/2014/main" id="{2009AC7A-80D1-BF8B-EEA9-85CE51C6C4FE}"/>
              </a:ext>
            </a:extLst>
          </p:cNvPr>
          <p:cNvSpPr/>
          <p:nvPr/>
        </p:nvSpPr>
        <p:spPr>
          <a:xfrm>
            <a:off x="6366931" y="1328776"/>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Tree>
    <p:extLst>
      <p:ext uri="{BB962C8B-B14F-4D97-AF65-F5344CB8AC3E}">
        <p14:creationId xmlns:p14="http://schemas.microsoft.com/office/powerpoint/2010/main" val="225772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extLst>
              <p:ext uri="{D42A27DB-BD31-4B8C-83A1-F6EECF244321}">
                <p14:modId xmlns:p14="http://schemas.microsoft.com/office/powerpoint/2010/main" val="1296110590"/>
              </p:ext>
            </p:extLst>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Table outline">
            <a:extLst>
              <a:ext uri="{FF2B5EF4-FFF2-40B4-BE49-F238E27FC236}">
                <a16:creationId xmlns:a16="http://schemas.microsoft.com/office/drawing/2014/main" id="{21EADB5C-AD45-B25F-D459-6A88C28A31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08521" y="2653018"/>
            <a:ext cx="914400" cy="914400"/>
          </a:xfrm>
          <a:prstGeom prst="rect">
            <a:avLst/>
          </a:prstGeom>
        </p:spPr>
      </p:pic>
      <p:sp>
        <p:nvSpPr>
          <p:cNvPr id="13" name="Oval 12">
            <a:extLst>
              <a:ext uri="{FF2B5EF4-FFF2-40B4-BE49-F238E27FC236}">
                <a16:creationId xmlns:a16="http://schemas.microsoft.com/office/drawing/2014/main" id="{84828B3F-A729-4B4B-8E5A-5AABB761DECC}"/>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4" name="TextBox 13">
            <a:extLst>
              <a:ext uri="{FF2B5EF4-FFF2-40B4-BE49-F238E27FC236}">
                <a16:creationId xmlns:a16="http://schemas.microsoft.com/office/drawing/2014/main" id="{944D6FFA-C259-89A6-E448-44CA1023F594}"/>
              </a:ext>
            </a:extLst>
          </p:cNvPr>
          <p:cNvSpPr txBox="1"/>
          <p:nvPr/>
        </p:nvSpPr>
        <p:spPr>
          <a:xfrm>
            <a:off x="1925321" y="3319660"/>
            <a:ext cx="1280800" cy="276999"/>
          </a:xfrm>
          <a:prstGeom prst="rect">
            <a:avLst/>
          </a:prstGeom>
          <a:noFill/>
        </p:spPr>
        <p:txBody>
          <a:bodyPr wrap="none" rtlCol="0">
            <a:spAutoFit/>
          </a:bodyPr>
          <a:lstStyle/>
          <a:p>
            <a:r>
              <a:rPr lang="en-US" sz="1200" dirty="0"/>
              <a:t>Raw c</a:t>
            </a:r>
            <a:r>
              <a:rPr lang="en-SA" sz="1200" dirty="0"/>
              <a:t>ount matrix</a:t>
            </a:r>
          </a:p>
        </p:txBody>
      </p:sp>
      <p:sp>
        <p:nvSpPr>
          <p:cNvPr id="15" name="Oval 14">
            <a:extLst>
              <a:ext uri="{FF2B5EF4-FFF2-40B4-BE49-F238E27FC236}">
                <a16:creationId xmlns:a16="http://schemas.microsoft.com/office/drawing/2014/main" id="{0E19D250-5D74-D66A-60E4-CD4CA9B665F9}"/>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pic>
        <p:nvPicPr>
          <p:cNvPr id="17" name="Graphic 16" descr="Statistics outline">
            <a:extLst>
              <a:ext uri="{FF2B5EF4-FFF2-40B4-BE49-F238E27FC236}">
                <a16:creationId xmlns:a16="http://schemas.microsoft.com/office/drawing/2014/main" id="{97D0EE3C-9F53-5A23-451F-CBCF3BF8454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70124" y="3876686"/>
            <a:ext cx="741337" cy="673746"/>
          </a:xfrm>
          <a:prstGeom prst="rect">
            <a:avLst/>
          </a:prstGeom>
        </p:spPr>
      </p:pic>
      <p:pic>
        <p:nvPicPr>
          <p:cNvPr id="21" name="Picture 20" descr="A group of math equations&#10;&#10;Description automatically generated">
            <a:extLst>
              <a:ext uri="{FF2B5EF4-FFF2-40B4-BE49-F238E27FC236}">
                <a16:creationId xmlns:a16="http://schemas.microsoft.com/office/drawing/2014/main" id="{C294A863-8538-969E-8416-041BB6E46911}"/>
              </a:ext>
            </a:extLst>
          </p:cNvPr>
          <p:cNvPicPr>
            <a:picLocks noChangeAspect="1"/>
          </p:cNvPicPr>
          <p:nvPr/>
        </p:nvPicPr>
        <p:blipFill>
          <a:blip r:embed="rId14"/>
          <a:stretch>
            <a:fillRect/>
          </a:stretch>
        </p:blipFill>
        <p:spPr>
          <a:xfrm>
            <a:off x="3771272" y="3327794"/>
            <a:ext cx="3302000" cy="1473200"/>
          </a:xfrm>
          <a:prstGeom prst="rect">
            <a:avLst/>
          </a:prstGeom>
        </p:spPr>
      </p:pic>
      <p:sp>
        <p:nvSpPr>
          <p:cNvPr id="18" name="TextBox 17">
            <a:extLst>
              <a:ext uri="{FF2B5EF4-FFF2-40B4-BE49-F238E27FC236}">
                <a16:creationId xmlns:a16="http://schemas.microsoft.com/office/drawing/2014/main" id="{0E9FFE5B-7DC2-8046-E838-2F54E299863C}"/>
              </a:ext>
            </a:extLst>
          </p:cNvPr>
          <p:cNvSpPr txBox="1"/>
          <p:nvPr/>
        </p:nvSpPr>
        <p:spPr>
          <a:xfrm>
            <a:off x="2302783" y="4450267"/>
            <a:ext cx="2076018" cy="276999"/>
          </a:xfrm>
          <a:prstGeom prst="rect">
            <a:avLst/>
          </a:prstGeom>
          <a:noFill/>
        </p:spPr>
        <p:txBody>
          <a:bodyPr wrap="none" rtlCol="0">
            <a:spAutoFit/>
          </a:bodyPr>
          <a:lstStyle/>
          <a:p>
            <a:r>
              <a:rPr lang="en-US" sz="1200" dirty="0"/>
              <a:t>Generalized linear model GLM</a:t>
            </a:r>
            <a:endParaRPr lang="en-SA" sz="1200" dirty="0"/>
          </a:p>
        </p:txBody>
      </p:sp>
      <p:sp>
        <p:nvSpPr>
          <p:cNvPr id="23" name="TextBox 22">
            <a:extLst>
              <a:ext uri="{FF2B5EF4-FFF2-40B4-BE49-F238E27FC236}">
                <a16:creationId xmlns:a16="http://schemas.microsoft.com/office/drawing/2014/main" id="{0652A9C7-A68D-C505-198D-8797C7D12BA9}"/>
              </a:ext>
            </a:extLst>
          </p:cNvPr>
          <p:cNvSpPr txBox="1"/>
          <p:nvPr/>
        </p:nvSpPr>
        <p:spPr>
          <a:xfrm>
            <a:off x="6607443" y="3876686"/>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size factors </a:t>
            </a:r>
            <a:r>
              <a:rPr lang="en-US" sz="1200" b="0" i="0" u="none" strike="noStrike" dirty="0" err="1">
                <a:solidFill>
                  <a:srgbClr val="333333"/>
                </a:solidFill>
                <a:effectLst/>
                <a:latin typeface="STIXGeneral-Italic" pitchFamily="2" charset="2"/>
              </a:rPr>
              <a:t>sj</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estimateSizeFactors</a:t>
            </a:r>
            <a:endParaRPr lang="en-US" sz="1200" i="1" dirty="0">
              <a:solidFill>
                <a:srgbClr val="333333"/>
              </a:solidFill>
              <a:effectLst/>
              <a:latin typeface="Helvetica Neue" panose="02000503000000020004" pitchFamily="2" charset="0"/>
            </a:endParaRP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dispersion </a:t>
            </a:r>
            <a:r>
              <a:rPr lang="el-GR" sz="1200" b="0" i="0" u="none" strike="noStrike" dirty="0">
                <a:solidFill>
                  <a:srgbClr val="333333"/>
                </a:solidFill>
                <a:effectLst/>
                <a:latin typeface="STIXGeneral-Italic" pitchFamily="2" charset="2"/>
              </a:rPr>
              <a:t>α</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estimateDispersions</a:t>
            </a:r>
            <a:r>
              <a:rPr lang="en-US" sz="1200" dirty="0" err="1">
                <a:solidFill>
                  <a:srgbClr val="333333"/>
                </a:solidFill>
                <a:effectLst/>
                <a:latin typeface="Helvetica Neue" panose="02000503000000020004" pitchFamily="2" charset="0"/>
              </a:rPr>
              <a:t>negative</a:t>
            </a:r>
            <a:r>
              <a:rPr lang="en-US" sz="1200" dirty="0">
                <a:solidFill>
                  <a:srgbClr val="333333"/>
                </a:solidFill>
                <a:effectLst/>
                <a:latin typeface="Helvetica Neue" panose="02000503000000020004" pitchFamily="2" charset="0"/>
              </a:rPr>
              <a:t> </a:t>
            </a: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binomial GLM fitting for </a:t>
            </a:r>
            <a:r>
              <a:rPr lang="el-GR" sz="1200" b="0" i="0" u="none" strike="noStrike" dirty="0">
                <a:solidFill>
                  <a:srgbClr val="333333"/>
                </a:solidFill>
                <a:effectLst/>
                <a:latin typeface="STIXGeneral-Italic" pitchFamily="2" charset="2"/>
              </a:rPr>
              <a:t>β</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and Wald statistics by </a:t>
            </a:r>
            <a:r>
              <a:rPr lang="en-US" sz="1200" i="1" dirty="0" err="1">
                <a:solidFill>
                  <a:srgbClr val="333333"/>
                </a:solidFill>
                <a:effectLst/>
                <a:latin typeface="Helvetica Neue" panose="02000503000000020004" pitchFamily="2" charset="0"/>
              </a:rPr>
              <a:t>nbinomWaldTest</a:t>
            </a:r>
            <a:endParaRPr lang="en-US" sz="1200" dirty="0">
              <a:solidFill>
                <a:srgbClr val="333333"/>
              </a:solidFill>
              <a:effectLst/>
              <a:latin typeface="Helvetica Neue" panose="02000503000000020004" pitchFamily="2" charset="0"/>
            </a:endParaRPr>
          </a:p>
        </p:txBody>
      </p:sp>
      <p:sp>
        <p:nvSpPr>
          <p:cNvPr id="28" name="Oval 27">
            <a:extLst>
              <a:ext uri="{FF2B5EF4-FFF2-40B4-BE49-F238E27FC236}">
                <a16:creationId xmlns:a16="http://schemas.microsoft.com/office/drawing/2014/main" id="{62839F5E-1734-DAEE-8020-7803FB6605B4}"/>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29" name="Left Brace 28">
            <a:extLst>
              <a:ext uri="{FF2B5EF4-FFF2-40B4-BE49-F238E27FC236}">
                <a16:creationId xmlns:a16="http://schemas.microsoft.com/office/drawing/2014/main" id="{24929FFB-1CC9-A570-C9D7-B3A0977AD0C8}"/>
              </a:ext>
            </a:extLst>
          </p:cNvPr>
          <p:cNvSpPr/>
          <p:nvPr/>
        </p:nvSpPr>
        <p:spPr>
          <a:xfrm rot="10800000">
            <a:off x="6283627" y="3579005"/>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1" name="TextBox 30">
            <a:extLst>
              <a:ext uri="{FF2B5EF4-FFF2-40B4-BE49-F238E27FC236}">
                <a16:creationId xmlns:a16="http://schemas.microsoft.com/office/drawing/2014/main" id="{9693B90E-2C87-7671-F85B-362481C9BEF1}"/>
              </a:ext>
            </a:extLst>
          </p:cNvPr>
          <p:cNvSpPr txBox="1"/>
          <p:nvPr/>
        </p:nvSpPr>
        <p:spPr>
          <a:xfrm>
            <a:off x="2549245" y="5654602"/>
            <a:ext cx="3653772" cy="276999"/>
          </a:xfrm>
          <a:prstGeom prst="rect">
            <a:avLst/>
          </a:prstGeom>
          <a:noFill/>
        </p:spPr>
        <p:txBody>
          <a:bodyPr wrap="square">
            <a:spAutoFit/>
          </a:bodyPr>
          <a:lstStyle/>
          <a:p>
            <a:pPr algn="ctr"/>
            <a:r>
              <a:rPr lang="en-US" sz="1200" dirty="0">
                <a:solidFill>
                  <a:srgbClr val="222222"/>
                </a:solidFill>
                <a:latin typeface="-apple-system"/>
              </a:rPr>
              <a:t>Log fold change shrinkage for visualization and ranking</a:t>
            </a:r>
          </a:p>
        </p:txBody>
      </p:sp>
      <p:pic>
        <p:nvPicPr>
          <p:cNvPr id="33" name="Graphic 32" descr="Move outline">
            <a:extLst>
              <a:ext uri="{FF2B5EF4-FFF2-40B4-BE49-F238E27FC236}">
                <a16:creationId xmlns:a16="http://schemas.microsoft.com/office/drawing/2014/main" id="{AADF3C56-61D9-4D46-D44D-69F1AF3DE4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1813" y="4934454"/>
            <a:ext cx="713271" cy="713271"/>
          </a:xfrm>
          <a:prstGeom prst="rect">
            <a:avLst/>
          </a:prstGeom>
        </p:spPr>
      </p:pic>
      <p:sp>
        <p:nvSpPr>
          <p:cNvPr id="36" name="TextBox 35">
            <a:extLst>
              <a:ext uri="{FF2B5EF4-FFF2-40B4-BE49-F238E27FC236}">
                <a16:creationId xmlns:a16="http://schemas.microsoft.com/office/drawing/2014/main" id="{D6C0F382-17D5-0C2E-67CA-C5EED5BD0D8D}"/>
              </a:ext>
            </a:extLst>
          </p:cNvPr>
          <p:cNvSpPr txBox="1"/>
          <p:nvPr/>
        </p:nvSpPr>
        <p:spPr>
          <a:xfrm>
            <a:off x="6607443" y="5294523"/>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latin typeface="Helvetica Neue" panose="02000503000000020004" pitchFamily="2" charset="0"/>
              </a:rPr>
              <a:t>overcoming the</a:t>
            </a:r>
            <a:r>
              <a:rPr lang="en-US" sz="1200" dirty="0">
                <a:solidFill>
                  <a:srgbClr val="333333"/>
                </a:solidFill>
                <a:effectLst/>
                <a:latin typeface="Helvetica Neue" panose="02000503000000020004" pitchFamily="2" charset="0"/>
              </a:rPr>
              <a:t> heteroskedasticity (variance of log fold changes depending on mean count) for genes with low count</a:t>
            </a:r>
          </a:p>
          <a:p>
            <a:pPr marL="285750" indent="-285750">
              <a:buFont typeface="Arial" panose="020B0604020202020204" pitchFamily="34" charset="0"/>
              <a:buChar char="•"/>
            </a:pPr>
            <a:endParaRPr lang="en-US" sz="1200" dirty="0">
              <a:solidFill>
                <a:srgbClr val="333333"/>
              </a:solidFill>
              <a:effectLst/>
              <a:latin typeface="Helvetica Neue" panose="02000503000000020004" pitchFamily="2" charset="0"/>
            </a:endParaRPr>
          </a:p>
        </p:txBody>
      </p:sp>
      <p:sp>
        <p:nvSpPr>
          <p:cNvPr id="37" name="Left Brace 36">
            <a:extLst>
              <a:ext uri="{FF2B5EF4-FFF2-40B4-BE49-F238E27FC236}">
                <a16:creationId xmlns:a16="http://schemas.microsoft.com/office/drawing/2014/main" id="{AAA342E4-874E-24CB-09E8-FB26C5A9557D}"/>
              </a:ext>
            </a:extLst>
          </p:cNvPr>
          <p:cNvSpPr/>
          <p:nvPr/>
        </p:nvSpPr>
        <p:spPr>
          <a:xfrm rot="10800000">
            <a:off x="6283627" y="4996842"/>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8" name="Rounded Rectangle 37">
            <a:extLst>
              <a:ext uri="{FF2B5EF4-FFF2-40B4-BE49-F238E27FC236}">
                <a16:creationId xmlns:a16="http://schemas.microsoft.com/office/drawing/2014/main" id="{77805D7F-52C0-AD2D-E94E-2DD6801E1B91}"/>
              </a:ext>
            </a:extLst>
          </p:cNvPr>
          <p:cNvSpPr/>
          <p:nvPr/>
        </p:nvSpPr>
        <p:spPr>
          <a:xfrm>
            <a:off x="6363987" y="1320893"/>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Tree>
    <p:extLst>
      <p:ext uri="{BB962C8B-B14F-4D97-AF65-F5344CB8AC3E}">
        <p14:creationId xmlns:p14="http://schemas.microsoft.com/office/powerpoint/2010/main" val="11594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Table outline">
            <a:extLst>
              <a:ext uri="{FF2B5EF4-FFF2-40B4-BE49-F238E27FC236}">
                <a16:creationId xmlns:a16="http://schemas.microsoft.com/office/drawing/2014/main" id="{21EADB5C-AD45-B25F-D459-6A88C28A31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08521" y="2653018"/>
            <a:ext cx="914400" cy="914400"/>
          </a:xfrm>
          <a:prstGeom prst="rect">
            <a:avLst/>
          </a:prstGeom>
        </p:spPr>
      </p:pic>
      <p:sp>
        <p:nvSpPr>
          <p:cNvPr id="13" name="Oval 12">
            <a:extLst>
              <a:ext uri="{FF2B5EF4-FFF2-40B4-BE49-F238E27FC236}">
                <a16:creationId xmlns:a16="http://schemas.microsoft.com/office/drawing/2014/main" id="{84828B3F-A729-4B4B-8E5A-5AABB761DECC}"/>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4" name="TextBox 13">
            <a:extLst>
              <a:ext uri="{FF2B5EF4-FFF2-40B4-BE49-F238E27FC236}">
                <a16:creationId xmlns:a16="http://schemas.microsoft.com/office/drawing/2014/main" id="{944D6FFA-C259-89A6-E448-44CA1023F594}"/>
              </a:ext>
            </a:extLst>
          </p:cNvPr>
          <p:cNvSpPr txBox="1"/>
          <p:nvPr/>
        </p:nvSpPr>
        <p:spPr>
          <a:xfrm>
            <a:off x="1925321" y="3319660"/>
            <a:ext cx="1280800" cy="276999"/>
          </a:xfrm>
          <a:prstGeom prst="rect">
            <a:avLst/>
          </a:prstGeom>
          <a:noFill/>
        </p:spPr>
        <p:txBody>
          <a:bodyPr wrap="none" rtlCol="0">
            <a:spAutoFit/>
          </a:bodyPr>
          <a:lstStyle/>
          <a:p>
            <a:r>
              <a:rPr lang="en-US" sz="1200" dirty="0"/>
              <a:t>Raw c</a:t>
            </a:r>
            <a:r>
              <a:rPr lang="en-SA" sz="1200" dirty="0"/>
              <a:t>ount matrix</a:t>
            </a:r>
          </a:p>
        </p:txBody>
      </p:sp>
      <p:sp>
        <p:nvSpPr>
          <p:cNvPr id="15" name="Oval 14">
            <a:extLst>
              <a:ext uri="{FF2B5EF4-FFF2-40B4-BE49-F238E27FC236}">
                <a16:creationId xmlns:a16="http://schemas.microsoft.com/office/drawing/2014/main" id="{0E19D250-5D74-D66A-60E4-CD4CA9B665F9}"/>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pic>
        <p:nvPicPr>
          <p:cNvPr id="17" name="Graphic 16" descr="Statistics outline">
            <a:extLst>
              <a:ext uri="{FF2B5EF4-FFF2-40B4-BE49-F238E27FC236}">
                <a16:creationId xmlns:a16="http://schemas.microsoft.com/office/drawing/2014/main" id="{97D0EE3C-9F53-5A23-451F-CBCF3BF8454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70124" y="3876686"/>
            <a:ext cx="741337" cy="673746"/>
          </a:xfrm>
          <a:prstGeom prst="rect">
            <a:avLst/>
          </a:prstGeom>
        </p:spPr>
      </p:pic>
      <p:pic>
        <p:nvPicPr>
          <p:cNvPr id="21" name="Picture 20" descr="A group of math equations&#10;&#10;Description automatically generated">
            <a:extLst>
              <a:ext uri="{FF2B5EF4-FFF2-40B4-BE49-F238E27FC236}">
                <a16:creationId xmlns:a16="http://schemas.microsoft.com/office/drawing/2014/main" id="{C294A863-8538-969E-8416-041BB6E46911}"/>
              </a:ext>
            </a:extLst>
          </p:cNvPr>
          <p:cNvPicPr>
            <a:picLocks noChangeAspect="1"/>
          </p:cNvPicPr>
          <p:nvPr/>
        </p:nvPicPr>
        <p:blipFill>
          <a:blip r:embed="rId14"/>
          <a:stretch>
            <a:fillRect/>
          </a:stretch>
        </p:blipFill>
        <p:spPr>
          <a:xfrm>
            <a:off x="3771272" y="3327794"/>
            <a:ext cx="3302000" cy="1473200"/>
          </a:xfrm>
          <a:prstGeom prst="rect">
            <a:avLst/>
          </a:prstGeom>
        </p:spPr>
      </p:pic>
      <p:sp>
        <p:nvSpPr>
          <p:cNvPr id="18" name="TextBox 17">
            <a:extLst>
              <a:ext uri="{FF2B5EF4-FFF2-40B4-BE49-F238E27FC236}">
                <a16:creationId xmlns:a16="http://schemas.microsoft.com/office/drawing/2014/main" id="{0E9FFE5B-7DC2-8046-E838-2F54E299863C}"/>
              </a:ext>
            </a:extLst>
          </p:cNvPr>
          <p:cNvSpPr txBox="1"/>
          <p:nvPr/>
        </p:nvSpPr>
        <p:spPr>
          <a:xfrm>
            <a:off x="2302783" y="4450267"/>
            <a:ext cx="2076018" cy="276999"/>
          </a:xfrm>
          <a:prstGeom prst="rect">
            <a:avLst/>
          </a:prstGeom>
          <a:noFill/>
        </p:spPr>
        <p:txBody>
          <a:bodyPr wrap="none" rtlCol="0">
            <a:spAutoFit/>
          </a:bodyPr>
          <a:lstStyle/>
          <a:p>
            <a:r>
              <a:rPr lang="en-US" sz="1200" dirty="0"/>
              <a:t>Generalized linear model GLM</a:t>
            </a:r>
            <a:endParaRPr lang="en-SA" sz="1200" dirty="0"/>
          </a:p>
        </p:txBody>
      </p:sp>
      <p:sp>
        <p:nvSpPr>
          <p:cNvPr id="23" name="TextBox 22">
            <a:extLst>
              <a:ext uri="{FF2B5EF4-FFF2-40B4-BE49-F238E27FC236}">
                <a16:creationId xmlns:a16="http://schemas.microsoft.com/office/drawing/2014/main" id="{0652A9C7-A68D-C505-198D-8797C7D12BA9}"/>
              </a:ext>
            </a:extLst>
          </p:cNvPr>
          <p:cNvSpPr txBox="1"/>
          <p:nvPr/>
        </p:nvSpPr>
        <p:spPr>
          <a:xfrm>
            <a:off x="6607443" y="3876686"/>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size factors </a:t>
            </a:r>
            <a:r>
              <a:rPr lang="en-US" sz="1200" b="0" i="0" u="none" strike="noStrike" dirty="0" err="1">
                <a:solidFill>
                  <a:srgbClr val="333333"/>
                </a:solidFill>
                <a:effectLst/>
                <a:latin typeface="STIXGeneral-Italic" pitchFamily="2" charset="2"/>
              </a:rPr>
              <a:t>sj</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estimateSizeFactors</a:t>
            </a:r>
            <a:endParaRPr lang="en-US" sz="1200" i="1" dirty="0">
              <a:solidFill>
                <a:srgbClr val="333333"/>
              </a:solidFill>
              <a:effectLst/>
              <a:latin typeface="Helvetica Neue" panose="02000503000000020004" pitchFamily="2" charset="0"/>
            </a:endParaRP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dispersion </a:t>
            </a:r>
            <a:r>
              <a:rPr lang="el-GR" sz="1200" b="0" i="0" u="none" strike="noStrike" dirty="0">
                <a:solidFill>
                  <a:srgbClr val="333333"/>
                </a:solidFill>
                <a:effectLst/>
                <a:latin typeface="STIXGeneral-Italic" pitchFamily="2" charset="2"/>
              </a:rPr>
              <a:t>α</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estimateDispersions</a:t>
            </a:r>
            <a:r>
              <a:rPr lang="en-US" sz="1200" dirty="0" err="1">
                <a:solidFill>
                  <a:srgbClr val="333333"/>
                </a:solidFill>
                <a:effectLst/>
                <a:latin typeface="Helvetica Neue" panose="02000503000000020004" pitchFamily="2" charset="0"/>
              </a:rPr>
              <a:t>negative</a:t>
            </a:r>
            <a:r>
              <a:rPr lang="en-US" sz="1200" dirty="0">
                <a:solidFill>
                  <a:srgbClr val="333333"/>
                </a:solidFill>
                <a:effectLst/>
                <a:latin typeface="Helvetica Neue" panose="02000503000000020004" pitchFamily="2" charset="0"/>
              </a:rPr>
              <a:t> </a:t>
            </a: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binomial GLM fitting for </a:t>
            </a:r>
            <a:r>
              <a:rPr lang="el-GR" sz="1200" b="0" i="0" u="none" strike="noStrike" dirty="0">
                <a:solidFill>
                  <a:srgbClr val="333333"/>
                </a:solidFill>
                <a:effectLst/>
                <a:latin typeface="STIXGeneral-Italic" pitchFamily="2" charset="2"/>
              </a:rPr>
              <a:t>β</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and Wald statistics by </a:t>
            </a:r>
            <a:r>
              <a:rPr lang="en-US" sz="1200" i="1" dirty="0" err="1">
                <a:solidFill>
                  <a:srgbClr val="333333"/>
                </a:solidFill>
                <a:effectLst/>
                <a:latin typeface="Helvetica Neue" panose="02000503000000020004" pitchFamily="2" charset="0"/>
              </a:rPr>
              <a:t>nbinomWaldTest</a:t>
            </a:r>
            <a:endParaRPr lang="en-US" sz="1200" dirty="0">
              <a:solidFill>
                <a:srgbClr val="333333"/>
              </a:solidFill>
              <a:effectLst/>
              <a:latin typeface="Helvetica Neue" panose="02000503000000020004" pitchFamily="2" charset="0"/>
            </a:endParaRPr>
          </a:p>
        </p:txBody>
      </p:sp>
      <p:sp>
        <p:nvSpPr>
          <p:cNvPr id="28" name="Oval 27">
            <a:extLst>
              <a:ext uri="{FF2B5EF4-FFF2-40B4-BE49-F238E27FC236}">
                <a16:creationId xmlns:a16="http://schemas.microsoft.com/office/drawing/2014/main" id="{62839F5E-1734-DAEE-8020-7803FB6605B4}"/>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29" name="Left Brace 28">
            <a:extLst>
              <a:ext uri="{FF2B5EF4-FFF2-40B4-BE49-F238E27FC236}">
                <a16:creationId xmlns:a16="http://schemas.microsoft.com/office/drawing/2014/main" id="{24929FFB-1CC9-A570-C9D7-B3A0977AD0C8}"/>
              </a:ext>
            </a:extLst>
          </p:cNvPr>
          <p:cNvSpPr/>
          <p:nvPr/>
        </p:nvSpPr>
        <p:spPr>
          <a:xfrm rot="10800000">
            <a:off x="6283627" y="3579005"/>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1" name="TextBox 30">
            <a:extLst>
              <a:ext uri="{FF2B5EF4-FFF2-40B4-BE49-F238E27FC236}">
                <a16:creationId xmlns:a16="http://schemas.microsoft.com/office/drawing/2014/main" id="{9693B90E-2C87-7671-F85B-362481C9BEF1}"/>
              </a:ext>
            </a:extLst>
          </p:cNvPr>
          <p:cNvSpPr txBox="1"/>
          <p:nvPr/>
        </p:nvSpPr>
        <p:spPr>
          <a:xfrm>
            <a:off x="2549245" y="5654602"/>
            <a:ext cx="3653772" cy="276999"/>
          </a:xfrm>
          <a:prstGeom prst="rect">
            <a:avLst/>
          </a:prstGeom>
          <a:noFill/>
        </p:spPr>
        <p:txBody>
          <a:bodyPr wrap="square">
            <a:spAutoFit/>
          </a:bodyPr>
          <a:lstStyle/>
          <a:p>
            <a:pPr algn="ctr"/>
            <a:r>
              <a:rPr lang="en-US" sz="1200" dirty="0">
                <a:solidFill>
                  <a:srgbClr val="222222"/>
                </a:solidFill>
                <a:latin typeface="-apple-system"/>
              </a:rPr>
              <a:t>Log fold change shrinkage for visualization and ranking</a:t>
            </a:r>
          </a:p>
        </p:txBody>
      </p:sp>
      <p:pic>
        <p:nvPicPr>
          <p:cNvPr id="33" name="Graphic 32" descr="Move outline">
            <a:extLst>
              <a:ext uri="{FF2B5EF4-FFF2-40B4-BE49-F238E27FC236}">
                <a16:creationId xmlns:a16="http://schemas.microsoft.com/office/drawing/2014/main" id="{AADF3C56-61D9-4D46-D44D-69F1AF3DE4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1813" y="4934454"/>
            <a:ext cx="713271" cy="713271"/>
          </a:xfrm>
          <a:prstGeom prst="rect">
            <a:avLst/>
          </a:prstGeom>
        </p:spPr>
      </p:pic>
      <p:sp>
        <p:nvSpPr>
          <p:cNvPr id="36" name="TextBox 35">
            <a:extLst>
              <a:ext uri="{FF2B5EF4-FFF2-40B4-BE49-F238E27FC236}">
                <a16:creationId xmlns:a16="http://schemas.microsoft.com/office/drawing/2014/main" id="{D6C0F382-17D5-0C2E-67CA-C5EED5BD0D8D}"/>
              </a:ext>
            </a:extLst>
          </p:cNvPr>
          <p:cNvSpPr txBox="1"/>
          <p:nvPr/>
        </p:nvSpPr>
        <p:spPr>
          <a:xfrm>
            <a:off x="6607443" y="5294523"/>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latin typeface="Helvetica Neue" panose="02000503000000020004" pitchFamily="2" charset="0"/>
              </a:rPr>
              <a:t>overcoming the</a:t>
            </a:r>
            <a:r>
              <a:rPr lang="en-US" sz="1200" dirty="0">
                <a:solidFill>
                  <a:srgbClr val="333333"/>
                </a:solidFill>
                <a:effectLst/>
                <a:latin typeface="Helvetica Neue" panose="02000503000000020004" pitchFamily="2" charset="0"/>
              </a:rPr>
              <a:t> heteroskedasticity (variance of log fold changes depending on mean count) for genes with low count</a:t>
            </a:r>
          </a:p>
          <a:p>
            <a:pPr marL="285750" indent="-285750">
              <a:buFont typeface="Arial" panose="020B0604020202020204" pitchFamily="34" charset="0"/>
              <a:buChar char="•"/>
            </a:pPr>
            <a:endParaRPr lang="en-US" sz="1200" dirty="0">
              <a:solidFill>
                <a:srgbClr val="333333"/>
              </a:solidFill>
              <a:effectLst/>
              <a:latin typeface="Helvetica Neue" panose="02000503000000020004" pitchFamily="2" charset="0"/>
            </a:endParaRPr>
          </a:p>
        </p:txBody>
      </p:sp>
      <p:sp>
        <p:nvSpPr>
          <p:cNvPr id="37" name="Left Brace 36">
            <a:extLst>
              <a:ext uri="{FF2B5EF4-FFF2-40B4-BE49-F238E27FC236}">
                <a16:creationId xmlns:a16="http://schemas.microsoft.com/office/drawing/2014/main" id="{AAA342E4-874E-24CB-09E8-FB26C5A9557D}"/>
              </a:ext>
            </a:extLst>
          </p:cNvPr>
          <p:cNvSpPr/>
          <p:nvPr/>
        </p:nvSpPr>
        <p:spPr>
          <a:xfrm rot="10800000">
            <a:off x="6283627" y="4996842"/>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8" name="Rounded Rectangle 37">
            <a:extLst>
              <a:ext uri="{FF2B5EF4-FFF2-40B4-BE49-F238E27FC236}">
                <a16:creationId xmlns:a16="http://schemas.microsoft.com/office/drawing/2014/main" id="{77805D7F-52C0-AD2D-E94E-2DD6801E1B91}"/>
              </a:ext>
            </a:extLst>
          </p:cNvPr>
          <p:cNvSpPr/>
          <p:nvPr/>
        </p:nvSpPr>
        <p:spPr>
          <a:xfrm>
            <a:off x="6363987" y="1320893"/>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3" name="Rectangle 2">
            <a:extLst>
              <a:ext uri="{FF2B5EF4-FFF2-40B4-BE49-F238E27FC236}">
                <a16:creationId xmlns:a16="http://schemas.microsoft.com/office/drawing/2014/main" id="{D174CA0F-B4B1-34CA-B212-F11F074E7309}"/>
              </a:ext>
            </a:extLst>
          </p:cNvPr>
          <p:cNvSpPr/>
          <p:nvPr/>
        </p:nvSpPr>
        <p:spPr>
          <a:xfrm>
            <a:off x="1591733" y="4856347"/>
            <a:ext cx="10414246" cy="1795297"/>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A71DFF78-61B3-1A1E-A8E5-C5E9508B43E6}"/>
              </a:ext>
            </a:extLst>
          </p:cNvPr>
          <p:cNvSpPr/>
          <p:nvPr/>
        </p:nvSpPr>
        <p:spPr>
          <a:xfrm>
            <a:off x="1591733" y="2691194"/>
            <a:ext cx="2119728" cy="1090231"/>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descr="A computer screen shot of a code&#10;&#10;Description automatically generated">
            <a:extLst>
              <a:ext uri="{FF2B5EF4-FFF2-40B4-BE49-F238E27FC236}">
                <a16:creationId xmlns:a16="http://schemas.microsoft.com/office/drawing/2014/main" id="{AA5A7DF7-B1E7-430F-0625-50850A150F64}"/>
              </a:ext>
            </a:extLst>
          </p:cNvPr>
          <p:cNvPicPr>
            <a:picLocks noChangeAspect="1"/>
          </p:cNvPicPr>
          <p:nvPr/>
        </p:nvPicPr>
        <p:blipFill>
          <a:blip r:embed="rId17"/>
          <a:stretch>
            <a:fillRect/>
          </a:stretch>
        </p:blipFill>
        <p:spPr>
          <a:xfrm>
            <a:off x="4491410" y="2755254"/>
            <a:ext cx="7132161" cy="3777156"/>
          </a:xfrm>
          <a:prstGeom prst="rect">
            <a:avLst/>
          </a:prstGeom>
        </p:spPr>
      </p:pic>
      <p:pic>
        <p:nvPicPr>
          <p:cNvPr id="2" name="Picture 2" descr="R (programming language) - Wikipedia">
            <a:extLst>
              <a:ext uri="{FF2B5EF4-FFF2-40B4-BE49-F238E27FC236}">
                <a16:creationId xmlns:a16="http://schemas.microsoft.com/office/drawing/2014/main" id="{7C01FFBD-86CC-DD8C-050B-9DD6237FDE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22823" y="2694322"/>
            <a:ext cx="933012" cy="72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65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Table outline">
            <a:extLst>
              <a:ext uri="{FF2B5EF4-FFF2-40B4-BE49-F238E27FC236}">
                <a16:creationId xmlns:a16="http://schemas.microsoft.com/office/drawing/2014/main" id="{21EADB5C-AD45-B25F-D459-6A88C28A31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08521" y="2653018"/>
            <a:ext cx="914400" cy="914400"/>
          </a:xfrm>
          <a:prstGeom prst="rect">
            <a:avLst/>
          </a:prstGeom>
        </p:spPr>
      </p:pic>
      <p:sp>
        <p:nvSpPr>
          <p:cNvPr id="13" name="Oval 12">
            <a:extLst>
              <a:ext uri="{FF2B5EF4-FFF2-40B4-BE49-F238E27FC236}">
                <a16:creationId xmlns:a16="http://schemas.microsoft.com/office/drawing/2014/main" id="{84828B3F-A729-4B4B-8E5A-5AABB761DECC}"/>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4" name="TextBox 13">
            <a:extLst>
              <a:ext uri="{FF2B5EF4-FFF2-40B4-BE49-F238E27FC236}">
                <a16:creationId xmlns:a16="http://schemas.microsoft.com/office/drawing/2014/main" id="{944D6FFA-C259-89A6-E448-44CA1023F594}"/>
              </a:ext>
            </a:extLst>
          </p:cNvPr>
          <p:cNvSpPr txBox="1"/>
          <p:nvPr/>
        </p:nvSpPr>
        <p:spPr>
          <a:xfrm>
            <a:off x="1925321" y="3319660"/>
            <a:ext cx="1280800" cy="276999"/>
          </a:xfrm>
          <a:prstGeom prst="rect">
            <a:avLst/>
          </a:prstGeom>
          <a:noFill/>
        </p:spPr>
        <p:txBody>
          <a:bodyPr wrap="none" rtlCol="0">
            <a:spAutoFit/>
          </a:bodyPr>
          <a:lstStyle/>
          <a:p>
            <a:r>
              <a:rPr lang="en-US" sz="1200" dirty="0"/>
              <a:t>Raw c</a:t>
            </a:r>
            <a:r>
              <a:rPr lang="en-SA" sz="1200" dirty="0"/>
              <a:t>ount matrix</a:t>
            </a:r>
          </a:p>
        </p:txBody>
      </p:sp>
      <p:sp>
        <p:nvSpPr>
          <p:cNvPr id="15" name="Oval 14">
            <a:extLst>
              <a:ext uri="{FF2B5EF4-FFF2-40B4-BE49-F238E27FC236}">
                <a16:creationId xmlns:a16="http://schemas.microsoft.com/office/drawing/2014/main" id="{0E19D250-5D74-D66A-60E4-CD4CA9B665F9}"/>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pic>
        <p:nvPicPr>
          <p:cNvPr id="17" name="Graphic 16" descr="Statistics outline">
            <a:extLst>
              <a:ext uri="{FF2B5EF4-FFF2-40B4-BE49-F238E27FC236}">
                <a16:creationId xmlns:a16="http://schemas.microsoft.com/office/drawing/2014/main" id="{97D0EE3C-9F53-5A23-451F-CBCF3BF8454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70124" y="3876686"/>
            <a:ext cx="741337" cy="673746"/>
          </a:xfrm>
          <a:prstGeom prst="rect">
            <a:avLst/>
          </a:prstGeom>
        </p:spPr>
      </p:pic>
      <p:pic>
        <p:nvPicPr>
          <p:cNvPr id="21" name="Picture 20" descr="A group of math equations&#10;&#10;Description automatically generated">
            <a:extLst>
              <a:ext uri="{FF2B5EF4-FFF2-40B4-BE49-F238E27FC236}">
                <a16:creationId xmlns:a16="http://schemas.microsoft.com/office/drawing/2014/main" id="{C294A863-8538-969E-8416-041BB6E46911}"/>
              </a:ext>
            </a:extLst>
          </p:cNvPr>
          <p:cNvPicPr>
            <a:picLocks noChangeAspect="1"/>
          </p:cNvPicPr>
          <p:nvPr/>
        </p:nvPicPr>
        <p:blipFill>
          <a:blip r:embed="rId14"/>
          <a:stretch>
            <a:fillRect/>
          </a:stretch>
        </p:blipFill>
        <p:spPr>
          <a:xfrm>
            <a:off x="3771272" y="3327794"/>
            <a:ext cx="3302000" cy="1473200"/>
          </a:xfrm>
          <a:prstGeom prst="rect">
            <a:avLst/>
          </a:prstGeom>
        </p:spPr>
      </p:pic>
      <p:sp>
        <p:nvSpPr>
          <p:cNvPr id="18" name="TextBox 17">
            <a:extLst>
              <a:ext uri="{FF2B5EF4-FFF2-40B4-BE49-F238E27FC236}">
                <a16:creationId xmlns:a16="http://schemas.microsoft.com/office/drawing/2014/main" id="{0E9FFE5B-7DC2-8046-E838-2F54E299863C}"/>
              </a:ext>
            </a:extLst>
          </p:cNvPr>
          <p:cNvSpPr txBox="1"/>
          <p:nvPr/>
        </p:nvSpPr>
        <p:spPr>
          <a:xfrm>
            <a:off x="2302783" y="4450267"/>
            <a:ext cx="2076018" cy="276999"/>
          </a:xfrm>
          <a:prstGeom prst="rect">
            <a:avLst/>
          </a:prstGeom>
          <a:noFill/>
        </p:spPr>
        <p:txBody>
          <a:bodyPr wrap="none" rtlCol="0">
            <a:spAutoFit/>
          </a:bodyPr>
          <a:lstStyle/>
          <a:p>
            <a:r>
              <a:rPr lang="en-US" sz="1200" dirty="0"/>
              <a:t>Generalized linear model GLM</a:t>
            </a:r>
            <a:endParaRPr lang="en-SA" sz="1200" dirty="0"/>
          </a:p>
        </p:txBody>
      </p:sp>
      <p:sp>
        <p:nvSpPr>
          <p:cNvPr id="23" name="TextBox 22">
            <a:extLst>
              <a:ext uri="{FF2B5EF4-FFF2-40B4-BE49-F238E27FC236}">
                <a16:creationId xmlns:a16="http://schemas.microsoft.com/office/drawing/2014/main" id="{0652A9C7-A68D-C505-198D-8797C7D12BA9}"/>
              </a:ext>
            </a:extLst>
          </p:cNvPr>
          <p:cNvSpPr txBox="1"/>
          <p:nvPr/>
        </p:nvSpPr>
        <p:spPr>
          <a:xfrm>
            <a:off x="6607443" y="3876686"/>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size factors </a:t>
            </a:r>
            <a:r>
              <a:rPr lang="en-US" sz="1200" b="0" i="0" u="none" strike="noStrike" dirty="0" err="1">
                <a:solidFill>
                  <a:srgbClr val="333333"/>
                </a:solidFill>
                <a:effectLst/>
                <a:latin typeface="STIXGeneral-Italic" pitchFamily="2" charset="2"/>
              </a:rPr>
              <a:t>sj</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estimateSizeFactors</a:t>
            </a:r>
            <a:endParaRPr lang="en-US" sz="1200" i="1" dirty="0">
              <a:solidFill>
                <a:srgbClr val="333333"/>
              </a:solidFill>
              <a:effectLst/>
              <a:latin typeface="Helvetica Neue" panose="02000503000000020004" pitchFamily="2" charset="0"/>
            </a:endParaRP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dispersion </a:t>
            </a:r>
            <a:r>
              <a:rPr lang="el-GR" sz="1200" b="0" i="0" u="none" strike="noStrike" dirty="0">
                <a:solidFill>
                  <a:srgbClr val="333333"/>
                </a:solidFill>
                <a:effectLst/>
                <a:latin typeface="STIXGeneral-Italic" pitchFamily="2" charset="2"/>
              </a:rPr>
              <a:t>α</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estimateDispersions</a:t>
            </a:r>
            <a:r>
              <a:rPr lang="en-US" sz="1200" dirty="0" err="1">
                <a:solidFill>
                  <a:srgbClr val="333333"/>
                </a:solidFill>
                <a:effectLst/>
                <a:latin typeface="Helvetica Neue" panose="02000503000000020004" pitchFamily="2" charset="0"/>
              </a:rPr>
              <a:t>negative</a:t>
            </a:r>
            <a:r>
              <a:rPr lang="en-US" sz="1200" dirty="0">
                <a:solidFill>
                  <a:srgbClr val="333333"/>
                </a:solidFill>
                <a:effectLst/>
                <a:latin typeface="Helvetica Neue" panose="02000503000000020004" pitchFamily="2" charset="0"/>
              </a:rPr>
              <a:t> </a:t>
            </a: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binomial GLM fitting for </a:t>
            </a:r>
            <a:r>
              <a:rPr lang="el-GR" sz="1200" b="0" i="0" u="none" strike="noStrike" dirty="0">
                <a:solidFill>
                  <a:srgbClr val="333333"/>
                </a:solidFill>
                <a:effectLst/>
                <a:latin typeface="STIXGeneral-Italic" pitchFamily="2" charset="2"/>
              </a:rPr>
              <a:t>β</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and Wald statistics by </a:t>
            </a:r>
            <a:r>
              <a:rPr lang="en-US" sz="1200" i="1" dirty="0" err="1">
                <a:solidFill>
                  <a:srgbClr val="333333"/>
                </a:solidFill>
                <a:effectLst/>
                <a:latin typeface="Helvetica Neue" panose="02000503000000020004" pitchFamily="2" charset="0"/>
              </a:rPr>
              <a:t>nbinomWaldTest</a:t>
            </a:r>
            <a:endParaRPr lang="en-US" sz="1200" dirty="0">
              <a:solidFill>
                <a:srgbClr val="333333"/>
              </a:solidFill>
              <a:effectLst/>
              <a:latin typeface="Helvetica Neue" panose="02000503000000020004" pitchFamily="2" charset="0"/>
            </a:endParaRPr>
          </a:p>
        </p:txBody>
      </p:sp>
      <p:sp>
        <p:nvSpPr>
          <p:cNvPr id="28" name="Oval 27">
            <a:extLst>
              <a:ext uri="{FF2B5EF4-FFF2-40B4-BE49-F238E27FC236}">
                <a16:creationId xmlns:a16="http://schemas.microsoft.com/office/drawing/2014/main" id="{62839F5E-1734-DAEE-8020-7803FB6605B4}"/>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29" name="Left Brace 28">
            <a:extLst>
              <a:ext uri="{FF2B5EF4-FFF2-40B4-BE49-F238E27FC236}">
                <a16:creationId xmlns:a16="http://schemas.microsoft.com/office/drawing/2014/main" id="{24929FFB-1CC9-A570-C9D7-B3A0977AD0C8}"/>
              </a:ext>
            </a:extLst>
          </p:cNvPr>
          <p:cNvSpPr/>
          <p:nvPr/>
        </p:nvSpPr>
        <p:spPr>
          <a:xfrm rot="10800000">
            <a:off x="6283627" y="3579005"/>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1" name="TextBox 30">
            <a:extLst>
              <a:ext uri="{FF2B5EF4-FFF2-40B4-BE49-F238E27FC236}">
                <a16:creationId xmlns:a16="http://schemas.microsoft.com/office/drawing/2014/main" id="{9693B90E-2C87-7671-F85B-362481C9BEF1}"/>
              </a:ext>
            </a:extLst>
          </p:cNvPr>
          <p:cNvSpPr txBox="1"/>
          <p:nvPr/>
        </p:nvSpPr>
        <p:spPr>
          <a:xfrm>
            <a:off x="2549245" y="5654602"/>
            <a:ext cx="3653772" cy="276999"/>
          </a:xfrm>
          <a:prstGeom prst="rect">
            <a:avLst/>
          </a:prstGeom>
          <a:noFill/>
        </p:spPr>
        <p:txBody>
          <a:bodyPr wrap="square">
            <a:spAutoFit/>
          </a:bodyPr>
          <a:lstStyle/>
          <a:p>
            <a:pPr algn="ctr"/>
            <a:r>
              <a:rPr lang="en-US" sz="1200" dirty="0">
                <a:solidFill>
                  <a:srgbClr val="222222"/>
                </a:solidFill>
                <a:latin typeface="-apple-system"/>
              </a:rPr>
              <a:t>Log fold change shrinkage for visualization and ranking</a:t>
            </a:r>
          </a:p>
        </p:txBody>
      </p:sp>
      <p:pic>
        <p:nvPicPr>
          <p:cNvPr id="33" name="Graphic 32" descr="Move outline">
            <a:extLst>
              <a:ext uri="{FF2B5EF4-FFF2-40B4-BE49-F238E27FC236}">
                <a16:creationId xmlns:a16="http://schemas.microsoft.com/office/drawing/2014/main" id="{AADF3C56-61D9-4D46-D44D-69F1AF3DE4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1813" y="4934454"/>
            <a:ext cx="713271" cy="713271"/>
          </a:xfrm>
          <a:prstGeom prst="rect">
            <a:avLst/>
          </a:prstGeom>
        </p:spPr>
      </p:pic>
      <p:sp>
        <p:nvSpPr>
          <p:cNvPr id="36" name="TextBox 35">
            <a:extLst>
              <a:ext uri="{FF2B5EF4-FFF2-40B4-BE49-F238E27FC236}">
                <a16:creationId xmlns:a16="http://schemas.microsoft.com/office/drawing/2014/main" id="{D6C0F382-17D5-0C2E-67CA-C5EED5BD0D8D}"/>
              </a:ext>
            </a:extLst>
          </p:cNvPr>
          <p:cNvSpPr txBox="1"/>
          <p:nvPr/>
        </p:nvSpPr>
        <p:spPr>
          <a:xfrm>
            <a:off x="6607443" y="5294523"/>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latin typeface="Helvetica Neue" panose="02000503000000020004" pitchFamily="2" charset="0"/>
              </a:rPr>
              <a:t>overcoming the</a:t>
            </a:r>
            <a:r>
              <a:rPr lang="en-US" sz="1200" dirty="0">
                <a:solidFill>
                  <a:srgbClr val="333333"/>
                </a:solidFill>
                <a:effectLst/>
                <a:latin typeface="Helvetica Neue" panose="02000503000000020004" pitchFamily="2" charset="0"/>
              </a:rPr>
              <a:t> heteroskedasticity (variance of log fold changes depending on mean count) for genes with low count</a:t>
            </a:r>
          </a:p>
          <a:p>
            <a:pPr marL="285750" indent="-285750">
              <a:buFont typeface="Arial" panose="020B0604020202020204" pitchFamily="34" charset="0"/>
              <a:buChar char="•"/>
            </a:pPr>
            <a:endParaRPr lang="en-US" sz="1200" dirty="0">
              <a:solidFill>
                <a:srgbClr val="333333"/>
              </a:solidFill>
              <a:effectLst/>
              <a:latin typeface="Helvetica Neue" panose="02000503000000020004" pitchFamily="2" charset="0"/>
            </a:endParaRPr>
          </a:p>
        </p:txBody>
      </p:sp>
      <p:sp>
        <p:nvSpPr>
          <p:cNvPr id="37" name="Left Brace 36">
            <a:extLst>
              <a:ext uri="{FF2B5EF4-FFF2-40B4-BE49-F238E27FC236}">
                <a16:creationId xmlns:a16="http://schemas.microsoft.com/office/drawing/2014/main" id="{AAA342E4-874E-24CB-09E8-FB26C5A9557D}"/>
              </a:ext>
            </a:extLst>
          </p:cNvPr>
          <p:cNvSpPr/>
          <p:nvPr/>
        </p:nvSpPr>
        <p:spPr>
          <a:xfrm rot="10800000">
            <a:off x="6283627" y="4996842"/>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8" name="Rounded Rectangle 37">
            <a:extLst>
              <a:ext uri="{FF2B5EF4-FFF2-40B4-BE49-F238E27FC236}">
                <a16:creationId xmlns:a16="http://schemas.microsoft.com/office/drawing/2014/main" id="{77805D7F-52C0-AD2D-E94E-2DD6801E1B91}"/>
              </a:ext>
            </a:extLst>
          </p:cNvPr>
          <p:cNvSpPr/>
          <p:nvPr/>
        </p:nvSpPr>
        <p:spPr>
          <a:xfrm>
            <a:off x="6363987" y="1320893"/>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3" name="Rectangle 2">
            <a:extLst>
              <a:ext uri="{FF2B5EF4-FFF2-40B4-BE49-F238E27FC236}">
                <a16:creationId xmlns:a16="http://schemas.microsoft.com/office/drawing/2014/main" id="{D174CA0F-B4B1-34CA-B212-F11F074E7309}"/>
              </a:ext>
            </a:extLst>
          </p:cNvPr>
          <p:cNvSpPr/>
          <p:nvPr/>
        </p:nvSpPr>
        <p:spPr>
          <a:xfrm>
            <a:off x="1405400" y="2769641"/>
            <a:ext cx="10414246" cy="2164814"/>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6" name="Picture 5">
            <a:extLst>
              <a:ext uri="{FF2B5EF4-FFF2-40B4-BE49-F238E27FC236}">
                <a16:creationId xmlns:a16="http://schemas.microsoft.com/office/drawing/2014/main" id="{1F832233-C712-8C45-F7C3-B70526D3193B}"/>
              </a:ext>
            </a:extLst>
          </p:cNvPr>
          <p:cNvPicPr>
            <a:picLocks noChangeAspect="1"/>
          </p:cNvPicPr>
          <p:nvPr/>
        </p:nvPicPr>
        <p:blipFill>
          <a:blip r:embed="rId17"/>
          <a:stretch>
            <a:fillRect/>
          </a:stretch>
        </p:blipFill>
        <p:spPr>
          <a:xfrm>
            <a:off x="3535083" y="2773178"/>
            <a:ext cx="7772400" cy="621792"/>
          </a:xfrm>
          <a:prstGeom prst="rect">
            <a:avLst/>
          </a:prstGeom>
        </p:spPr>
      </p:pic>
      <p:pic>
        <p:nvPicPr>
          <p:cNvPr id="2" name="Picture 2" descr="R (programming language) - Wikipedia">
            <a:extLst>
              <a:ext uri="{FF2B5EF4-FFF2-40B4-BE49-F238E27FC236}">
                <a16:creationId xmlns:a16="http://schemas.microsoft.com/office/drawing/2014/main" id="{7C01FFBD-86CC-DD8C-050B-9DD6237FDE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22823" y="2694322"/>
            <a:ext cx="933012" cy="72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Table outline">
            <a:extLst>
              <a:ext uri="{FF2B5EF4-FFF2-40B4-BE49-F238E27FC236}">
                <a16:creationId xmlns:a16="http://schemas.microsoft.com/office/drawing/2014/main" id="{21EADB5C-AD45-B25F-D459-6A88C28A31F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08521" y="2653018"/>
            <a:ext cx="914400" cy="914400"/>
          </a:xfrm>
          <a:prstGeom prst="rect">
            <a:avLst/>
          </a:prstGeom>
        </p:spPr>
      </p:pic>
      <p:sp>
        <p:nvSpPr>
          <p:cNvPr id="13" name="Oval 12">
            <a:extLst>
              <a:ext uri="{FF2B5EF4-FFF2-40B4-BE49-F238E27FC236}">
                <a16:creationId xmlns:a16="http://schemas.microsoft.com/office/drawing/2014/main" id="{84828B3F-A729-4B4B-8E5A-5AABB761DECC}"/>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4" name="TextBox 13">
            <a:extLst>
              <a:ext uri="{FF2B5EF4-FFF2-40B4-BE49-F238E27FC236}">
                <a16:creationId xmlns:a16="http://schemas.microsoft.com/office/drawing/2014/main" id="{944D6FFA-C259-89A6-E448-44CA1023F594}"/>
              </a:ext>
            </a:extLst>
          </p:cNvPr>
          <p:cNvSpPr txBox="1"/>
          <p:nvPr/>
        </p:nvSpPr>
        <p:spPr>
          <a:xfrm>
            <a:off x="1925321" y="3319660"/>
            <a:ext cx="1280800" cy="276999"/>
          </a:xfrm>
          <a:prstGeom prst="rect">
            <a:avLst/>
          </a:prstGeom>
          <a:noFill/>
        </p:spPr>
        <p:txBody>
          <a:bodyPr wrap="none" rtlCol="0">
            <a:spAutoFit/>
          </a:bodyPr>
          <a:lstStyle/>
          <a:p>
            <a:r>
              <a:rPr lang="en-US" sz="1200" dirty="0"/>
              <a:t>Raw c</a:t>
            </a:r>
            <a:r>
              <a:rPr lang="en-SA" sz="1200" dirty="0"/>
              <a:t>ount matrix</a:t>
            </a:r>
          </a:p>
        </p:txBody>
      </p:sp>
      <p:sp>
        <p:nvSpPr>
          <p:cNvPr id="15" name="Oval 14">
            <a:extLst>
              <a:ext uri="{FF2B5EF4-FFF2-40B4-BE49-F238E27FC236}">
                <a16:creationId xmlns:a16="http://schemas.microsoft.com/office/drawing/2014/main" id="{0E19D250-5D74-D66A-60E4-CD4CA9B665F9}"/>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pic>
        <p:nvPicPr>
          <p:cNvPr id="17" name="Graphic 16" descr="Statistics outline">
            <a:extLst>
              <a:ext uri="{FF2B5EF4-FFF2-40B4-BE49-F238E27FC236}">
                <a16:creationId xmlns:a16="http://schemas.microsoft.com/office/drawing/2014/main" id="{97D0EE3C-9F53-5A23-451F-CBCF3BF8454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70124" y="3876686"/>
            <a:ext cx="741337" cy="673746"/>
          </a:xfrm>
          <a:prstGeom prst="rect">
            <a:avLst/>
          </a:prstGeom>
        </p:spPr>
      </p:pic>
      <p:pic>
        <p:nvPicPr>
          <p:cNvPr id="21" name="Picture 20" descr="A group of math equations&#10;&#10;Description automatically generated">
            <a:extLst>
              <a:ext uri="{FF2B5EF4-FFF2-40B4-BE49-F238E27FC236}">
                <a16:creationId xmlns:a16="http://schemas.microsoft.com/office/drawing/2014/main" id="{C294A863-8538-969E-8416-041BB6E46911}"/>
              </a:ext>
            </a:extLst>
          </p:cNvPr>
          <p:cNvPicPr>
            <a:picLocks noChangeAspect="1"/>
          </p:cNvPicPr>
          <p:nvPr/>
        </p:nvPicPr>
        <p:blipFill>
          <a:blip r:embed="rId14"/>
          <a:stretch>
            <a:fillRect/>
          </a:stretch>
        </p:blipFill>
        <p:spPr>
          <a:xfrm>
            <a:off x="3771272" y="3327794"/>
            <a:ext cx="3302000" cy="1473200"/>
          </a:xfrm>
          <a:prstGeom prst="rect">
            <a:avLst/>
          </a:prstGeom>
        </p:spPr>
      </p:pic>
      <p:sp>
        <p:nvSpPr>
          <p:cNvPr id="18" name="TextBox 17">
            <a:extLst>
              <a:ext uri="{FF2B5EF4-FFF2-40B4-BE49-F238E27FC236}">
                <a16:creationId xmlns:a16="http://schemas.microsoft.com/office/drawing/2014/main" id="{0E9FFE5B-7DC2-8046-E838-2F54E299863C}"/>
              </a:ext>
            </a:extLst>
          </p:cNvPr>
          <p:cNvSpPr txBox="1"/>
          <p:nvPr/>
        </p:nvSpPr>
        <p:spPr>
          <a:xfrm>
            <a:off x="2302783" y="4450267"/>
            <a:ext cx="2076018" cy="276999"/>
          </a:xfrm>
          <a:prstGeom prst="rect">
            <a:avLst/>
          </a:prstGeom>
          <a:noFill/>
        </p:spPr>
        <p:txBody>
          <a:bodyPr wrap="none" rtlCol="0">
            <a:spAutoFit/>
          </a:bodyPr>
          <a:lstStyle/>
          <a:p>
            <a:r>
              <a:rPr lang="en-US" sz="1200" dirty="0"/>
              <a:t>Generalized linear model GLM</a:t>
            </a:r>
            <a:endParaRPr lang="en-SA" sz="1200" dirty="0"/>
          </a:p>
        </p:txBody>
      </p:sp>
      <p:sp>
        <p:nvSpPr>
          <p:cNvPr id="23" name="TextBox 22">
            <a:extLst>
              <a:ext uri="{FF2B5EF4-FFF2-40B4-BE49-F238E27FC236}">
                <a16:creationId xmlns:a16="http://schemas.microsoft.com/office/drawing/2014/main" id="{0652A9C7-A68D-C505-198D-8797C7D12BA9}"/>
              </a:ext>
            </a:extLst>
          </p:cNvPr>
          <p:cNvSpPr txBox="1"/>
          <p:nvPr/>
        </p:nvSpPr>
        <p:spPr>
          <a:xfrm>
            <a:off x="6607443" y="3876686"/>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size factors </a:t>
            </a:r>
            <a:r>
              <a:rPr lang="en-US" sz="1200" b="0" i="0" u="none" strike="noStrike" dirty="0" err="1">
                <a:solidFill>
                  <a:srgbClr val="333333"/>
                </a:solidFill>
                <a:effectLst/>
                <a:latin typeface="STIXGeneral-Italic" pitchFamily="2" charset="2"/>
              </a:rPr>
              <a:t>sj</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estimateSizeFactors</a:t>
            </a:r>
            <a:endParaRPr lang="en-US" sz="1200" i="1" dirty="0">
              <a:solidFill>
                <a:srgbClr val="333333"/>
              </a:solidFill>
              <a:effectLst/>
              <a:latin typeface="Helvetica Neue" panose="02000503000000020004" pitchFamily="2" charset="0"/>
            </a:endParaRP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estimation of dispersion </a:t>
            </a:r>
            <a:r>
              <a:rPr lang="el-GR" sz="1200" b="0" i="0" u="none" strike="noStrike" dirty="0">
                <a:solidFill>
                  <a:srgbClr val="333333"/>
                </a:solidFill>
                <a:effectLst/>
                <a:latin typeface="STIXGeneral-Italic" pitchFamily="2" charset="2"/>
              </a:rPr>
              <a:t>α</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by </a:t>
            </a:r>
            <a:r>
              <a:rPr lang="en-US" sz="1200" i="1" dirty="0" err="1">
                <a:solidFill>
                  <a:srgbClr val="333333"/>
                </a:solidFill>
                <a:effectLst/>
                <a:latin typeface="Helvetica Neue" panose="02000503000000020004" pitchFamily="2" charset="0"/>
              </a:rPr>
              <a:t>estimateDispersions</a:t>
            </a:r>
            <a:r>
              <a:rPr lang="en-US" sz="1200" dirty="0" err="1">
                <a:solidFill>
                  <a:srgbClr val="333333"/>
                </a:solidFill>
                <a:effectLst/>
                <a:latin typeface="Helvetica Neue" panose="02000503000000020004" pitchFamily="2" charset="0"/>
              </a:rPr>
              <a:t>negative</a:t>
            </a:r>
            <a:r>
              <a:rPr lang="en-US" sz="1200" dirty="0">
                <a:solidFill>
                  <a:srgbClr val="333333"/>
                </a:solidFill>
                <a:effectLst/>
                <a:latin typeface="Helvetica Neue" panose="02000503000000020004" pitchFamily="2" charset="0"/>
              </a:rPr>
              <a:t> </a:t>
            </a:r>
          </a:p>
          <a:p>
            <a:pPr marL="285750" indent="-285750">
              <a:buFont typeface="Arial" panose="020B0604020202020204" pitchFamily="34" charset="0"/>
              <a:buChar char="•"/>
            </a:pPr>
            <a:r>
              <a:rPr lang="en-US" sz="1200" dirty="0">
                <a:solidFill>
                  <a:srgbClr val="333333"/>
                </a:solidFill>
                <a:effectLst/>
                <a:latin typeface="Helvetica Neue" panose="02000503000000020004" pitchFamily="2" charset="0"/>
              </a:rPr>
              <a:t>binomial GLM fitting for </a:t>
            </a:r>
            <a:r>
              <a:rPr lang="el-GR" sz="1200" b="0" i="0" u="none" strike="noStrike" dirty="0">
                <a:solidFill>
                  <a:srgbClr val="333333"/>
                </a:solidFill>
                <a:effectLst/>
                <a:latin typeface="STIXGeneral-Italic" pitchFamily="2" charset="2"/>
              </a:rPr>
              <a:t>β</a:t>
            </a:r>
            <a:r>
              <a:rPr lang="en-US" sz="1200" b="0" i="0" u="none" strike="noStrike" dirty="0" err="1">
                <a:solidFill>
                  <a:srgbClr val="333333"/>
                </a:solidFill>
                <a:effectLst/>
                <a:latin typeface="STIXGeneral-Italic" pitchFamily="2" charset="2"/>
              </a:rPr>
              <a:t>i</a:t>
            </a:r>
            <a:r>
              <a:rPr lang="en-US" sz="1200" dirty="0">
                <a:solidFill>
                  <a:srgbClr val="333333"/>
                </a:solidFill>
                <a:effectLst/>
                <a:latin typeface="Helvetica Neue" panose="02000503000000020004" pitchFamily="2" charset="0"/>
              </a:rPr>
              <a:t> and Wald statistics by </a:t>
            </a:r>
            <a:r>
              <a:rPr lang="en-US" sz="1200" i="1" dirty="0" err="1">
                <a:solidFill>
                  <a:srgbClr val="333333"/>
                </a:solidFill>
                <a:effectLst/>
                <a:latin typeface="Helvetica Neue" panose="02000503000000020004" pitchFamily="2" charset="0"/>
              </a:rPr>
              <a:t>nbinomWaldTest</a:t>
            </a:r>
            <a:endParaRPr lang="en-US" sz="1200" dirty="0">
              <a:solidFill>
                <a:srgbClr val="333333"/>
              </a:solidFill>
              <a:effectLst/>
              <a:latin typeface="Helvetica Neue" panose="02000503000000020004" pitchFamily="2" charset="0"/>
            </a:endParaRPr>
          </a:p>
        </p:txBody>
      </p:sp>
      <p:sp>
        <p:nvSpPr>
          <p:cNvPr id="28" name="Oval 27">
            <a:extLst>
              <a:ext uri="{FF2B5EF4-FFF2-40B4-BE49-F238E27FC236}">
                <a16:creationId xmlns:a16="http://schemas.microsoft.com/office/drawing/2014/main" id="{62839F5E-1734-DAEE-8020-7803FB6605B4}"/>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29" name="Left Brace 28">
            <a:extLst>
              <a:ext uri="{FF2B5EF4-FFF2-40B4-BE49-F238E27FC236}">
                <a16:creationId xmlns:a16="http://schemas.microsoft.com/office/drawing/2014/main" id="{24929FFB-1CC9-A570-C9D7-B3A0977AD0C8}"/>
              </a:ext>
            </a:extLst>
          </p:cNvPr>
          <p:cNvSpPr/>
          <p:nvPr/>
        </p:nvSpPr>
        <p:spPr>
          <a:xfrm rot="10800000">
            <a:off x="6283627" y="3579005"/>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31" name="TextBox 30">
            <a:extLst>
              <a:ext uri="{FF2B5EF4-FFF2-40B4-BE49-F238E27FC236}">
                <a16:creationId xmlns:a16="http://schemas.microsoft.com/office/drawing/2014/main" id="{9693B90E-2C87-7671-F85B-362481C9BEF1}"/>
              </a:ext>
            </a:extLst>
          </p:cNvPr>
          <p:cNvSpPr txBox="1"/>
          <p:nvPr/>
        </p:nvSpPr>
        <p:spPr>
          <a:xfrm>
            <a:off x="2549245" y="5654602"/>
            <a:ext cx="3653772" cy="276999"/>
          </a:xfrm>
          <a:prstGeom prst="rect">
            <a:avLst/>
          </a:prstGeom>
          <a:noFill/>
        </p:spPr>
        <p:txBody>
          <a:bodyPr wrap="square">
            <a:spAutoFit/>
          </a:bodyPr>
          <a:lstStyle/>
          <a:p>
            <a:pPr algn="ctr"/>
            <a:r>
              <a:rPr lang="en-US" sz="1200" dirty="0">
                <a:solidFill>
                  <a:srgbClr val="222222"/>
                </a:solidFill>
                <a:latin typeface="-apple-system"/>
              </a:rPr>
              <a:t>Log fold change shrinkage for visualization and ranking</a:t>
            </a:r>
          </a:p>
        </p:txBody>
      </p:sp>
      <p:pic>
        <p:nvPicPr>
          <p:cNvPr id="33" name="Graphic 32" descr="Move outline">
            <a:extLst>
              <a:ext uri="{FF2B5EF4-FFF2-40B4-BE49-F238E27FC236}">
                <a16:creationId xmlns:a16="http://schemas.microsoft.com/office/drawing/2014/main" id="{AADF3C56-61D9-4D46-D44D-69F1AF3DE4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1813" y="4934454"/>
            <a:ext cx="713271" cy="713271"/>
          </a:xfrm>
          <a:prstGeom prst="rect">
            <a:avLst/>
          </a:prstGeom>
        </p:spPr>
      </p:pic>
      <p:sp>
        <p:nvSpPr>
          <p:cNvPr id="36" name="TextBox 35">
            <a:extLst>
              <a:ext uri="{FF2B5EF4-FFF2-40B4-BE49-F238E27FC236}">
                <a16:creationId xmlns:a16="http://schemas.microsoft.com/office/drawing/2014/main" id="{D6C0F382-17D5-0C2E-67CA-C5EED5BD0D8D}"/>
              </a:ext>
            </a:extLst>
          </p:cNvPr>
          <p:cNvSpPr txBox="1"/>
          <p:nvPr/>
        </p:nvSpPr>
        <p:spPr>
          <a:xfrm>
            <a:off x="6607443" y="5294523"/>
            <a:ext cx="5050471" cy="646331"/>
          </a:xfrm>
          <a:prstGeom prst="rect">
            <a:avLst/>
          </a:prstGeom>
          <a:noFill/>
        </p:spPr>
        <p:txBody>
          <a:bodyPr wrap="square">
            <a:spAutoFit/>
          </a:bodyPr>
          <a:lstStyle/>
          <a:p>
            <a:pPr marL="285750" indent="-285750">
              <a:buFont typeface="Arial" panose="020B0604020202020204" pitchFamily="34" charset="0"/>
              <a:buChar char="•"/>
            </a:pPr>
            <a:r>
              <a:rPr lang="en-US" sz="1200" dirty="0">
                <a:solidFill>
                  <a:srgbClr val="333333"/>
                </a:solidFill>
                <a:latin typeface="Helvetica Neue" panose="02000503000000020004" pitchFamily="2" charset="0"/>
              </a:rPr>
              <a:t>overcoming the</a:t>
            </a:r>
            <a:r>
              <a:rPr lang="en-US" sz="1200" dirty="0">
                <a:solidFill>
                  <a:srgbClr val="333333"/>
                </a:solidFill>
                <a:effectLst/>
                <a:latin typeface="Helvetica Neue" panose="02000503000000020004" pitchFamily="2" charset="0"/>
              </a:rPr>
              <a:t> heteroskedasticity (variance of log fold changes depending on mean count) for genes with low count</a:t>
            </a:r>
          </a:p>
          <a:p>
            <a:pPr marL="285750" indent="-285750">
              <a:buFont typeface="Arial" panose="020B0604020202020204" pitchFamily="34" charset="0"/>
              <a:buChar char="•"/>
            </a:pPr>
            <a:endParaRPr lang="en-US" sz="1200" dirty="0">
              <a:solidFill>
                <a:srgbClr val="333333"/>
              </a:solidFill>
              <a:effectLst/>
              <a:latin typeface="Helvetica Neue" panose="02000503000000020004" pitchFamily="2" charset="0"/>
            </a:endParaRPr>
          </a:p>
        </p:txBody>
      </p:sp>
      <p:sp>
        <p:nvSpPr>
          <p:cNvPr id="38" name="Rounded Rectangle 37">
            <a:extLst>
              <a:ext uri="{FF2B5EF4-FFF2-40B4-BE49-F238E27FC236}">
                <a16:creationId xmlns:a16="http://schemas.microsoft.com/office/drawing/2014/main" id="{77805D7F-52C0-AD2D-E94E-2DD6801E1B91}"/>
              </a:ext>
            </a:extLst>
          </p:cNvPr>
          <p:cNvSpPr/>
          <p:nvPr/>
        </p:nvSpPr>
        <p:spPr>
          <a:xfrm>
            <a:off x="6363987" y="1320893"/>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3" name="Rectangle 2">
            <a:extLst>
              <a:ext uri="{FF2B5EF4-FFF2-40B4-BE49-F238E27FC236}">
                <a16:creationId xmlns:a16="http://schemas.microsoft.com/office/drawing/2014/main" id="{D174CA0F-B4B1-34CA-B212-F11F074E7309}"/>
              </a:ext>
            </a:extLst>
          </p:cNvPr>
          <p:cNvSpPr/>
          <p:nvPr/>
        </p:nvSpPr>
        <p:spPr>
          <a:xfrm>
            <a:off x="1405400" y="2769641"/>
            <a:ext cx="10414246" cy="2164814"/>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6" name="Picture 5">
            <a:extLst>
              <a:ext uri="{FF2B5EF4-FFF2-40B4-BE49-F238E27FC236}">
                <a16:creationId xmlns:a16="http://schemas.microsoft.com/office/drawing/2014/main" id="{1F832233-C712-8C45-F7C3-B70526D3193B}"/>
              </a:ext>
            </a:extLst>
          </p:cNvPr>
          <p:cNvPicPr>
            <a:picLocks noChangeAspect="1"/>
          </p:cNvPicPr>
          <p:nvPr/>
        </p:nvPicPr>
        <p:blipFill>
          <a:blip r:embed="rId17"/>
          <a:stretch>
            <a:fillRect/>
          </a:stretch>
        </p:blipFill>
        <p:spPr>
          <a:xfrm>
            <a:off x="3535083" y="2773178"/>
            <a:ext cx="7772400" cy="621792"/>
          </a:xfrm>
          <a:prstGeom prst="rect">
            <a:avLst/>
          </a:prstGeom>
        </p:spPr>
      </p:pic>
      <p:pic>
        <p:nvPicPr>
          <p:cNvPr id="2" name="Picture 2" descr="R (programming language) - Wikipedia">
            <a:extLst>
              <a:ext uri="{FF2B5EF4-FFF2-40B4-BE49-F238E27FC236}">
                <a16:creationId xmlns:a16="http://schemas.microsoft.com/office/drawing/2014/main" id="{7C01FFBD-86CC-DD8C-050B-9DD6237FDE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22823" y="2694322"/>
            <a:ext cx="933012" cy="72078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aph of a number of dots&#10;&#10;Description automatically generated with medium confidence">
            <a:extLst>
              <a:ext uri="{FF2B5EF4-FFF2-40B4-BE49-F238E27FC236}">
                <a16:creationId xmlns:a16="http://schemas.microsoft.com/office/drawing/2014/main" id="{0F4331BB-ACCF-5741-D563-6B722DA7742B}"/>
              </a:ext>
            </a:extLst>
          </p:cNvPr>
          <p:cNvPicPr>
            <a:picLocks noChangeAspect="1"/>
          </p:cNvPicPr>
          <p:nvPr/>
        </p:nvPicPr>
        <p:blipFill>
          <a:blip r:embed="rId19"/>
          <a:stretch>
            <a:fillRect/>
          </a:stretch>
        </p:blipFill>
        <p:spPr>
          <a:xfrm>
            <a:off x="773249" y="3733396"/>
            <a:ext cx="5368625" cy="3151554"/>
          </a:xfrm>
          <a:prstGeom prst="rect">
            <a:avLst/>
          </a:prstGeom>
        </p:spPr>
      </p:pic>
      <p:sp>
        <p:nvSpPr>
          <p:cNvPr id="4" name="TextBox 3">
            <a:extLst>
              <a:ext uri="{FF2B5EF4-FFF2-40B4-BE49-F238E27FC236}">
                <a16:creationId xmlns:a16="http://schemas.microsoft.com/office/drawing/2014/main" id="{3535A664-D8A0-73E5-C20B-1E1008818A0A}"/>
              </a:ext>
            </a:extLst>
          </p:cNvPr>
          <p:cNvSpPr txBox="1"/>
          <p:nvPr/>
        </p:nvSpPr>
        <p:spPr>
          <a:xfrm>
            <a:off x="4435915" y="3531707"/>
            <a:ext cx="3540328" cy="369332"/>
          </a:xfrm>
          <a:prstGeom prst="rect">
            <a:avLst/>
          </a:prstGeom>
          <a:noFill/>
        </p:spPr>
        <p:txBody>
          <a:bodyPr wrap="none" rtlCol="0">
            <a:spAutoFit/>
          </a:bodyPr>
          <a:lstStyle/>
          <a:p>
            <a:pPr algn="ctr"/>
            <a:r>
              <a:rPr lang="en-SA" b="1" dirty="0"/>
              <a:t>MA plot before and after shrinkage</a:t>
            </a:r>
          </a:p>
        </p:txBody>
      </p:sp>
      <p:pic>
        <p:nvPicPr>
          <p:cNvPr id="16" name="Picture 15" descr="A graph of a number of dots&#10;&#10;Description automatically generated with medium confidence">
            <a:extLst>
              <a:ext uri="{FF2B5EF4-FFF2-40B4-BE49-F238E27FC236}">
                <a16:creationId xmlns:a16="http://schemas.microsoft.com/office/drawing/2014/main" id="{D5FFD999-5100-9E43-6FAC-D781E8DEA9FD}"/>
              </a:ext>
            </a:extLst>
          </p:cNvPr>
          <p:cNvPicPr>
            <a:picLocks noChangeAspect="1"/>
          </p:cNvPicPr>
          <p:nvPr/>
        </p:nvPicPr>
        <p:blipFill>
          <a:blip r:embed="rId20"/>
          <a:stretch>
            <a:fillRect/>
          </a:stretch>
        </p:blipFill>
        <p:spPr>
          <a:xfrm>
            <a:off x="6336456" y="3854488"/>
            <a:ext cx="5368625" cy="3030462"/>
          </a:xfrm>
          <a:prstGeom prst="rect">
            <a:avLst/>
          </a:prstGeom>
        </p:spPr>
      </p:pic>
      <p:sp>
        <p:nvSpPr>
          <p:cNvPr id="22" name="TextBox 21">
            <a:extLst>
              <a:ext uri="{FF2B5EF4-FFF2-40B4-BE49-F238E27FC236}">
                <a16:creationId xmlns:a16="http://schemas.microsoft.com/office/drawing/2014/main" id="{AEF3B537-C5D1-C5E3-CC6F-4AB9C26E086A}"/>
              </a:ext>
            </a:extLst>
          </p:cNvPr>
          <p:cNvSpPr txBox="1"/>
          <p:nvPr/>
        </p:nvSpPr>
        <p:spPr>
          <a:xfrm>
            <a:off x="3022921" y="295439"/>
            <a:ext cx="9117788" cy="738664"/>
          </a:xfrm>
          <a:prstGeom prst="rect">
            <a:avLst/>
          </a:prstGeom>
          <a:noFill/>
          <a:ln>
            <a:solidFill>
              <a:schemeClr val="tx1"/>
            </a:solidFill>
          </a:ln>
        </p:spPr>
        <p:txBody>
          <a:bodyPr wrap="square">
            <a:spAutoFit/>
          </a:bodyPr>
          <a:lstStyle/>
          <a:p>
            <a:pPr algn="just"/>
            <a:r>
              <a:rPr lang="en-US" sz="1400" b="0" i="0" u="none" strike="noStrike" dirty="0">
                <a:solidFill>
                  <a:srgbClr val="333333"/>
                </a:solidFill>
                <a:effectLst/>
                <a:latin typeface="Arial" panose="020B0604020202020204" pitchFamily="34" charset="0"/>
              </a:rPr>
              <a:t>The </a:t>
            </a:r>
            <a:r>
              <a:rPr lang="en-US" sz="1400" b="0" i="1" u="none" strike="noStrike" dirty="0">
                <a:solidFill>
                  <a:srgbClr val="333333"/>
                </a:solidFill>
                <a:effectLst/>
                <a:latin typeface="Arial" panose="020B0604020202020204" pitchFamily="34" charset="0"/>
              </a:rPr>
              <a:t>DESeq2</a:t>
            </a:r>
            <a:r>
              <a:rPr lang="en-US" sz="1400" b="0" i="0" u="none" strike="noStrike" dirty="0">
                <a:solidFill>
                  <a:srgbClr val="333333"/>
                </a:solidFill>
                <a:effectLst/>
                <a:latin typeface="Arial" panose="020B0604020202020204" pitchFamily="34" charset="0"/>
              </a:rPr>
              <a:t> package uses a Bayesian procedure to moderate (or “shrink”) log2 fold changes from genes with very low counts and highly variable counts, as can be seen by the narrowing of the vertical spread of points on the left side of the MA-plot. </a:t>
            </a:r>
            <a:endParaRPr lang="en-SA" sz="1400" dirty="0"/>
          </a:p>
        </p:txBody>
      </p:sp>
    </p:spTree>
    <p:extLst>
      <p:ext uri="{BB962C8B-B14F-4D97-AF65-F5344CB8AC3E}">
        <p14:creationId xmlns:p14="http://schemas.microsoft.com/office/powerpoint/2010/main" val="289563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E5169C57-EEFE-B634-161B-CB788147063A}"/>
              </a:ext>
            </a:extLst>
          </p:cNvPr>
          <p:cNvGraphicFramePr/>
          <p:nvPr>
            <p:extLst>
              <p:ext uri="{D42A27DB-BD31-4B8C-83A1-F6EECF244321}">
                <p14:modId xmlns:p14="http://schemas.microsoft.com/office/powerpoint/2010/main" val="3893337873"/>
              </p:ext>
            </p:extLst>
          </p:nvPr>
        </p:nvGraphicFramePr>
        <p:xfrm>
          <a:off x="1884176" y="1241012"/>
          <a:ext cx="10271211" cy="1514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D7BA932-AA6E-B723-3935-20C3183457F2}"/>
              </a:ext>
            </a:extLst>
          </p:cNvPr>
          <p:cNvSpPr txBox="1"/>
          <p:nvPr/>
        </p:nvSpPr>
        <p:spPr>
          <a:xfrm>
            <a:off x="-1540476" y="294697"/>
            <a:ext cx="6096000" cy="830997"/>
          </a:xfrm>
          <a:prstGeom prst="rect">
            <a:avLst/>
          </a:prstGeom>
          <a:noFill/>
        </p:spPr>
        <p:txBody>
          <a:bodyPr wrap="square">
            <a:spAutoFit/>
          </a:bodyPr>
          <a:lstStyle/>
          <a:p>
            <a:pPr algn="ctr"/>
            <a:r>
              <a:rPr lang="en-US" sz="2400" b="1" i="0" u="none" strike="noStrike" dirty="0">
                <a:solidFill>
                  <a:srgbClr val="333333"/>
                </a:solidFill>
                <a:effectLst/>
                <a:latin typeface="Helvetica Neue" panose="02000503000000020004" pitchFamily="2" charset="0"/>
              </a:rPr>
              <a:t>RNA-seq pipeline</a:t>
            </a:r>
          </a:p>
          <a:p>
            <a:pPr algn="ctr"/>
            <a:endParaRPr lang="en-US" sz="2400" b="1" i="0" u="none" strike="noStrike" dirty="0">
              <a:solidFill>
                <a:srgbClr val="333333"/>
              </a:solidFill>
              <a:effectLst/>
              <a:latin typeface="Helvetica Neue" panose="02000503000000020004" pitchFamily="2" charset="0"/>
            </a:endParaRPr>
          </a:p>
        </p:txBody>
      </p:sp>
      <p:pic>
        <p:nvPicPr>
          <p:cNvPr id="8" name="Graphic 7" descr="Database with solid fill">
            <a:extLst>
              <a:ext uri="{FF2B5EF4-FFF2-40B4-BE49-F238E27FC236}">
                <a16:creationId xmlns:a16="http://schemas.microsoft.com/office/drawing/2014/main" id="{318656CE-F037-201E-8A21-0D80355310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51" y="1383957"/>
            <a:ext cx="914400" cy="914400"/>
          </a:xfrm>
          <a:prstGeom prst="rect">
            <a:avLst/>
          </a:prstGeom>
        </p:spPr>
      </p:pic>
      <p:sp>
        <p:nvSpPr>
          <p:cNvPr id="9" name="TextBox 8">
            <a:extLst>
              <a:ext uri="{FF2B5EF4-FFF2-40B4-BE49-F238E27FC236}">
                <a16:creationId xmlns:a16="http://schemas.microsoft.com/office/drawing/2014/main" id="{B91E165C-FC93-DD48-EDD2-B0AC81CD8913}"/>
              </a:ext>
            </a:extLst>
          </p:cNvPr>
          <p:cNvSpPr txBox="1"/>
          <p:nvPr/>
        </p:nvSpPr>
        <p:spPr>
          <a:xfrm>
            <a:off x="326258" y="2298357"/>
            <a:ext cx="1079142" cy="369332"/>
          </a:xfrm>
          <a:prstGeom prst="rect">
            <a:avLst/>
          </a:prstGeom>
          <a:noFill/>
        </p:spPr>
        <p:txBody>
          <a:bodyPr wrap="none" rtlCol="0">
            <a:spAutoFit/>
          </a:bodyPr>
          <a:lstStyle/>
          <a:p>
            <a:r>
              <a:rPr lang="en-US" dirty="0"/>
              <a:t>f</a:t>
            </a:r>
            <a:r>
              <a:rPr lang="en-SA" dirty="0"/>
              <a:t>astq files</a:t>
            </a:r>
          </a:p>
        </p:txBody>
      </p:sp>
      <p:cxnSp>
        <p:nvCxnSpPr>
          <p:cNvPr id="11" name="Straight Arrow Connector 10">
            <a:extLst>
              <a:ext uri="{FF2B5EF4-FFF2-40B4-BE49-F238E27FC236}">
                <a16:creationId xmlns:a16="http://schemas.microsoft.com/office/drawing/2014/main" id="{589FA055-32F1-5F6D-B814-53829DC4F97C}"/>
              </a:ext>
            </a:extLst>
          </p:cNvPr>
          <p:cNvCxnSpPr>
            <a:cxnSpLocks/>
          </p:cNvCxnSpPr>
          <p:nvPr/>
        </p:nvCxnSpPr>
        <p:spPr>
          <a:xfrm>
            <a:off x="1308451" y="1998133"/>
            <a:ext cx="283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Table outline">
            <a:extLst>
              <a:ext uri="{FF2B5EF4-FFF2-40B4-BE49-F238E27FC236}">
                <a16:creationId xmlns:a16="http://schemas.microsoft.com/office/drawing/2014/main" id="{29754431-653A-1B75-8197-39C2DFD99D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08521" y="2653018"/>
            <a:ext cx="914400" cy="914400"/>
          </a:xfrm>
          <a:prstGeom prst="rect">
            <a:avLst/>
          </a:prstGeom>
        </p:spPr>
      </p:pic>
      <p:sp>
        <p:nvSpPr>
          <p:cNvPr id="10" name="Oval 9">
            <a:extLst>
              <a:ext uri="{FF2B5EF4-FFF2-40B4-BE49-F238E27FC236}">
                <a16:creationId xmlns:a16="http://schemas.microsoft.com/office/drawing/2014/main" id="{FAAC6AE9-9BAE-8E10-537D-2CA11B97FFAD}"/>
              </a:ext>
            </a:extLst>
          </p:cNvPr>
          <p:cNvSpPr/>
          <p:nvPr/>
        </p:nvSpPr>
        <p:spPr>
          <a:xfrm>
            <a:off x="1677055" y="2853558"/>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1</a:t>
            </a:r>
          </a:p>
        </p:txBody>
      </p:sp>
      <p:sp>
        <p:nvSpPr>
          <p:cNvPr id="12" name="TextBox 11">
            <a:extLst>
              <a:ext uri="{FF2B5EF4-FFF2-40B4-BE49-F238E27FC236}">
                <a16:creationId xmlns:a16="http://schemas.microsoft.com/office/drawing/2014/main" id="{35DA5F5C-760D-EA6C-F6DF-A84D8CF33CBB}"/>
              </a:ext>
            </a:extLst>
          </p:cNvPr>
          <p:cNvSpPr txBox="1"/>
          <p:nvPr/>
        </p:nvSpPr>
        <p:spPr>
          <a:xfrm>
            <a:off x="1782974" y="3332716"/>
            <a:ext cx="1565493" cy="276999"/>
          </a:xfrm>
          <a:prstGeom prst="rect">
            <a:avLst/>
          </a:prstGeom>
          <a:noFill/>
        </p:spPr>
        <p:txBody>
          <a:bodyPr wrap="none" rtlCol="0">
            <a:spAutoFit/>
          </a:bodyPr>
          <a:lstStyle/>
          <a:p>
            <a:r>
              <a:rPr lang="en-US" sz="1200" dirty="0"/>
              <a:t> C</a:t>
            </a:r>
            <a:r>
              <a:rPr lang="en-SA" sz="1200" dirty="0"/>
              <a:t>ount transformation</a:t>
            </a:r>
          </a:p>
        </p:txBody>
      </p:sp>
      <p:sp>
        <p:nvSpPr>
          <p:cNvPr id="13" name="Oval 12">
            <a:extLst>
              <a:ext uri="{FF2B5EF4-FFF2-40B4-BE49-F238E27FC236}">
                <a16:creationId xmlns:a16="http://schemas.microsoft.com/office/drawing/2014/main" id="{9AE989FE-01D5-30FB-4D38-B375C6CF36D5}"/>
              </a:ext>
            </a:extLst>
          </p:cNvPr>
          <p:cNvSpPr/>
          <p:nvPr/>
        </p:nvSpPr>
        <p:spPr>
          <a:xfrm>
            <a:off x="2591019" y="3910506"/>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2</a:t>
            </a:r>
          </a:p>
        </p:txBody>
      </p:sp>
      <p:sp>
        <p:nvSpPr>
          <p:cNvPr id="16" name="TextBox 15">
            <a:extLst>
              <a:ext uri="{FF2B5EF4-FFF2-40B4-BE49-F238E27FC236}">
                <a16:creationId xmlns:a16="http://schemas.microsoft.com/office/drawing/2014/main" id="{4FCC771E-4CCF-439C-30A0-4F292090932E}"/>
              </a:ext>
            </a:extLst>
          </p:cNvPr>
          <p:cNvSpPr txBox="1"/>
          <p:nvPr/>
        </p:nvSpPr>
        <p:spPr>
          <a:xfrm>
            <a:off x="4447594" y="3032090"/>
            <a:ext cx="2781531" cy="646331"/>
          </a:xfrm>
          <a:prstGeom prst="rect">
            <a:avLst/>
          </a:prstGeom>
          <a:noFill/>
        </p:spPr>
        <p:txBody>
          <a:bodyPr wrap="none" rtlCol="0">
            <a:spAutoFit/>
          </a:bodyPr>
          <a:lstStyle/>
          <a:p>
            <a:pPr marL="171450" indent="-171450">
              <a:buFont typeface="Arial" panose="020B0604020202020204" pitchFamily="34" charset="0"/>
              <a:buChar char="•"/>
            </a:pPr>
            <a:r>
              <a:rPr lang="en-US" sz="1200" b="0" i="0" u="none" strike="noStrike" dirty="0">
                <a:solidFill>
                  <a:srgbClr val="333333"/>
                </a:solidFill>
                <a:effectLst/>
                <a:latin typeface="Helvetica Neue" panose="02000503000000020004" pitchFamily="2" charset="0"/>
              </a:rPr>
              <a:t>variance stabilizing transformations</a:t>
            </a:r>
          </a:p>
          <a:p>
            <a:pPr marL="171450" indent="-171450">
              <a:buFont typeface="Arial" panose="020B0604020202020204" pitchFamily="34" charset="0"/>
              <a:buChar char="•"/>
            </a:pPr>
            <a:r>
              <a:rPr lang="en-US" sz="1200" b="0" u="none" strike="noStrike" dirty="0">
                <a:solidFill>
                  <a:srgbClr val="333333"/>
                </a:solidFill>
                <a:effectLst/>
                <a:latin typeface="Helvetica Neue" panose="02000503000000020004" pitchFamily="2" charset="0"/>
              </a:rPr>
              <a:t>regularized logarithm</a:t>
            </a:r>
            <a:endParaRPr lang="en-SA" sz="1200" dirty="0"/>
          </a:p>
          <a:p>
            <a:endParaRPr lang="en-SA" sz="1200" dirty="0"/>
          </a:p>
        </p:txBody>
      </p:sp>
      <p:sp>
        <p:nvSpPr>
          <p:cNvPr id="18" name="Oval 17">
            <a:extLst>
              <a:ext uri="{FF2B5EF4-FFF2-40B4-BE49-F238E27FC236}">
                <a16:creationId xmlns:a16="http://schemas.microsoft.com/office/drawing/2014/main" id="{51896FCF-1F5B-7DC6-6ABB-909A40962A52}"/>
              </a:ext>
            </a:extLst>
          </p:cNvPr>
          <p:cNvSpPr/>
          <p:nvPr/>
        </p:nvSpPr>
        <p:spPr>
          <a:xfrm>
            <a:off x="3510749" y="4976969"/>
            <a:ext cx="319294" cy="30777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SA" sz="1200" b="1" dirty="0"/>
              <a:t>3</a:t>
            </a:r>
          </a:p>
        </p:txBody>
      </p:sp>
      <p:sp>
        <p:nvSpPr>
          <p:cNvPr id="19" name="Left Brace 18">
            <a:extLst>
              <a:ext uri="{FF2B5EF4-FFF2-40B4-BE49-F238E27FC236}">
                <a16:creationId xmlns:a16="http://schemas.microsoft.com/office/drawing/2014/main" id="{D7D4C45C-A545-7897-733A-ED09714FED91}"/>
              </a:ext>
            </a:extLst>
          </p:cNvPr>
          <p:cNvSpPr/>
          <p:nvPr/>
        </p:nvSpPr>
        <p:spPr>
          <a:xfrm rot="10800000">
            <a:off x="4050507"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1" name="TextBox 20">
            <a:extLst>
              <a:ext uri="{FF2B5EF4-FFF2-40B4-BE49-F238E27FC236}">
                <a16:creationId xmlns:a16="http://schemas.microsoft.com/office/drawing/2014/main" id="{F0D7932C-9D23-54CD-6585-8EC59940A4EF}"/>
              </a:ext>
            </a:extLst>
          </p:cNvPr>
          <p:cNvSpPr txBox="1"/>
          <p:nvPr/>
        </p:nvSpPr>
        <p:spPr>
          <a:xfrm>
            <a:off x="2540966" y="5819841"/>
            <a:ext cx="3653772" cy="276999"/>
          </a:xfrm>
          <a:prstGeom prst="rect">
            <a:avLst/>
          </a:prstGeom>
          <a:noFill/>
        </p:spPr>
        <p:txBody>
          <a:bodyPr wrap="square">
            <a:spAutoFit/>
          </a:bodyPr>
          <a:lstStyle/>
          <a:p>
            <a:pPr algn="ctr"/>
            <a:r>
              <a:rPr lang="en-US" sz="1200" dirty="0">
                <a:solidFill>
                  <a:srgbClr val="222222"/>
                </a:solidFill>
                <a:latin typeface="-apple-system"/>
              </a:rPr>
              <a:t>Clustering</a:t>
            </a:r>
          </a:p>
        </p:txBody>
      </p:sp>
      <p:pic>
        <p:nvPicPr>
          <p:cNvPr id="34" name="Graphic 33" descr="Transfer outline">
            <a:extLst>
              <a:ext uri="{FF2B5EF4-FFF2-40B4-BE49-F238E27FC236}">
                <a16:creationId xmlns:a16="http://schemas.microsoft.com/office/drawing/2014/main" id="{CFA2B726-A898-7035-5C8F-F07DE34046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98284" y="2779490"/>
            <a:ext cx="673746" cy="673746"/>
          </a:xfrm>
          <a:prstGeom prst="rect">
            <a:avLst/>
          </a:prstGeom>
        </p:spPr>
      </p:pic>
      <p:pic>
        <p:nvPicPr>
          <p:cNvPr id="37" name="Graphic 36" descr="Topography Map outline">
            <a:extLst>
              <a:ext uri="{FF2B5EF4-FFF2-40B4-BE49-F238E27FC236}">
                <a16:creationId xmlns:a16="http://schemas.microsoft.com/office/drawing/2014/main" id="{1D774B05-6D30-8DB4-B3B6-420786FAA1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11991" y="3873760"/>
            <a:ext cx="646331" cy="646331"/>
          </a:xfrm>
          <a:prstGeom prst="rect">
            <a:avLst/>
          </a:prstGeom>
        </p:spPr>
      </p:pic>
      <p:sp>
        <p:nvSpPr>
          <p:cNvPr id="38" name="TextBox 37">
            <a:extLst>
              <a:ext uri="{FF2B5EF4-FFF2-40B4-BE49-F238E27FC236}">
                <a16:creationId xmlns:a16="http://schemas.microsoft.com/office/drawing/2014/main" id="{C366756D-80DE-132E-483C-32A6E3A65860}"/>
              </a:ext>
            </a:extLst>
          </p:cNvPr>
          <p:cNvSpPr txBox="1"/>
          <p:nvPr/>
        </p:nvSpPr>
        <p:spPr>
          <a:xfrm>
            <a:off x="2820109" y="4528546"/>
            <a:ext cx="1006238" cy="276999"/>
          </a:xfrm>
          <a:prstGeom prst="rect">
            <a:avLst/>
          </a:prstGeom>
          <a:noFill/>
        </p:spPr>
        <p:txBody>
          <a:bodyPr wrap="none" rtlCol="0">
            <a:spAutoFit/>
          </a:bodyPr>
          <a:lstStyle/>
          <a:p>
            <a:r>
              <a:rPr lang="en-US" sz="1200" dirty="0"/>
              <a:t> Visualization</a:t>
            </a:r>
            <a:endParaRPr lang="en-SA" sz="1200" dirty="0"/>
          </a:p>
        </p:txBody>
      </p:sp>
      <p:pic>
        <p:nvPicPr>
          <p:cNvPr id="44" name="Graphic 43" descr="Social network with solid fill">
            <a:extLst>
              <a:ext uri="{FF2B5EF4-FFF2-40B4-BE49-F238E27FC236}">
                <a16:creationId xmlns:a16="http://schemas.microsoft.com/office/drawing/2014/main" id="{8D1D9F15-C65B-90D2-BEF9-48FF2822B65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10652" y="4895369"/>
            <a:ext cx="914400" cy="914400"/>
          </a:xfrm>
          <a:prstGeom prst="rect">
            <a:avLst/>
          </a:prstGeom>
        </p:spPr>
      </p:pic>
      <p:sp>
        <p:nvSpPr>
          <p:cNvPr id="45" name="Rounded Rectangle 44">
            <a:extLst>
              <a:ext uri="{FF2B5EF4-FFF2-40B4-BE49-F238E27FC236}">
                <a16:creationId xmlns:a16="http://schemas.microsoft.com/office/drawing/2014/main" id="{3B3C1B6E-A4C5-0A38-3E11-7576EAD2DCFE}"/>
              </a:ext>
            </a:extLst>
          </p:cNvPr>
          <p:cNvSpPr/>
          <p:nvPr/>
        </p:nvSpPr>
        <p:spPr>
          <a:xfrm>
            <a:off x="6374814" y="1328777"/>
            <a:ext cx="4219164" cy="328069"/>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A" sz="1200" dirty="0">
                <a:solidFill>
                  <a:schemeClr val="tx1"/>
                </a:solidFill>
              </a:rPr>
              <a:t>Processing in R with DESeq</a:t>
            </a:r>
          </a:p>
        </p:txBody>
      </p:sp>
      <p:sp>
        <p:nvSpPr>
          <p:cNvPr id="47" name="Left Brace 46">
            <a:extLst>
              <a:ext uri="{FF2B5EF4-FFF2-40B4-BE49-F238E27FC236}">
                <a16:creationId xmlns:a16="http://schemas.microsoft.com/office/drawing/2014/main" id="{1304DC44-8F20-F78E-65FF-D17743157110}"/>
              </a:ext>
            </a:extLst>
          </p:cNvPr>
          <p:cNvSpPr/>
          <p:nvPr/>
        </p:nvSpPr>
        <p:spPr>
          <a:xfrm rot="10800000">
            <a:off x="7229125" y="2641118"/>
            <a:ext cx="242048" cy="1269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49" name="TextBox 48">
            <a:extLst>
              <a:ext uri="{FF2B5EF4-FFF2-40B4-BE49-F238E27FC236}">
                <a16:creationId xmlns:a16="http://schemas.microsoft.com/office/drawing/2014/main" id="{73541BC7-D4EB-97AA-33EC-65EEE98AD041}"/>
              </a:ext>
            </a:extLst>
          </p:cNvPr>
          <p:cNvSpPr txBox="1"/>
          <p:nvPr/>
        </p:nvSpPr>
        <p:spPr>
          <a:xfrm>
            <a:off x="8047542" y="2985923"/>
            <a:ext cx="3531476" cy="738664"/>
          </a:xfrm>
          <a:prstGeom prst="rect">
            <a:avLst/>
          </a:prstGeom>
          <a:noFill/>
          <a:ln>
            <a:solidFill>
              <a:schemeClr val="tx1"/>
            </a:solidFill>
          </a:ln>
        </p:spPr>
        <p:txBody>
          <a:bodyPr wrap="square">
            <a:spAutoFit/>
          </a:bodyPr>
          <a:lstStyle/>
          <a:p>
            <a:pPr algn="just"/>
            <a:r>
              <a:rPr lang="en-US" sz="1400" b="0" i="0" u="none" strike="noStrike" dirty="0">
                <a:solidFill>
                  <a:srgbClr val="333333"/>
                </a:solidFill>
                <a:effectLst/>
                <a:latin typeface="Arial" panose="020B0604020202020204" pitchFamily="34" charset="0"/>
              </a:rPr>
              <a:t>Compressing differences for the low count genes for which the data provide little information about differential expression.</a:t>
            </a:r>
            <a:endParaRPr lang="en-SA" sz="1400" dirty="0"/>
          </a:p>
        </p:txBody>
      </p:sp>
    </p:spTree>
    <p:extLst>
      <p:ext uri="{BB962C8B-B14F-4D97-AF65-F5344CB8AC3E}">
        <p14:creationId xmlns:p14="http://schemas.microsoft.com/office/powerpoint/2010/main" val="73365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984</Words>
  <Application>Microsoft Macintosh PowerPoint</Application>
  <PresentationFormat>Widescreen</PresentationFormat>
  <Paragraphs>280</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Avenir</vt:lpstr>
      <vt:lpstr>Calibri</vt:lpstr>
      <vt:lpstr>Calibri Light</vt:lpstr>
      <vt:lpstr>Helvetica Neue</vt:lpstr>
      <vt:lpstr>STIXGeneral-Italic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Aleksandra Kurowska</dc:creator>
  <cp:lastModifiedBy>Aleksandra Kurowska</cp:lastModifiedBy>
  <cp:revision>2</cp:revision>
  <dcterms:created xsi:type="dcterms:W3CDTF">2024-01-29T17:45:53Z</dcterms:created>
  <dcterms:modified xsi:type="dcterms:W3CDTF">2024-01-30T00:59:15Z</dcterms:modified>
</cp:coreProperties>
</file>