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43bbdf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43bbdf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43bbdf6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43bbdf6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43bbdf6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43bbdf6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3bbdf619_3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3bbdf619_3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3bbdf6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3bbdf6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DNA Methylation Pipeline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Analysis of DNA methylation in blood monocytes of severe COVID-19 patients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5" y="3539400"/>
            <a:ext cx="9144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Group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2900" y="4914600"/>
            <a:ext cx="9156900" cy="28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50" y="643350"/>
            <a:ext cx="7188948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-12900" y="4914600"/>
            <a:ext cx="9156900" cy="28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33950" y="146950"/>
            <a:ext cx="89019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Experimental Design </a:t>
            </a:r>
            <a:endParaRPr b="1"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50" y="998650"/>
            <a:ext cx="3848049" cy="3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-12900" y="4914600"/>
            <a:ext cx="9156900" cy="28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3100" y="88992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326875" y="88992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688375" y="88992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-12900" y="4914600"/>
            <a:ext cx="9156900" cy="28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133950" y="146950"/>
            <a:ext cx="89019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DNA Methylation Pipeline</a:t>
            </a:r>
            <a:endParaRPr b="1" sz="1600"/>
          </a:p>
        </p:txBody>
      </p:sp>
      <p:grpSp>
        <p:nvGrpSpPr>
          <p:cNvPr id="79" name="Google Shape;79;p1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80" name="Google Shape;80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 </a:t>
              </a: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QC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133950" y="2057125"/>
              <a:ext cx="18156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Test the quality of the bisulfite conversion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uality threshold &gt;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10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ed/green ratio calculation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83" name="Google Shape;83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Filtering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Removing features, which introduce some bias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1. CpH and SNPs loci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86" name="Google Shape;86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3.Normalization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Correcting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Quantile Normalization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remove sex chr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batch correction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89" name="Google Shape;89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4. DMP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Identify sites differentially methylated between healthy and COVID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eBayes moderated t-test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FDR  &lt; 0.05 </a:t>
              </a:r>
              <a:endParaRPr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Δβ of &gt; 0.15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2363325" y="845375"/>
            <a:ext cx="10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Noob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32100" y="845375"/>
            <a:ext cx="124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shinyEPICo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729463" y="845375"/>
            <a:ext cx="10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limma</a:t>
            </a:r>
            <a:endParaRPr b="1" sz="1100">
              <a:solidFill>
                <a:schemeClr val="dk1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882900" y="1189888"/>
            <a:ext cx="2064000" cy="3217850"/>
            <a:chOff x="3516750" y="1189775"/>
            <a:chExt cx="2064000" cy="3217850"/>
          </a:xfrm>
        </p:grpSpPr>
        <p:sp>
          <p:nvSpPr>
            <p:cNvPr id="95" name="Google Shape;95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C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5. DVPs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Identify differentially variable positions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Bartlett’s test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(FDR &lt; 0.001)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→ t-test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(p &lt; 0.05)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7371450" y="88227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371450" y="845375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iEVORA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719900" y="1189775"/>
            <a:ext cx="759600" cy="669000"/>
          </a:xfrm>
          <a:prstGeom prst="chevron">
            <a:avLst>
              <a:gd fmla="val 50000" name="adj"/>
            </a:avLst>
          </a:prstGeom>
          <a:solidFill>
            <a:srgbClr val="1C90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1699250" y="1189775"/>
            <a:ext cx="2064000" cy="3217850"/>
            <a:chOff x="6874025" y="1189775"/>
            <a:chExt cx="2064000" cy="3217850"/>
          </a:xfrm>
        </p:grpSpPr>
        <p:sp>
          <p:nvSpPr>
            <p:cNvPr id="105" name="Google Shape;105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7. PCA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Correlate PCs (of b-values) with clinical  variables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20575" y="1189775"/>
            <a:ext cx="2064000" cy="3217850"/>
            <a:chOff x="5195350" y="1189775"/>
            <a:chExt cx="2064000" cy="3217850"/>
          </a:xfrm>
        </p:grpSpPr>
        <p:sp>
          <p:nvSpPr>
            <p:cNvPr id="108" name="Google Shape;108;p1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6. Correlation Analysis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Identify CpG sites correlated with SOFA scores.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Spearman’s correlation coefficient (rho):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CpG sites with rho &gt; 0.4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p-value &lt; 0.01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400" y="2988350"/>
            <a:ext cx="898200" cy="89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7"/>
          <p:cNvGrpSpPr/>
          <p:nvPr/>
        </p:nvGrpSpPr>
        <p:grpSpPr>
          <a:xfrm>
            <a:off x="3408925" y="1189775"/>
            <a:ext cx="2064000" cy="3217850"/>
            <a:chOff x="6874025" y="1189775"/>
            <a:chExt cx="2064000" cy="3217850"/>
          </a:xfrm>
        </p:grpSpPr>
        <p:sp>
          <p:nvSpPr>
            <p:cNvPr id="112" name="Google Shape;112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C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8.Gene Ontology Analysis &amp; Enrichment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Annotate Genomic Regions + find DEGs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GRCh37 (UCSC hg19)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333333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a &gt; 2 fold change</a:t>
              </a:r>
              <a:endParaRPr sz="10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333333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FDR  &lt; 0.05 </a:t>
              </a:r>
              <a:endParaRPr sz="10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333333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Enrichment = log2(FDR)</a:t>
              </a:r>
              <a:endParaRPr sz="10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3852375" y="87377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852375" y="836875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GREAT</a:t>
            </a:r>
            <a:endParaRPr b="1" sz="1100">
              <a:solidFill>
                <a:schemeClr val="dk1"/>
              </a:solidFill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5056525" y="1189775"/>
            <a:ext cx="2064000" cy="3217850"/>
            <a:chOff x="6874025" y="1189775"/>
            <a:chExt cx="2064000" cy="3217850"/>
          </a:xfrm>
        </p:grpSpPr>
        <p:sp>
          <p:nvSpPr>
            <p:cNvPr id="117" name="Google Shape;117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B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9. Motif </a:t>
              </a: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Enrichment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Transcription Factor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Binding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Sites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findMotifsGenome.pl</a:t>
              </a:r>
              <a:endParaRPr i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± 250 bp window</a:t>
              </a:r>
              <a:endParaRPr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Fisher’s exact test</a:t>
              </a:r>
              <a:endParaRPr i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p17"/>
          <p:cNvSpPr/>
          <p:nvPr/>
        </p:nvSpPr>
        <p:spPr>
          <a:xfrm>
            <a:off x="5545075" y="87377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545075" y="836875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HOMER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852375" y="52087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52375" y="483975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Enrichr</a:t>
            </a:r>
            <a:endParaRPr b="1" sz="1100">
              <a:solidFill>
                <a:schemeClr val="dk1"/>
              </a:solidFill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6704125" y="1189775"/>
            <a:ext cx="2064000" cy="3217850"/>
            <a:chOff x="6874025" y="1189775"/>
            <a:chExt cx="2064000" cy="3217850"/>
          </a:xfrm>
        </p:grpSpPr>
        <p:sp>
          <p:nvSpPr>
            <p:cNvPr id="124" name="Google Shape;124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10. Chromatin state enrichment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Goal: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Functional state of chromatin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Roadmap Epigenomics Project</a:t>
              </a:r>
              <a:endParaRPr i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Fisher’s exact test</a:t>
              </a:r>
              <a:endParaRPr i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7"/>
          <p:cNvSpPr/>
          <p:nvPr/>
        </p:nvSpPr>
        <p:spPr>
          <a:xfrm>
            <a:off x="7237775" y="873775"/>
            <a:ext cx="1086900" cy="2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7237775" y="836875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chromHMM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97925" y="4342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Background: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PIC array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12900" y="4914600"/>
            <a:ext cx="9156900" cy="28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697925" y="4282000"/>
            <a:ext cx="3117900" cy="44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ctrTitle"/>
          </p:nvPr>
        </p:nvSpPr>
        <p:spPr>
          <a:xfrm>
            <a:off x="133950" y="146950"/>
            <a:ext cx="89019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DNA Methylation Pipeline</a:t>
            </a:r>
            <a:endParaRPr b="1" sz="1600"/>
          </a:p>
        </p:txBody>
      </p:sp>
      <p:sp>
        <p:nvSpPr>
          <p:cNvPr id="132" name="Google Shape;132;p17"/>
          <p:cNvSpPr/>
          <p:nvPr/>
        </p:nvSpPr>
        <p:spPr>
          <a:xfrm>
            <a:off x="-514500" y="1189775"/>
            <a:ext cx="759600" cy="669000"/>
          </a:xfrm>
          <a:prstGeom prst="chevron">
            <a:avLst>
              <a:gd fmla="val 50000" name="adj"/>
            </a:avLst>
          </a:prstGeom>
          <a:solidFill>
            <a:srgbClr val="1C90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18A196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