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29" d="100"/>
          <a:sy n="29" d="100"/>
        </p:scale>
        <p:origin x="82" y="13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5758-CD62-402A-AF47-B95FA327EE37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C6DE-4C7B-4F76-A262-FA90E1D34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8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5758-CD62-402A-AF47-B95FA327EE37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C6DE-4C7B-4F76-A262-FA90E1D34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5758-CD62-402A-AF47-B95FA327EE37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C6DE-4C7B-4F76-A262-FA90E1D34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5758-CD62-402A-AF47-B95FA327EE37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C6DE-4C7B-4F76-A262-FA90E1D34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5758-CD62-402A-AF47-B95FA327EE37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C6DE-4C7B-4F76-A262-FA90E1D34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4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5758-CD62-402A-AF47-B95FA327EE37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C6DE-4C7B-4F76-A262-FA90E1D34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5758-CD62-402A-AF47-B95FA327EE37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C6DE-4C7B-4F76-A262-FA90E1D34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6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5758-CD62-402A-AF47-B95FA327EE37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C6DE-4C7B-4F76-A262-FA90E1D34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7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5758-CD62-402A-AF47-B95FA327EE37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C6DE-4C7B-4F76-A262-FA90E1D34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0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5758-CD62-402A-AF47-B95FA327EE37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C6DE-4C7B-4F76-A262-FA90E1D34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2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5758-CD62-402A-AF47-B95FA327EE37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C6DE-4C7B-4F76-A262-FA90E1D34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5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F5758-CD62-402A-AF47-B95FA327EE37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2C6DE-4C7B-4F76-A262-FA90E1D34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5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3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inancial data reflect the day to day decision making of the society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2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find that returns from the Google Trends strategies we tested are significantly higher overall than returns from the random strategies ( , R . US 5 0.60; t 5 8.65, </a:t>
            </a:r>
            <a:r>
              <a:rPr lang="en-US" dirty="0" err="1" smtClean="0"/>
              <a:t>df</a:t>
            </a:r>
            <a:r>
              <a:rPr lang="en-US" dirty="0" smtClean="0"/>
              <a:t> 5 97, p , 0.001, </a:t>
            </a:r>
            <a:r>
              <a:rPr lang="en-US" dirty="0" err="1" smtClean="0"/>
              <a:t>onesample</a:t>
            </a:r>
            <a:r>
              <a:rPr lang="en-US" dirty="0" smtClean="0"/>
              <a:t> t-test).</a:t>
            </a:r>
          </a:p>
          <a:p>
            <a:r>
              <a:rPr lang="en-US" dirty="0" smtClean="0"/>
              <a:t>Assumptions: US users only, mouse click by a foreign </a:t>
            </a:r>
            <a:r>
              <a:rPr lang="en-US" dirty="0" err="1" smtClean="0"/>
              <a:t>Ip</a:t>
            </a:r>
            <a:r>
              <a:rPr lang="en-US" dirty="0" smtClean="0"/>
              <a:t> does not count</a:t>
            </a:r>
          </a:p>
          <a:p>
            <a:r>
              <a:rPr lang="en-US" dirty="0" smtClean="0"/>
              <a:t>Moving </a:t>
            </a:r>
            <a:r>
              <a:rPr lang="en-US" dirty="0" err="1" smtClean="0"/>
              <a:t>Avg</a:t>
            </a:r>
            <a:r>
              <a:rPr lang="en-US" dirty="0" smtClean="0"/>
              <a:t> Baseline</a:t>
            </a:r>
          </a:p>
          <a:p>
            <a:r>
              <a:rPr lang="en-US" dirty="0" smtClean="0"/>
              <a:t>Exponential Moving </a:t>
            </a:r>
            <a:r>
              <a:rPr lang="en-US" dirty="0" err="1" smtClean="0"/>
              <a:t>Avg</a:t>
            </a:r>
            <a:endParaRPr lang="en-US" dirty="0" smtClean="0"/>
          </a:p>
          <a:p>
            <a:r>
              <a:rPr lang="en-US" dirty="0" smtClean="0"/>
              <a:t>Jump to </a:t>
            </a:r>
            <a:r>
              <a:rPr lang="en-US" dirty="0" err="1" smtClean="0"/>
              <a:t>GTrends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9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 to Sale</a:t>
            </a:r>
          </a:p>
          <a:p>
            <a:r>
              <a:rPr lang="en-US" dirty="0" smtClean="0"/>
              <a:t>Quantifying Trading Behavior in Financial Markets Using Google Trends. </a:t>
            </a:r>
            <a:r>
              <a:rPr lang="en-US" sz="1400" dirty="0" smtClean="0"/>
              <a:t>By Tobias Preis, Helen Susannah Moat</a:t>
            </a:r>
            <a:r>
              <a:rPr lang="en-US" sz="1400" dirty="0"/>
              <a:t> </a:t>
            </a:r>
            <a:r>
              <a:rPr lang="en-US" sz="1400" dirty="0" smtClean="0"/>
              <a:t>&amp; H. Eugene Stanley, 25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April 2013</a:t>
            </a:r>
          </a:p>
          <a:p>
            <a:r>
              <a:rPr lang="en-US" sz="1400" dirty="0" smtClean="0"/>
              <a:t>Google has begun to provide access to aggregated information on the volume of queries for different search terms and how these volumes change over time</a:t>
            </a:r>
          </a:p>
          <a:p>
            <a:r>
              <a:rPr lang="en-US" sz="1400" dirty="0" smtClean="0"/>
              <a:t>Current state of the stock markets, but may have also been able to anticipate certain future trend. Analyze before buy or sell</a:t>
            </a:r>
          </a:p>
          <a:p>
            <a:r>
              <a:rPr lang="en-US" sz="1400" dirty="0" smtClean="0"/>
              <a:t> We use Google Trends to determine how many searches n(t –1)have been carried out for a specific search term such as debt</a:t>
            </a:r>
            <a:r>
              <a:rPr lang="en-US" sz="1400" dirty="0"/>
              <a:t> </a:t>
            </a:r>
            <a:r>
              <a:rPr lang="en-US" sz="1400" dirty="0" smtClean="0"/>
              <a:t>in week t– 1, where Google</a:t>
            </a:r>
            <a:r>
              <a:rPr lang="en-US" sz="1400" dirty="0"/>
              <a:t> </a:t>
            </a:r>
            <a:r>
              <a:rPr lang="en-US" sz="1400" dirty="0" smtClean="0"/>
              <a:t>defines weeks as ending on a Sunday, relative to the total number of searches carried out on Google</a:t>
            </a:r>
            <a:r>
              <a:rPr lang="en-US" sz="1400" dirty="0"/>
              <a:t> </a:t>
            </a:r>
            <a:r>
              <a:rPr lang="en-US" sz="1400" dirty="0" smtClean="0"/>
              <a:t>during that time.</a:t>
            </a:r>
          </a:p>
          <a:p>
            <a:r>
              <a:rPr lang="en-US" sz="1400" dirty="0" smtClean="0"/>
              <a:t>HOLD relative less interest, BUY, SELL</a:t>
            </a:r>
          </a:p>
          <a:p>
            <a:r>
              <a:rPr lang="en-US" sz="1400" dirty="0" smtClean="0"/>
              <a:t>WEEK TO WEEK</a:t>
            </a:r>
          </a:p>
          <a:p>
            <a:r>
              <a:rPr lang="en-US" sz="1400" dirty="0" smtClean="0"/>
              <a:t>Decrease in search volume prompts us to buy, increase in search to sell</a:t>
            </a:r>
          </a:p>
          <a:p>
            <a:r>
              <a:rPr lang="en-US" sz="1400" dirty="0" smtClean="0"/>
              <a:t>Specific search value terms pointing to buy/sell - Failed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6810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interpretation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Google trends algorithm slightly shows much better than the </a:t>
            </a:r>
            <a:r>
              <a:rPr lang="en-US" dirty="0" err="1" smtClean="0"/>
              <a:t>randomn</a:t>
            </a:r>
            <a:r>
              <a:rPr lang="en-US" dirty="0" smtClean="0"/>
              <a:t> model. It is very close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6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Results- What to buy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8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277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Stock Market</vt:lpstr>
      <vt:lpstr>Baseline </vt:lpstr>
      <vt:lpstr>Google Trends</vt:lpstr>
      <vt:lpstr>Results and interpretation </vt:lpstr>
      <vt:lpstr>Results- What to buy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Lakshminarayanarao</dc:creator>
  <cp:lastModifiedBy>Ajay Lakshminarayanarao</cp:lastModifiedBy>
  <cp:revision>10</cp:revision>
  <dcterms:created xsi:type="dcterms:W3CDTF">2014-11-28T22:33:18Z</dcterms:created>
  <dcterms:modified xsi:type="dcterms:W3CDTF">2014-11-30T03:08:36Z</dcterms:modified>
</cp:coreProperties>
</file>