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ncode Sans Semi Expanded" pitchFamily="2" charset="77"/>
      <p:regular r:id="rId22"/>
      <p:bold r:id="rId23"/>
    </p:embeddedFont>
    <p:embeddedFont>
      <p:font typeface="Heebo" pitchFamily="2" charset="-79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PqcT7kYh5y50+/L0vdUsm4m+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Moses" initials="" lastIdx="3" clrIdx="0"/>
  <p:cmAuthor id="1" name="Domenic Mangano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3"/>
    <p:restoredTop sz="94673"/>
  </p:normalViewPr>
  <p:slideViewPr>
    <p:cSldViewPr snapToGrid="0" snapToObjects="1">
      <p:cViewPr>
        <p:scale>
          <a:sx n="100" d="100"/>
          <a:sy n="100" d="100"/>
        </p:scale>
        <p:origin x="-232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4:00.768" idx="1">
    <p:pos x="4229" y="2282"/>
    <p:text>I'm not sure if sponsored is the right word since they give us grants - maybe funded?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0"/>
      </p:ext>
    </p:extLst>
  </p:cm>
  <p:cm authorId="1" dt="2023-05-25T02:34:00.768" idx="1">
    <p:pos x="4229" y="2282"/>
    <p:text>Good call, i didn’t think sponsored sounded right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4:39.892" idx="2">
    <p:pos x="453" y="280"/>
    <p:text>What do you think about putting arrows on this to show the flow of the lab contents?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4"/>
      </p:ext>
    </p:extLst>
  </p:cm>
  <p:cm authorId="1" dt="2023-05-25T02:34:16.510" idx="2">
    <p:pos x="453" y="280"/>
    <p:text>_Marked as resolved_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E"/>
      </p:ext>
    </p:extLst>
  </p:cm>
  <p:cm authorId="1" dt="2023-05-25T02:34:39.892" idx="3">
    <p:pos x="453" y="280"/>
    <p:text>_Re-opened_
Good idea, I’ll add them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5:20.239" idx="3">
    <p:pos x="305" y="587"/>
    <p:text>Might be worth breaking this up into several slides - maybe a slide per section?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8"/>
      </p:ext>
    </p:extLst>
  </p:cm>
  <p:cm authorId="1" dt="2023-05-25T02:35:20.239" idx="4">
    <p:pos x="305" y="587"/>
    <p:text>Yes, it is a bit wordy, i just didn’t know how much real estate the reading section should take up</p:text>
    <p:extLst>
      <p:ext uri="{C676402C-5697-4E1C-873F-D02D1690AC5C}">
        <p15:threadingInfo xmlns:p15="http://schemas.microsoft.com/office/powerpoint/2012/main" timeZoneBias="0">
          <p15:parentCm authorId="0" idx="3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lot of software isn’t built with accessibility in mind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Lack of accessibility material that is easily adoptable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Self-encapsulated educational accessibility material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Self-encapsulated educational accessibility material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0"/>
          <p:cNvPicPr preferRelativeResize="0"/>
          <p:nvPr/>
        </p:nvPicPr>
        <p:blipFill rotWithShape="1">
          <a:blip r:embed="rId3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0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1418550" y="1436675"/>
            <a:ext cx="63069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2564300" y="3297325"/>
            <a:ext cx="4015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025" y="4284575"/>
            <a:ext cx="428352" cy="4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/>
        </p:nvSpPr>
        <p:spPr>
          <a:xfrm>
            <a:off x="33475" y="4653775"/>
            <a:ext cx="64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1825023 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2111152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2145010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" name="Google Shape;22;p20"/>
          <p:cNvSpPr txBox="1"/>
          <p:nvPr/>
        </p:nvSpPr>
        <p:spPr>
          <a:xfrm>
            <a:off x="7623813" y="4841363"/>
            <a:ext cx="15696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all.rit.edu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9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9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716712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9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086652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2365525" y="1290513"/>
            <a:ext cx="4412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ubTitle" idx="1"/>
          </p:nvPr>
        </p:nvSpPr>
        <p:spPr>
          <a:xfrm>
            <a:off x="2241475" y="2337538"/>
            <a:ext cx="46611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716712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086652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3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917420" y="141949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374816" y="-10913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1146663" y="2870700"/>
            <a:ext cx="315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title" idx="2"/>
          </p:nvPr>
        </p:nvSpPr>
        <p:spPr>
          <a:xfrm>
            <a:off x="1814100" y="1527225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ubTitle" idx="1"/>
          </p:nvPr>
        </p:nvSpPr>
        <p:spPr>
          <a:xfrm>
            <a:off x="1457400" y="3710199"/>
            <a:ext cx="25353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4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917420" y="141949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374816" y="-10913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4942125" y="2906075"/>
            <a:ext cx="2934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title" idx="2"/>
          </p:nvPr>
        </p:nvSpPr>
        <p:spPr>
          <a:xfrm>
            <a:off x="5498200" y="1562600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ubTitle" idx="1"/>
          </p:nvPr>
        </p:nvSpPr>
        <p:spPr>
          <a:xfrm>
            <a:off x="5089675" y="3735024"/>
            <a:ext cx="26391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5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5686602" y="-11501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-1031037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subTitle" idx="1"/>
          </p:nvPr>
        </p:nvSpPr>
        <p:spPr>
          <a:xfrm>
            <a:off x="891031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subTitle" idx="2"/>
          </p:nvPr>
        </p:nvSpPr>
        <p:spPr>
          <a:xfrm>
            <a:off x="3575250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ubTitle" idx="3"/>
          </p:nvPr>
        </p:nvSpPr>
        <p:spPr>
          <a:xfrm>
            <a:off x="6259350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4"/>
          </p:nvPr>
        </p:nvSpPr>
        <p:spPr>
          <a:xfrm>
            <a:off x="2235231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ubTitle" idx="5"/>
          </p:nvPr>
        </p:nvSpPr>
        <p:spPr>
          <a:xfrm>
            <a:off x="4919450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subTitle" idx="6"/>
          </p:nvPr>
        </p:nvSpPr>
        <p:spPr>
          <a:xfrm>
            <a:off x="886850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subTitle" idx="7"/>
          </p:nvPr>
        </p:nvSpPr>
        <p:spPr>
          <a:xfrm>
            <a:off x="3575248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ubTitle" idx="8"/>
          </p:nvPr>
        </p:nvSpPr>
        <p:spPr>
          <a:xfrm>
            <a:off x="6263527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subTitle" idx="9"/>
          </p:nvPr>
        </p:nvSpPr>
        <p:spPr>
          <a:xfrm>
            <a:off x="2231050" y="366882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ubTitle" idx="13"/>
          </p:nvPr>
        </p:nvSpPr>
        <p:spPr>
          <a:xfrm>
            <a:off x="4919448" y="366882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6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6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803107" y="935722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6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471366" y="-10541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>
            <a:spLocks noGrp="1"/>
          </p:cNvSpPr>
          <p:nvPr>
            <p:ph type="title"/>
          </p:nvPr>
        </p:nvSpPr>
        <p:spPr>
          <a:xfrm>
            <a:off x="2290025" y="34753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subTitle" idx="1"/>
          </p:nvPr>
        </p:nvSpPr>
        <p:spPr>
          <a:xfrm>
            <a:off x="1814450" y="1628950"/>
            <a:ext cx="55152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7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5819959" y="1071769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-2044030" y="-88648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7"/>
          <p:cNvSpPr txBox="1">
            <a:spLocks noGrp="1"/>
          </p:cNvSpPr>
          <p:nvPr>
            <p:ph type="subTitle" idx="1"/>
          </p:nvPr>
        </p:nvSpPr>
        <p:spPr>
          <a:xfrm>
            <a:off x="2301450" y="3911000"/>
            <a:ext cx="45411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8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8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5819959" y="1071769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8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-2044030" y="-88648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720000" y="1163550"/>
            <a:ext cx="3783900" cy="3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subTitle" idx="2"/>
          </p:nvPr>
        </p:nvSpPr>
        <p:spPr>
          <a:xfrm>
            <a:off x="4640100" y="1163550"/>
            <a:ext cx="3783900" cy="3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720000" y="10698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9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9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6033575" y="1224151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9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415566" y="-1339726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9"/>
          <p:cNvSpPr txBox="1">
            <a:spLocks noGrp="1"/>
          </p:cNvSpPr>
          <p:nvPr>
            <p:ph type="subTitle" idx="1"/>
          </p:nvPr>
        </p:nvSpPr>
        <p:spPr>
          <a:xfrm>
            <a:off x="7200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subTitle" idx="2"/>
          </p:nvPr>
        </p:nvSpPr>
        <p:spPr>
          <a:xfrm>
            <a:off x="7200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subTitle" idx="3"/>
          </p:nvPr>
        </p:nvSpPr>
        <p:spPr>
          <a:xfrm>
            <a:off x="34038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subTitle" idx="4"/>
          </p:nvPr>
        </p:nvSpPr>
        <p:spPr>
          <a:xfrm>
            <a:off x="60876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subTitle" idx="5"/>
          </p:nvPr>
        </p:nvSpPr>
        <p:spPr>
          <a:xfrm>
            <a:off x="34038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subTitle" idx="6"/>
          </p:nvPr>
        </p:nvSpPr>
        <p:spPr>
          <a:xfrm>
            <a:off x="60876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subTitle" idx="7"/>
          </p:nvPr>
        </p:nvSpPr>
        <p:spPr>
          <a:xfrm>
            <a:off x="85005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subTitle" idx="8"/>
          </p:nvPr>
        </p:nvSpPr>
        <p:spPr>
          <a:xfrm>
            <a:off x="353385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subTitle" idx="9"/>
          </p:nvPr>
        </p:nvSpPr>
        <p:spPr>
          <a:xfrm>
            <a:off x="621770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0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0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-408223" y="17097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0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5164488" y="-195467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0"/>
          <p:cNvSpPr txBox="1">
            <a:spLocks noGrp="1"/>
          </p:cNvSpPr>
          <p:nvPr>
            <p:ph type="subTitle" idx="1"/>
          </p:nvPr>
        </p:nvSpPr>
        <p:spPr>
          <a:xfrm>
            <a:off x="2406650" y="1198860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ubTitle" idx="2"/>
          </p:nvPr>
        </p:nvSpPr>
        <p:spPr>
          <a:xfrm>
            <a:off x="2406650" y="2024450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0"/>
          <p:cNvSpPr txBox="1">
            <a:spLocks noGrp="1"/>
          </p:cNvSpPr>
          <p:nvPr>
            <p:ph type="subTitle" idx="3"/>
          </p:nvPr>
        </p:nvSpPr>
        <p:spPr>
          <a:xfrm>
            <a:off x="6293350" y="2024450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subTitle" idx="4"/>
          </p:nvPr>
        </p:nvSpPr>
        <p:spPr>
          <a:xfrm>
            <a:off x="2406650" y="3670602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0"/>
          <p:cNvSpPr txBox="1">
            <a:spLocks noGrp="1"/>
          </p:cNvSpPr>
          <p:nvPr>
            <p:ph type="subTitle" idx="5"/>
          </p:nvPr>
        </p:nvSpPr>
        <p:spPr>
          <a:xfrm>
            <a:off x="6293350" y="3670602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subTitle" idx="6"/>
          </p:nvPr>
        </p:nvSpPr>
        <p:spPr>
          <a:xfrm>
            <a:off x="2406650" y="2855115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subTitle" idx="7"/>
          </p:nvPr>
        </p:nvSpPr>
        <p:spPr>
          <a:xfrm>
            <a:off x="6293349" y="1198860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ubTitle" idx="8"/>
          </p:nvPr>
        </p:nvSpPr>
        <p:spPr>
          <a:xfrm>
            <a:off x="6293349" y="2855116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897845" y="112723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603416" y="-11734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ctrTitle"/>
          </p:nvPr>
        </p:nvSpPr>
        <p:spPr>
          <a:xfrm>
            <a:off x="1988925" y="899431"/>
            <a:ext cx="5166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subTitle" idx="1"/>
          </p:nvPr>
        </p:nvSpPr>
        <p:spPr>
          <a:xfrm>
            <a:off x="3184075" y="1984291"/>
            <a:ext cx="27678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754350" y="3807379"/>
            <a:ext cx="5354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, and it includes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0" i="0" u="none" strike="noStrike" cap="none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3" name="Google Shape;203;p4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2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5010063" y="-199370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2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-401623" y="15906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371570" y="97988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603416" y="-1173418"/>
            <a:ext cx="37501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2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5010063" y="-199370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2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-401623" y="15906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706975" y="1590655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ubTitle" idx="1"/>
          </p:nvPr>
        </p:nvSpPr>
        <p:spPr>
          <a:xfrm>
            <a:off x="985375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 idx="2"/>
          </p:nvPr>
        </p:nvSpPr>
        <p:spPr>
          <a:xfrm>
            <a:off x="3348525" y="1588180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ubTitle" idx="3"/>
          </p:nvPr>
        </p:nvSpPr>
        <p:spPr>
          <a:xfrm>
            <a:off x="3626925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 idx="4"/>
          </p:nvPr>
        </p:nvSpPr>
        <p:spPr>
          <a:xfrm>
            <a:off x="5990075" y="1590680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5"/>
          </p:nvPr>
        </p:nvSpPr>
        <p:spPr>
          <a:xfrm>
            <a:off x="6268500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ubTitle" idx="1"/>
          </p:nvPr>
        </p:nvSpPr>
        <p:spPr>
          <a:xfrm>
            <a:off x="891031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ubTitle" idx="2"/>
          </p:nvPr>
        </p:nvSpPr>
        <p:spPr>
          <a:xfrm>
            <a:off x="3579425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ubTitle" idx="3"/>
          </p:nvPr>
        </p:nvSpPr>
        <p:spPr>
          <a:xfrm>
            <a:off x="6259350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ubTitle" idx="4"/>
          </p:nvPr>
        </p:nvSpPr>
        <p:spPr>
          <a:xfrm>
            <a:off x="895206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ubTitle" idx="5"/>
          </p:nvPr>
        </p:nvSpPr>
        <p:spPr>
          <a:xfrm>
            <a:off x="3579425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ubTitle" idx="6"/>
          </p:nvPr>
        </p:nvSpPr>
        <p:spPr>
          <a:xfrm>
            <a:off x="6259350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ubTitle" idx="7"/>
          </p:nvPr>
        </p:nvSpPr>
        <p:spPr>
          <a:xfrm>
            <a:off x="886850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ubTitle" idx="8"/>
          </p:nvPr>
        </p:nvSpPr>
        <p:spPr>
          <a:xfrm>
            <a:off x="3579423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9"/>
          </p:nvPr>
        </p:nvSpPr>
        <p:spPr>
          <a:xfrm>
            <a:off x="6263527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ubTitle" idx="13"/>
          </p:nvPr>
        </p:nvSpPr>
        <p:spPr>
          <a:xfrm>
            <a:off x="891025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ubTitle" idx="14"/>
          </p:nvPr>
        </p:nvSpPr>
        <p:spPr>
          <a:xfrm>
            <a:off x="3579423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ubTitle" idx="15"/>
          </p:nvPr>
        </p:nvSpPr>
        <p:spPr>
          <a:xfrm>
            <a:off x="6263527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5686602" y="-11501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-1031037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4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-1996400" y="-1173599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4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6794859" y="1123124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5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5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965412" y="201972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5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279477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6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6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-1993343" y="-119235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6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6553834" y="895007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1797750" y="2874038"/>
            <a:ext cx="5548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 idx="2"/>
          </p:nvPr>
        </p:nvSpPr>
        <p:spPr>
          <a:xfrm>
            <a:off x="3661075" y="1527225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ubTitle" idx="1"/>
          </p:nvPr>
        </p:nvSpPr>
        <p:spPr>
          <a:xfrm>
            <a:off x="2571750" y="3729500"/>
            <a:ext cx="39924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7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 flipH="1">
            <a:off x="-2101180" y="1522408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7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 flipH="1">
            <a:off x="6058533" y="-1465393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7"/>
          <p:cNvSpPr txBox="1">
            <a:spLocks noGrp="1"/>
          </p:cNvSpPr>
          <p:nvPr>
            <p:ph type="subTitle" idx="1"/>
          </p:nvPr>
        </p:nvSpPr>
        <p:spPr>
          <a:xfrm>
            <a:off x="835950" y="3294275"/>
            <a:ext cx="70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ubTitle" idx="2"/>
          </p:nvPr>
        </p:nvSpPr>
        <p:spPr>
          <a:xfrm>
            <a:off x="1183200" y="1829025"/>
            <a:ext cx="4162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ubTitle" idx="3"/>
          </p:nvPr>
        </p:nvSpPr>
        <p:spPr>
          <a:xfrm>
            <a:off x="948554" y="4011025"/>
            <a:ext cx="468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835950" y="656275"/>
            <a:ext cx="71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801950" y="1244700"/>
            <a:ext cx="3522000" cy="3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8"/>
          <p:cNvPicPr preferRelativeResize="0"/>
          <p:nvPr/>
        </p:nvPicPr>
        <p:blipFill rotWithShape="1">
          <a:blip r:embed="rId3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8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Encode Sans Semi Expanded"/>
              <a:buNone/>
              <a:defRPr sz="33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025" y="4284575"/>
            <a:ext cx="428352" cy="4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/>
          <p:nvPr/>
        </p:nvSpPr>
        <p:spPr>
          <a:xfrm>
            <a:off x="33475" y="4653775"/>
            <a:ext cx="64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1825023 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2111152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2145010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1" name="Google Shape;11;p19"/>
          <p:cNvSpPr txBox="1"/>
          <p:nvPr/>
        </p:nvSpPr>
        <p:spPr>
          <a:xfrm>
            <a:off x="7623813" y="4841363"/>
            <a:ext cx="15696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all.rit.edu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623832" y="4653775"/>
            <a:ext cx="860319" cy="26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zrl0CW8m-Qk?feature=oembed" TargetMode="External"/><Relationship Id="rId1" Type="http://schemas.openxmlformats.org/officeDocument/2006/relationships/video" Target="https://www.youtube.com/embed/d6KKsmmOKEI?feature=oembed" TargetMode="Externa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/>
          <p:nvPr/>
        </p:nvSpPr>
        <p:spPr>
          <a:xfrm>
            <a:off x="406951" y="3498112"/>
            <a:ext cx="8330098" cy="520995"/>
          </a:xfrm>
          <a:prstGeom prst="roundRect">
            <a:avLst>
              <a:gd name="adj" fmla="val 50000"/>
            </a:avLst>
          </a:prstGeom>
          <a:noFill/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 txBox="1">
            <a:spLocks noGrp="1"/>
          </p:cNvSpPr>
          <p:nvPr>
            <p:ph type="ctrTitle"/>
          </p:nvPr>
        </p:nvSpPr>
        <p:spPr>
          <a:xfrm>
            <a:off x="1418550" y="1244047"/>
            <a:ext cx="63069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/>
              <a:t>Lab 2</a:t>
            </a:r>
            <a:br>
              <a:rPr lang="en" sz="3600" b="1" dirty="0"/>
            </a:br>
            <a:br>
              <a:rPr lang="en" sz="3600" b="1" dirty="0"/>
            </a:br>
            <a:r>
              <a:rPr lang="en" sz="3600" b="1" dirty="0">
                <a:solidFill>
                  <a:schemeClr val="dk2"/>
                </a:solidFill>
              </a:rPr>
              <a:t>Accessibility to Color Blindness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19" name="Google Shape;219;p1"/>
          <p:cNvSpPr txBox="1"/>
          <p:nvPr/>
        </p:nvSpPr>
        <p:spPr>
          <a:xfrm>
            <a:off x="604900" y="3622853"/>
            <a:ext cx="2546376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Rochester Institute of Technology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6410355" y="3633343"/>
            <a:ext cx="2023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Funded</a:t>
            </a: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 By the NSF</a:t>
            </a:r>
            <a:endParaRPr sz="1200" b="1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3465142" y="3633343"/>
            <a:ext cx="2856313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Accessible Learning Labs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222" name="Google Shape;222;p1"/>
          <p:cNvCxnSpPr/>
          <p:nvPr/>
        </p:nvCxnSpPr>
        <p:spPr>
          <a:xfrm>
            <a:off x="3459574" y="362795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1"/>
          <p:cNvCxnSpPr/>
          <p:nvPr/>
        </p:nvCxnSpPr>
        <p:spPr>
          <a:xfrm>
            <a:off x="6314249" y="362795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</a:t>
            </a:r>
            <a:r>
              <a:rPr lang="en" b="1" dirty="0"/>
              <a:t> Round 3 (Post-Repair)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316" name="Google Shape;316;p1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4807995" y="1721373"/>
            <a:ext cx="3710600" cy="22371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5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With the newly implemented contrasting color palette, it is now much easier to differentiate between the different colored circles, ensuring a higher overall score</a:t>
            </a:r>
            <a:endParaRPr sz="1800" dirty="0">
              <a:latin typeface="Heebo" pitchFamily="2" charset="-79"/>
              <a:cs typeface="Heebo" pitchFamily="2" charset="-79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D9B316-CBE4-2D45-B050-A13854234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" t="815" r="1246" b="1565"/>
          <a:stretch/>
        </p:blipFill>
        <p:spPr>
          <a:xfrm>
            <a:off x="768350" y="1479550"/>
            <a:ext cx="2672695" cy="2400300"/>
          </a:xfrm>
          <a:prstGeom prst="roundRect">
            <a:avLst>
              <a:gd name="adj" fmla="val 504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3D3065-93C3-B04C-880D-4153F9561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" t="1398" r="1650"/>
          <a:stretch/>
        </p:blipFill>
        <p:spPr>
          <a:xfrm>
            <a:off x="1517650" y="2654300"/>
            <a:ext cx="3003550" cy="2044175"/>
          </a:xfrm>
          <a:prstGeom prst="roundRect">
            <a:avLst>
              <a:gd name="adj" fmla="val 686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Reinforcement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59" name="Google Shape;359;p1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453309" y="1549399"/>
            <a:ext cx="3363780" cy="25146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Now that you have completed the exercise, watch the following reinforcement videos in order to develop a deeper understanding of the importance of </a:t>
            </a:r>
            <a:r>
              <a:rPr lang="en" sz="16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accessible software development for those who </a:t>
            </a:r>
            <a:r>
              <a:rPr lang="en-US" sz="16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suffer from a color vision deficiency</a:t>
            </a:r>
            <a:endParaRPr sz="16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Online Media 1" descr="Accessibility Lab: Colorblindness Testimony">
            <a:hlinkClick r:id="" action="ppaction://media"/>
            <a:extLst>
              <a:ext uri="{FF2B5EF4-FFF2-40B4-BE49-F238E27FC236}">
                <a16:creationId xmlns:a16="http://schemas.microsoft.com/office/drawing/2014/main" id="{7F2DE5EF-D03F-1740-8471-352A15576A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27634" y="1100667"/>
            <a:ext cx="3071975" cy="173566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Online Media 4" descr="Color Contrast">
            <a:hlinkClick r:id="" action="ppaction://media"/>
            <a:extLst>
              <a:ext uri="{FF2B5EF4-FFF2-40B4-BE49-F238E27FC236}">
                <a16:creationId xmlns:a16="http://schemas.microsoft.com/office/drawing/2014/main" id="{D75484DD-55AA-B248-BE51-E244A49FD70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157727" y="2381358"/>
            <a:ext cx="2928873" cy="219665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Quiz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69" name="Google Shape;369;p1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406400" y="1189365"/>
            <a:ext cx="3766280" cy="29325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You will now go through and complete a 5-question quiz in order to test your knowledge on the reading material, exercise, and reinforcement videos you just experienced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At the end, you will be given your score and a certificate that you have completed the lab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certificate of completion&#10;&#10;Description automatically generated with medium confidence">
            <a:extLst>
              <a:ext uri="{FF2B5EF4-FFF2-40B4-BE49-F238E27FC236}">
                <a16:creationId xmlns:a16="http://schemas.microsoft.com/office/drawing/2014/main" id="{95BBE3A8-984D-BE4A-9996-55D9AB16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22" y="1243402"/>
            <a:ext cx="3935787" cy="2824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Post-Lab </a:t>
            </a:r>
            <a:r>
              <a:rPr lang="en" b="1">
                <a:solidFill>
                  <a:schemeClr val="accent6"/>
                </a:solidFill>
              </a:rPr>
              <a:t>Discussion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77" name="Google Shape;377;p1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477544" y="1189365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The </a:t>
            </a:r>
            <a:r>
              <a:rPr lang="en" sz="1800" b="0" i="0" u="none" strike="noStrike" cap="none" dirty="0" err="1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exer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ci</a:t>
            </a: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se you just completed demonstrated how minor changes can lead to big impacts for individuals with their </a:t>
            </a:r>
            <a:r>
              <a:rPr lang="en" sz="18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respective disabilities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477545" y="2157160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What are some other ways we can help those who suffer from suffer from a color </a:t>
            </a:r>
            <a:r>
              <a:rPr lang="en" sz="1800" b="0" i="0" u="none" strike="noStrike" cap="none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vision deficiency in </a:t>
            </a: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software?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477544" y="3149600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Do you feel like you now have a deeper responsibility to improve accessibility for those who may suffer from this disability?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4773427" y="2598534"/>
            <a:ext cx="3182100" cy="14305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>
            <a:spLocks noGrp="1"/>
          </p:cNvSpPr>
          <p:nvPr>
            <p:ph type="ctrTitle" idx="4294967295"/>
          </p:nvPr>
        </p:nvSpPr>
        <p:spPr>
          <a:xfrm>
            <a:off x="287080" y="1127559"/>
            <a:ext cx="8739961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Encode Sans Semi Expanded"/>
              <a:buNone/>
            </a:pPr>
            <a:r>
              <a:rPr lang="en" sz="4400" b="1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Thank you! </a:t>
            </a:r>
            <a:r>
              <a:rPr lang="en" sz="4400" b="1" i="0" u="none" strike="noStrike" cap="none">
                <a:solidFill>
                  <a:schemeClr val="dk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Any </a:t>
            </a:r>
            <a:r>
              <a:rPr lang="en" sz="4400" b="1">
                <a:solidFill>
                  <a:schemeClr val="dk2"/>
                </a:solidFill>
              </a:rPr>
              <a:t>q</a:t>
            </a:r>
            <a:r>
              <a:rPr lang="en" sz="4400" b="1" i="0" u="none" strike="noStrike" cap="none">
                <a:solidFill>
                  <a:schemeClr val="dk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uestions</a:t>
            </a:r>
            <a:r>
              <a:rPr lang="en" sz="4400" b="1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?</a:t>
            </a:r>
            <a:endParaRPr sz="4400" b="1" i="0" u="none" strike="noStrike" cap="none">
              <a:solidFill>
                <a:schemeClr val="dk2"/>
              </a:solidFill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subTitle" idx="4294967295"/>
          </p:nvPr>
        </p:nvSpPr>
        <p:spPr>
          <a:xfrm>
            <a:off x="4984670" y="2778067"/>
            <a:ext cx="2862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Contact Information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endParaRPr sz="15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Professor Daniel Krutz</a:t>
            </a:r>
            <a:endParaRPr sz="15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1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daniel.krutz@rit.edu  </a:t>
            </a:r>
            <a:endParaRPr sz="1500" b="0" i="1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140" y="2304540"/>
            <a:ext cx="958524" cy="94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1018912" y="3354143"/>
            <a:ext cx="287497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This material is based upon work supported by the National Science Foundation under grants #1825023, #2111152, #2145010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391" name="Google Shape;391;p18"/>
          <p:cNvCxnSpPr/>
          <p:nvPr/>
        </p:nvCxnSpPr>
        <p:spPr>
          <a:xfrm>
            <a:off x="5117577" y="3153296"/>
            <a:ext cx="2596486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18"/>
          <p:cNvSpPr/>
          <p:nvPr/>
        </p:nvSpPr>
        <p:spPr>
          <a:xfrm>
            <a:off x="287080" y="371672"/>
            <a:ext cx="8330098" cy="5209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49411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>
                <a:alpha val="97647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485029" y="496413"/>
            <a:ext cx="2546376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Rochester Institute of Technology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6364477" y="506903"/>
            <a:ext cx="2023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Funded By the NSF</a:t>
            </a:r>
            <a:endParaRPr sz="1200" b="1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3345271" y="506903"/>
            <a:ext cx="2856313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Accessible Learning Labs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396" name="Google Shape;396;p18"/>
          <p:cNvCxnSpPr/>
          <p:nvPr/>
        </p:nvCxnSpPr>
        <p:spPr>
          <a:xfrm>
            <a:off x="3339703" y="50151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6194378" y="50151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200" b="1">
                <a:solidFill>
                  <a:schemeClr val="dk2"/>
                </a:solidFill>
              </a:rPr>
              <a:t>Lab </a:t>
            </a:r>
            <a:r>
              <a:rPr lang="en" sz="3200" b="1">
                <a:solidFill>
                  <a:schemeClr val="accent5"/>
                </a:solidFill>
              </a:rPr>
              <a:t>Overview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30" name="Google Shape;230;p2"/>
          <p:cNvSpPr txBox="1">
            <a:spLocks noGrp="1"/>
          </p:cNvSpPr>
          <p:nvPr>
            <p:ph type="body" idx="1"/>
          </p:nvPr>
        </p:nvSpPr>
        <p:spPr>
          <a:xfrm>
            <a:off x="720000" y="10698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This lab explores accessibility issues involving color blindness. This will be introduced to the user through a simulated color blind lens. The user will then be asked to navigate through the exercise once with the lens activated and once without.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000" b="0" i="0" u="none" strike="noStrik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The user will then be asked to implement accessible colors that will allow every user to have the same experience</a:t>
            </a:r>
          </a:p>
        </p:txBody>
      </p:sp>
      <p:sp>
        <p:nvSpPr>
          <p:cNvPr id="231" name="Google Shape;231;p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Education </a:t>
            </a:r>
            <a:r>
              <a:rPr lang="en" b="1">
                <a:solidFill>
                  <a:schemeClr val="accent5"/>
                </a:solidFill>
              </a:rPr>
              <a:t>Learning</a:t>
            </a:r>
            <a:r>
              <a:rPr lang="en" b="1">
                <a:solidFill>
                  <a:schemeClr val="dk2"/>
                </a:solidFill>
              </a:rPr>
              <a:t> Objectives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Upon completion of this lab, participants will have achieved the following learning objectives: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Knowledge of user significance, characteristics, and needs: Recognize the significance of the population that is colorblind, the types of colorblindness that they have, and their needs for accessible software</a:t>
            </a:r>
            <a:endParaRPr lang="en-US" dirty="0">
              <a:solidFill>
                <a:schemeClr val="accent6"/>
              </a:solidFill>
              <a:latin typeface="Heebo" pitchFamily="2" charset="-79"/>
              <a:cs typeface="Heebo" pitchFamily="2" charset="-79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Exposure to and analysis of poorly accessible design: Examine a software application that doesn’t properly accommodate accessibility for those who are colorblind</a:t>
            </a:r>
            <a:endParaRPr lang="en-US" dirty="0">
              <a:solidFill>
                <a:schemeClr val="accent6"/>
              </a:solidFill>
              <a:latin typeface="Heebo" pitchFamily="2" charset="-79"/>
              <a:cs typeface="Heebo" pitchFamily="2" charset="-79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Apply solutions to solve access problems: Use knowledge of accessibility design solutions to construct corrective measures to allow previously inaccessible software to become accessible to appropriate parties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Develop further empathy: Relate to individuals who experience difficulties with accessibility to colorblindness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3300">
                <a:solidFill>
                  <a:schemeClr val="dk2"/>
                </a:solidFill>
              </a:rPr>
              <a:t>Lab </a:t>
            </a:r>
            <a:r>
              <a:rPr lang="en" sz="3300">
                <a:solidFill>
                  <a:schemeClr val="accent5"/>
                </a:solidFill>
              </a:rPr>
              <a:t>Contents</a:t>
            </a:r>
            <a:endParaRPr sz="3300">
              <a:solidFill>
                <a:schemeClr val="accent5"/>
              </a:solidFill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20000" y="1219327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Reading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467778" y="1725803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Exercise</a:t>
            </a:r>
            <a:endParaRPr/>
          </a:p>
        </p:txBody>
      </p:sp>
      <p:sp>
        <p:nvSpPr>
          <p:cNvPr id="247" name="Google Shape;247;p4"/>
          <p:cNvSpPr/>
          <p:nvPr/>
        </p:nvSpPr>
        <p:spPr>
          <a:xfrm>
            <a:off x="720000" y="2400350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Reinforcement</a:t>
            </a:r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4467778" y="2984605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Quiz</a:t>
            </a:r>
            <a:endParaRPr/>
          </a:p>
        </p:txBody>
      </p:sp>
      <p:sp>
        <p:nvSpPr>
          <p:cNvPr id="249" name="Google Shape;249;p4"/>
          <p:cNvSpPr/>
          <p:nvPr/>
        </p:nvSpPr>
        <p:spPr>
          <a:xfrm>
            <a:off x="733744" y="3618690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Discussion</a:t>
            </a:r>
            <a:endParaRPr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A68734D-D370-BA4B-AFB0-E6175A4D655F}"/>
              </a:ext>
            </a:extLst>
          </p:cNvPr>
          <p:cNvCxnSpPr>
            <a:stCxn id="245" idx="3"/>
            <a:endCxn id="246" idx="0"/>
          </p:cNvCxnSpPr>
          <p:nvPr/>
        </p:nvCxnSpPr>
        <p:spPr>
          <a:xfrm>
            <a:off x="3832473" y="1511455"/>
            <a:ext cx="2191542" cy="214348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BC9DFF-D1A0-644A-8447-AF47A8098532}"/>
              </a:ext>
            </a:extLst>
          </p:cNvPr>
          <p:cNvCxnSpPr>
            <a:cxnSpLocks/>
            <a:endCxn id="247" idx="0"/>
          </p:cNvCxnSpPr>
          <p:nvPr/>
        </p:nvCxnSpPr>
        <p:spPr>
          <a:xfrm rot="10800000" flipV="1">
            <a:off x="2276238" y="2006650"/>
            <a:ext cx="2191543" cy="393700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3C497A3-23A8-0B45-990E-5858EB7DD71B}"/>
              </a:ext>
            </a:extLst>
          </p:cNvPr>
          <p:cNvCxnSpPr>
            <a:cxnSpLocks/>
            <a:stCxn id="248" idx="1"/>
          </p:cNvCxnSpPr>
          <p:nvPr/>
        </p:nvCxnSpPr>
        <p:spPr>
          <a:xfrm rot="10800000" flipV="1">
            <a:off x="2276236" y="3276732"/>
            <a:ext cx="2191542" cy="341955"/>
          </a:xfrm>
          <a:prstGeom prst="bentConnector3">
            <a:avLst>
              <a:gd name="adj1" fmla="val 99837"/>
            </a:avLst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73BF1D2-69E9-F443-B728-09E245160F43}"/>
              </a:ext>
            </a:extLst>
          </p:cNvPr>
          <p:cNvCxnSpPr>
            <a:cxnSpLocks/>
            <a:endCxn id="248" idx="0"/>
          </p:cNvCxnSpPr>
          <p:nvPr/>
        </p:nvCxnSpPr>
        <p:spPr>
          <a:xfrm>
            <a:off x="3832472" y="2669601"/>
            <a:ext cx="2191543" cy="315004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Reading</a:t>
            </a:r>
            <a:endParaRPr b="1"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484330" y="932884"/>
            <a:ext cx="5229823" cy="348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  <a:sym typeface="Heebo"/>
              </a:rPr>
              <a:t>Statistics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900" dirty="0"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1 in 12 men (8% of the global population) and 1 in 200 women have a color vision deficiency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  <a:sym typeface="Heebo"/>
              </a:rPr>
              <a:t>There is currently no cure for color blindness</a:t>
            </a:r>
            <a:endParaRPr lang="en-US" sz="900" b="0" i="0" u="none" strike="noStrike" dirty="0">
              <a:solidFill>
                <a:schemeClr val="accent5"/>
              </a:solidFill>
              <a:latin typeface="Heebo" pitchFamily="2" charset="-79"/>
              <a:cs typeface="Heebo" pitchFamily="2" charset="-79"/>
              <a:sym typeface="Heeb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  <a:sym typeface="Heebo"/>
              </a:rPr>
              <a:t>Four Main Types of Color Vision Deficiency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i="1" dirty="0">
              <a:solidFill>
                <a:schemeClr val="accent5"/>
              </a:solidFill>
              <a:latin typeface="Heebo" pitchFamily="2" charset="-79"/>
              <a:cs typeface="Heebo" pitchFamily="2" charset="-79"/>
              <a:sym typeface="Heebo"/>
            </a:endParaRPr>
          </a:p>
          <a:p>
            <a:pPr marL="400050" indent="-285750" algn="l">
              <a:lnSpc>
                <a:spcPct val="100000"/>
              </a:lnSpc>
              <a:buSzPct val="100000"/>
              <a:buFont typeface="+mj-lt"/>
              <a:buAutoNum type="romanUcPeriod"/>
            </a:pPr>
            <a:r>
              <a:rPr lang="en-US" sz="10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Protanomaly</a:t>
            </a:r>
            <a:endParaRPr lang="en-US" sz="1050" b="0" i="0" u="none" strike="noStrike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Reduced sensitivity to red light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Difficulty distinguishing reds, greens, browns, and oranges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Confusion between blues and purples</a:t>
            </a:r>
          </a:p>
          <a:p>
            <a:pPr marL="400050" indent="-285750" algn="l">
              <a:lnSpc>
                <a:spcPct val="100000"/>
              </a:lnSpc>
              <a:buSzPct val="100000"/>
              <a:buFont typeface="+mj-lt"/>
              <a:buAutoNum type="romanUcPeriod"/>
            </a:pPr>
            <a:r>
              <a:rPr lang="en-US" sz="10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Deuteranomaly</a:t>
            </a:r>
            <a:endParaRPr lang="en-US" sz="500" dirty="0">
              <a:solidFill>
                <a:schemeClr val="accent6"/>
              </a:solidFill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Reduced sensitivity to green light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Difficulty distinguishing reds, greens, browns, and oranges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Confusion between blues and purples</a:t>
            </a:r>
          </a:p>
          <a:p>
            <a:pPr marL="400050" indent="-285750" algn="l">
              <a:lnSpc>
                <a:spcPct val="100000"/>
              </a:lnSpc>
              <a:buSzPct val="100000"/>
              <a:buFont typeface="+mj-lt"/>
              <a:buAutoNum type="romanUcPeriod"/>
            </a:pPr>
            <a:r>
              <a:rPr lang="en-US" sz="10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Tritanomaly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Reduced sensitivity to blue light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Difficulty distinguishing blue and yellow, violet and red, and blue and green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Very rare</a:t>
            </a:r>
            <a:endParaRPr lang="en-US" sz="1050" dirty="0">
              <a:solidFill>
                <a:schemeClr val="accent6"/>
              </a:solidFill>
              <a:latin typeface="Heebo" pitchFamily="2" charset="-79"/>
              <a:cs typeface="Heebo" pitchFamily="2" charset="-79"/>
            </a:endParaRPr>
          </a:p>
          <a:p>
            <a:pPr marL="400050" indent="-285750" algn="l">
              <a:lnSpc>
                <a:spcPct val="100000"/>
              </a:lnSpc>
              <a:buSzPct val="100000"/>
              <a:buFont typeface="+mj-lt"/>
              <a:buAutoNum type="romanUcPeriod"/>
            </a:pPr>
            <a:r>
              <a:rPr lang="en-US" sz="10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Monochromacy</a:t>
            </a:r>
            <a:endParaRPr lang="en-US" sz="1000" b="0" i="0" u="none" strike="noStrike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Reduced sensitivity to red light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Difficulty distinguishing reds, greens, browns, and oranges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Confusion between blues and purples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1" u="none" strike="noStrike" dirty="0">
              <a:solidFill>
                <a:schemeClr val="accent5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4" name="Google Shape;264;p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266" name="Google Shape;266;p5"/>
          <p:cNvCxnSpPr/>
          <p:nvPr/>
        </p:nvCxnSpPr>
        <p:spPr>
          <a:xfrm>
            <a:off x="585897" y="1279800"/>
            <a:ext cx="501926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5"/>
          <p:cNvCxnSpPr/>
          <p:nvPr/>
        </p:nvCxnSpPr>
        <p:spPr>
          <a:xfrm>
            <a:off x="585897" y="2202972"/>
            <a:ext cx="501926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9" descr="A picture containing text, screenshot, colorfulness, font&#10;&#10;Description automatically generated">
            <a:extLst>
              <a:ext uri="{FF2B5EF4-FFF2-40B4-BE49-F238E27FC236}">
                <a16:creationId xmlns:a16="http://schemas.microsoft.com/office/drawing/2014/main" id="{96ADE12B-847D-4649-8FAB-A9F63839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823" y="932884"/>
            <a:ext cx="2801966" cy="349647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/>
              <a:t>Exercise </a:t>
            </a:r>
            <a:r>
              <a:rPr lang="en" b="1">
                <a:solidFill>
                  <a:schemeClr val="dk2"/>
                </a:solidFill>
              </a:rPr>
              <a:t>Start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74" name="Google Shape;274;p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545126" y="1288670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In the following exercise, you will be asked to play a simple game</a:t>
            </a:r>
            <a:endParaRPr dirty="0"/>
          </a:p>
        </p:txBody>
      </p:sp>
      <p:sp>
        <p:nvSpPr>
          <p:cNvPr id="276" name="Google Shape;276;p6"/>
          <p:cNvSpPr/>
          <p:nvPr/>
        </p:nvSpPr>
        <p:spPr>
          <a:xfrm>
            <a:off x="537467" y="1818017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A circle in the center of the screen will change between 3 different colors</a:t>
            </a:r>
            <a:endParaRPr sz="14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550000" y="2362601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Only click the circle when it is red, and not when it is green or beige</a:t>
            </a:r>
            <a:endParaRPr sz="14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545126" y="2907185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You will have 15 seconds to click the correct colored </a:t>
            </a:r>
            <a:r>
              <a:rPr lang="en" sz="12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circle as many times as possible to get a high score!</a:t>
            </a:r>
            <a:endParaRPr sz="12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545126" y="3423488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Good luck!</a:t>
            </a:r>
            <a:endParaRPr sz="14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 </a:t>
            </a:r>
            <a:r>
              <a:rPr lang="en" b="1" dirty="0">
                <a:solidFill>
                  <a:schemeClr val="accent6"/>
                </a:solidFill>
              </a:rPr>
              <a:t>Round 1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285" name="Google Shape;285;p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833121" y="1703828"/>
            <a:ext cx="3136141" cy="19524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D2868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833121" y="1849046"/>
            <a:ext cx="3136141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Wi</a:t>
            </a:r>
            <a:r>
              <a:rPr lang="en-US" sz="1600" b="0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thout</a:t>
            </a:r>
            <a:r>
              <a:rPr lang="en" sz="1600" b="0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 a color vision deficiency, the game is easy, as you are able to differentiate between the colored circles easily, making a h</a:t>
            </a:r>
            <a:r>
              <a:rPr lang="en-US" sz="1600" b="0" i="0" u="none" strike="noStrike" cap="none" dirty="0" err="1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ig</a:t>
            </a:r>
            <a:r>
              <a:rPr lang="en" sz="1600" b="0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h score attainable</a:t>
            </a:r>
            <a:endParaRPr sz="1600" b="0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4C0319-38B1-3549-9A76-F24D4EE2A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rcRect l="6068" t="1470" r="4143" b="1880"/>
          <a:stretch/>
        </p:blipFill>
        <p:spPr>
          <a:xfrm>
            <a:off x="5858934" y="1051089"/>
            <a:ext cx="2451946" cy="2191645"/>
          </a:xfrm>
          <a:prstGeom prst="roundRect">
            <a:avLst>
              <a:gd name="adj" fmla="val 54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A9BB14-826B-D94D-98FE-01306DBDF3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rcRect l="784" t="949" r="1088" b="1411"/>
          <a:stretch/>
        </p:blipFill>
        <p:spPr>
          <a:xfrm>
            <a:off x="4355184" y="2700779"/>
            <a:ext cx="2667785" cy="1776953"/>
          </a:xfrm>
          <a:prstGeom prst="roundRect">
            <a:avLst>
              <a:gd name="adj" fmla="val 817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title"/>
          </p:nvPr>
        </p:nvSpPr>
        <p:spPr>
          <a:xfrm>
            <a:off x="720000" y="2294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 </a:t>
            </a:r>
            <a:r>
              <a:rPr lang="en" b="1" dirty="0">
                <a:solidFill>
                  <a:schemeClr val="accent6"/>
                </a:solidFill>
              </a:rPr>
              <a:t>Round 2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414021" y="1885361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41375" y="1017726"/>
            <a:ext cx="2853243" cy="307350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  <a:sym typeface="Heebo"/>
              </a:rPr>
              <a:t>Lets play that game again, but now you will experience it as though you suffered from a color vision deficiency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  <a:sym typeface="Heebo"/>
              </a:rPr>
              <a:t>As you can see, the game is far more difficult now that you cannot tell the different between the circle’s colors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186BD4-7575-C346-9E2B-17CF0B7B5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" t="847" r="1852" b="1400"/>
          <a:stretch/>
        </p:blipFill>
        <p:spPr>
          <a:xfrm>
            <a:off x="5570757" y="914400"/>
            <a:ext cx="2800037" cy="2514600"/>
          </a:xfrm>
          <a:prstGeom prst="roundRect">
            <a:avLst>
              <a:gd name="adj" fmla="val 84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2FEC64-0A7E-9C4C-80A4-DEBC0ED0D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6" t="1052" r="1528" b="2152"/>
          <a:stretch/>
        </p:blipFill>
        <p:spPr>
          <a:xfrm>
            <a:off x="3489511" y="2386853"/>
            <a:ext cx="3368489" cy="224566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</a:t>
            </a:r>
            <a:r>
              <a:rPr lang="en" b="1" dirty="0"/>
              <a:t> Repair</a:t>
            </a:r>
            <a:endParaRPr b="1" dirty="0"/>
          </a:p>
        </p:txBody>
      </p:sp>
      <p:sp>
        <p:nvSpPr>
          <p:cNvPr id="307" name="Google Shape;307;p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8" name="Google Shape;308;p9"/>
          <p:cNvSpPr/>
          <p:nvPr/>
        </p:nvSpPr>
        <p:spPr>
          <a:xfrm>
            <a:off x="641721" y="1288232"/>
            <a:ext cx="3930279" cy="2924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49803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You are now given the opportunity to update the code in order to make the game more accessible for those who suffer from a color vision deficiency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sz="1500" b="0" i="0" u="none" strike="noStrike" cap="none" dirty="0">
              <a:solidFill>
                <a:schemeClr val="accent6"/>
              </a:solidFill>
              <a:latin typeface="Heebo" pitchFamily="2" charset="-79"/>
              <a:ea typeface="Heebo"/>
              <a:cs typeface="Heebo" pitchFamily="2" charset="-79"/>
              <a:sym typeface="Heeb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Edit the colors of the circles, the background and the font in order to create more contrasting colors that make it easier for someone with a color deficiency to play the game</a:t>
            </a:r>
            <a:endParaRPr sz="1500" dirty="0">
              <a:latin typeface="Heebo" pitchFamily="2" charset="-79"/>
              <a:cs typeface="Heebo" pitchFamily="2" charset="-79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F004804-8784-8A47-A259-FDD6AB8C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17" y="1139932"/>
            <a:ext cx="3204544" cy="3384510"/>
          </a:xfrm>
          <a:prstGeom prst="roundRect">
            <a:avLst>
              <a:gd name="adj" fmla="val 509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Business Conference by Slidesgo">
  <a:themeElements>
    <a:clrScheme name="Simple Light">
      <a:dk1>
        <a:srgbClr val="0A0E24"/>
      </a:dk1>
      <a:lt1>
        <a:srgbClr val="1C2451"/>
      </a:lt1>
      <a:dk2>
        <a:srgbClr val="FEC01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821</Words>
  <Application>Microsoft Macintosh PowerPoint</Application>
  <PresentationFormat>On-screen Show (16:9)</PresentationFormat>
  <Paragraphs>98</Paragraphs>
  <Slides>14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Heebo</vt:lpstr>
      <vt:lpstr>Encode Sans Semi Expanded</vt:lpstr>
      <vt:lpstr>Bebas Neue</vt:lpstr>
      <vt:lpstr>Calibri</vt:lpstr>
      <vt:lpstr>Arial</vt:lpstr>
      <vt:lpstr>Online Business Conference by Slidesgo</vt:lpstr>
      <vt:lpstr>Lab 2  Accessibility to Color Blindness</vt:lpstr>
      <vt:lpstr>Lab Overview</vt:lpstr>
      <vt:lpstr>Education Learning Objectives</vt:lpstr>
      <vt:lpstr>Lab Contents</vt:lpstr>
      <vt:lpstr>Reading</vt:lpstr>
      <vt:lpstr>Exercise Start</vt:lpstr>
      <vt:lpstr>Exercise Round 1</vt:lpstr>
      <vt:lpstr>Exercise Round 2</vt:lpstr>
      <vt:lpstr>Exercise Repair</vt:lpstr>
      <vt:lpstr>Exercise Round 3 (Post-Repair)</vt:lpstr>
      <vt:lpstr>Reinforcement</vt:lpstr>
      <vt:lpstr>Quiz</vt:lpstr>
      <vt:lpstr>Post-Lab Discussion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 Accessibility to Sound and Speech</dc:title>
  <cp:lastModifiedBy>Salvatore Mangano</cp:lastModifiedBy>
  <cp:revision>5</cp:revision>
  <dcterms:modified xsi:type="dcterms:W3CDTF">2023-05-29T12:42:18Z</dcterms:modified>
</cp:coreProperties>
</file>