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ncode Sans Semi Expanded" pitchFamily="2" charset="77"/>
      <p:regular r:id="rId21"/>
      <p:bold r:id="rId22"/>
    </p:embeddedFont>
    <p:embeddedFont>
      <p:font typeface="Heebo" pitchFamily="2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PqcT7kYh5y50+/L0vdUsm4m+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Moses" initials="" lastIdx="3" clrIdx="0"/>
  <p:cmAuthor id="1" name="Domenic Mangano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3"/>
    <p:restoredTop sz="94673"/>
  </p:normalViewPr>
  <p:slideViewPr>
    <p:cSldViewPr snapToGrid="0" snapToObjects="1">
      <p:cViewPr>
        <p:scale>
          <a:sx n="70" d="100"/>
          <a:sy n="70" d="100"/>
        </p:scale>
        <p:origin x="-17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4:00.768" idx="1">
    <p:pos x="4229" y="2282"/>
    <p:text>I'm not sure if sponsored is the right word since they give us grants - maybe funded?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0"/>
      </p:ext>
    </p:extLst>
  </p:cm>
  <p:cm authorId="1" dt="2023-05-25T02:34:00.768" idx="1">
    <p:pos x="4229" y="2282"/>
    <p:text>Good call, i didn’t think sponsored sounded right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4:39.892" idx="2">
    <p:pos x="453" y="280"/>
    <p:text>What do you think about putting arrows on this to show the flow of the lab contents?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4"/>
      </p:ext>
    </p:extLst>
  </p:cm>
  <p:cm authorId="1" dt="2023-05-25T02:34:16.510" idx="2">
    <p:pos x="453" y="280"/>
    <p:text>_Marked as resolved_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E"/>
      </p:ext>
    </p:extLst>
  </p:cm>
  <p:cm authorId="1" dt="2023-05-25T02:34:39.892" idx="3">
    <p:pos x="453" y="280"/>
    <p:text>_Re-opened_
Good idea, I’ll add them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5T02:35:20.239" idx="3">
    <p:pos x="305" y="587"/>
    <p:text>Might be worth breaking this up into several slides - maybe a slide per section?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88"/>
      </p:ext>
    </p:extLst>
  </p:cm>
  <p:cm authorId="1" dt="2023-05-25T02:35:20.239" idx="4">
    <p:pos x="305" y="587"/>
    <p:text>Yes, it is a bit wordy, i just didn’t know how much real estate the reading section should take up</p:text>
    <p:extLst>
      <p:ext uri="{C676402C-5697-4E1C-873F-D02D1690AC5C}">
        <p15:threadingInfo xmlns:p15="http://schemas.microsoft.com/office/powerpoint/2012/main" timeZoneBias="0">
          <p15:parentCm authorId="0" idx="3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x3G6n9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lot of software isn’t built with accessibility in mind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Lack of accessibility material that is easily adoptable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Self-encapsulated educational accessibility material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Self-encapsulated educational accessibility material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0"/>
          <p:cNvPicPr preferRelativeResize="0"/>
          <p:nvPr/>
        </p:nvPicPr>
        <p:blipFill rotWithShape="1">
          <a:blip r:embed="rId3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0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1418550" y="1436675"/>
            <a:ext cx="63069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2564300" y="3297325"/>
            <a:ext cx="4015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025" y="4284575"/>
            <a:ext cx="428352" cy="4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/>
        </p:nvSpPr>
        <p:spPr>
          <a:xfrm>
            <a:off x="33475" y="4653775"/>
            <a:ext cx="64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1825023 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2111152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2145010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" name="Google Shape;22;p20"/>
          <p:cNvSpPr txBox="1"/>
          <p:nvPr/>
        </p:nvSpPr>
        <p:spPr>
          <a:xfrm>
            <a:off x="7623813" y="4841363"/>
            <a:ext cx="15696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all.rit.edu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9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9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716712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9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086652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2365525" y="1290513"/>
            <a:ext cx="4412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ubTitle" idx="1"/>
          </p:nvPr>
        </p:nvSpPr>
        <p:spPr>
          <a:xfrm>
            <a:off x="2241475" y="2337538"/>
            <a:ext cx="46611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716712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086652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3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917420" y="141949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374816" y="-10913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1146663" y="2870700"/>
            <a:ext cx="315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title" idx="2"/>
          </p:nvPr>
        </p:nvSpPr>
        <p:spPr>
          <a:xfrm>
            <a:off x="1814100" y="1527225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ubTitle" idx="1"/>
          </p:nvPr>
        </p:nvSpPr>
        <p:spPr>
          <a:xfrm>
            <a:off x="1457400" y="3710199"/>
            <a:ext cx="25353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4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917420" y="141949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374816" y="-10913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4942125" y="2906075"/>
            <a:ext cx="2934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title" idx="2"/>
          </p:nvPr>
        </p:nvSpPr>
        <p:spPr>
          <a:xfrm>
            <a:off x="5498200" y="1562600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ubTitle" idx="1"/>
          </p:nvPr>
        </p:nvSpPr>
        <p:spPr>
          <a:xfrm>
            <a:off x="5089675" y="3735024"/>
            <a:ext cx="26391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5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5686602" y="-11501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-1031037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subTitle" idx="1"/>
          </p:nvPr>
        </p:nvSpPr>
        <p:spPr>
          <a:xfrm>
            <a:off x="891031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subTitle" idx="2"/>
          </p:nvPr>
        </p:nvSpPr>
        <p:spPr>
          <a:xfrm>
            <a:off x="3575250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ubTitle" idx="3"/>
          </p:nvPr>
        </p:nvSpPr>
        <p:spPr>
          <a:xfrm>
            <a:off x="6259350" y="233184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4"/>
          </p:nvPr>
        </p:nvSpPr>
        <p:spPr>
          <a:xfrm>
            <a:off x="2235231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ubTitle" idx="5"/>
          </p:nvPr>
        </p:nvSpPr>
        <p:spPr>
          <a:xfrm>
            <a:off x="4919450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subTitle" idx="6"/>
          </p:nvPr>
        </p:nvSpPr>
        <p:spPr>
          <a:xfrm>
            <a:off x="886850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subTitle" idx="7"/>
          </p:nvPr>
        </p:nvSpPr>
        <p:spPr>
          <a:xfrm>
            <a:off x="3575248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ubTitle" idx="8"/>
          </p:nvPr>
        </p:nvSpPr>
        <p:spPr>
          <a:xfrm>
            <a:off x="6263527" y="1884866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subTitle" idx="9"/>
          </p:nvPr>
        </p:nvSpPr>
        <p:spPr>
          <a:xfrm>
            <a:off x="2231050" y="366882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ubTitle" idx="13"/>
          </p:nvPr>
        </p:nvSpPr>
        <p:spPr>
          <a:xfrm>
            <a:off x="4919448" y="366882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6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6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803107" y="935722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6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471366" y="-10541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>
            <a:spLocks noGrp="1"/>
          </p:cNvSpPr>
          <p:nvPr>
            <p:ph type="title"/>
          </p:nvPr>
        </p:nvSpPr>
        <p:spPr>
          <a:xfrm>
            <a:off x="2290025" y="34753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subTitle" idx="1"/>
          </p:nvPr>
        </p:nvSpPr>
        <p:spPr>
          <a:xfrm>
            <a:off x="1814450" y="1628950"/>
            <a:ext cx="55152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7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5819959" y="1071769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-2044030" y="-88648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7"/>
          <p:cNvSpPr txBox="1">
            <a:spLocks noGrp="1"/>
          </p:cNvSpPr>
          <p:nvPr>
            <p:ph type="subTitle" idx="1"/>
          </p:nvPr>
        </p:nvSpPr>
        <p:spPr>
          <a:xfrm>
            <a:off x="2301450" y="3911000"/>
            <a:ext cx="45411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8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8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5819959" y="1071769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8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-2044030" y="-88648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720000" y="1163550"/>
            <a:ext cx="3783900" cy="3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subTitle" idx="2"/>
          </p:nvPr>
        </p:nvSpPr>
        <p:spPr>
          <a:xfrm>
            <a:off x="4640100" y="1163550"/>
            <a:ext cx="3783900" cy="3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720000" y="10698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9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9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6033575" y="1224151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9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415566" y="-1339726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9"/>
          <p:cNvSpPr txBox="1">
            <a:spLocks noGrp="1"/>
          </p:cNvSpPr>
          <p:nvPr>
            <p:ph type="subTitle" idx="1"/>
          </p:nvPr>
        </p:nvSpPr>
        <p:spPr>
          <a:xfrm>
            <a:off x="7200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subTitle" idx="2"/>
          </p:nvPr>
        </p:nvSpPr>
        <p:spPr>
          <a:xfrm>
            <a:off x="7200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subTitle" idx="3"/>
          </p:nvPr>
        </p:nvSpPr>
        <p:spPr>
          <a:xfrm>
            <a:off x="34038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subTitle" idx="4"/>
          </p:nvPr>
        </p:nvSpPr>
        <p:spPr>
          <a:xfrm>
            <a:off x="6087600" y="41126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subTitle" idx="5"/>
          </p:nvPr>
        </p:nvSpPr>
        <p:spPr>
          <a:xfrm>
            <a:off x="34038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subTitle" idx="6"/>
          </p:nvPr>
        </p:nvSpPr>
        <p:spPr>
          <a:xfrm>
            <a:off x="6087600" y="2898450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subTitle" idx="7"/>
          </p:nvPr>
        </p:nvSpPr>
        <p:spPr>
          <a:xfrm>
            <a:off x="85005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subTitle" idx="8"/>
          </p:nvPr>
        </p:nvSpPr>
        <p:spPr>
          <a:xfrm>
            <a:off x="353385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subTitle" idx="9"/>
          </p:nvPr>
        </p:nvSpPr>
        <p:spPr>
          <a:xfrm>
            <a:off x="6217700" y="3512189"/>
            <a:ext cx="207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0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0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-408223" y="17097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0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5164488" y="-195467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0"/>
          <p:cNvSpPr txBox="1">
            <a:spLocks noGrp="1"/>
          </p:cNvSpPr>
          <p:nvPr>
            <p:ph type="subTitle" idx="1"/>
          </p:nvPr>
        </p:nvSpPr>
        <p:spPr>
          <a:xfrm>
            <a:off x="2406650" y="1198860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ubTitle" idx="2"/>
          </p:nvPr>
        </p:nvSpPr>
        <p:spPr>
          <a:xfrm>
            <a:off x="2406650" y="2024450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0"/>
          <p:cNvSpPr txBox="1">
            <a:spLocks noGrp="1"/>
          </p:cNvSpPr>
          <p:nvPr>
            <p:ph type="subTitle" idx="3"/>
          </p:nvPr>
        </p:nvSpPr>
        <p:spPr>
          <a:xfrm>
            <a:off x="6293350" y="2024450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subTitle" idx="4"/>
          </p:nvPr>
        </p:nvSpPr>
        <p:spPr>
          <a:xfrm>
            <a:off x="2406650" y="3670602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0"/>
          <p:cNvSpPr txBox="1">
            <a:spLocks noGrp="1"/>
          </p:cNvSpPr>
          <p:nvPr>
            <p:ph type="subTitle" idx="5"/>
          </p:nvPr>
        </p:nvSpPr>
        <p:spPr>
          <a:xfrm>
            <a:off x="6293350" y="3670602"/>
            <a:ext cx="1971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subTitle" idx="6"/>
          </p:nvPr>
        </p:nvSpPr>
        <p:spPr>
          <a:xfrm>
            <a:off x="2406650" y="2855115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subTitle" idx="7"/>
          </p:nvPr>
        </p:nvSpPr>
        <p:spPr>
          <a:xfrm>
            <a:off x="6293349" y="1198860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ubTitle" idx="8"/>
          </p:nvPr>
        </p:nvSpPr>
        <p:spPr>
          <a:xfrm>
            <a:off x="6293349" y="2855116"/>
            <a:ext cx="19716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1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1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897845" y="112723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1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603416" y="-1173418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ctrTitle"/>
          </p:nvPr>
        </p:nvSpPr>
        <p:spPr>
          <a:xfrm>
            <a:off x="1988925" y="899431"/>
            <a:ext cx="5166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subTitle" idx="1"/>
          </p:nvPr>
        </p:nvSpPr>
        <p:spPr>
          <a:xfrm>
            <a:off x="3184075" y="1984291"/>
            <a:ext cx="27678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754350" y="3807379"/>
            <a:ext cx="5354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, and it includes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Heebo"/>
                <a:ea typeface="Heebo"/>
                <a:cs typeface="Heebo"/>
                <a:sym typeface="Heeb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0" i="0" u="none" strike="noStrike" cap="none">
              <a:solidFill>
                <a:schemeClr val="dk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3" name="Google Shape;203;p4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2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5010063" y="-199370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2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-401623" y="15906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5400000">
            <a:off x="5371570" y="97988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5400000">
            <a:off x="-603416" y="-1173418"/>
            <a:ext cx="37501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2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>
            <a:off x="5010063" y="-1993700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2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-401623" y="15906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706975" y="1590655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ubTitle" idx="1"/>
          </p:nvPr>
        </p:nvSpPr>
        <p:spPr>
          <a:xfrm>
            <a:off x="985375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 idx="2"/>
          </p:nvPr>
        </p:nvSpPr>
        <p:spPr>
          <a:xfrm>
            <a:off x="3348525" y="1588180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ubTitle" idx="3"/>
          </p:nvPr>
        </p:nvSpPr>
        <p:spPr>
          <a:xfrm>
            <a:off x="3626925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 idx="4"/>
          </p:nvPr>
        </p:nvSpPr>
        <p:spPr>
          <a:xfrm>
            <a:off x="5990075" y="1590680"/>
            <a:ext cx="2447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5"/>
          </p:nvPr>
        </p:nvSpPr>
        <p:spPr>
          <a:xfrm>
            <a:off x="6268500" y="2574730"/>
            <a:ext cx="189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ubTitle" idx="1"/>
          </p:nvPr>
        </p:nvSpPr>
        <p:spPr>
          <a:xfrm>
            <a:off x="891031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ubTitle" idx="2"/>
          </p:nvPr>
        </p:nvSpPr>
        <p:spPr>
          <a:xfrm>
            <a:off x="3579425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ubTitle" idx="3"/>
          </p:nvPr>
        </p:nvSpPr>
        <p:spPr>
          <a:xfrm>
            <a:off x="6259350" y="2196485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ubTitle" idx="4"/>
          </p:nvPr>
        </p:nvSpPr>
        <p:spPr>
          <a:xfrm>
            <a:off x="895206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ubTitle" idx="5"/>
          </p:nvPr>
        </p:nvSpPr>
        <p:spPr>
          <a:xfrm>
            <a:off x="3579425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ubTitle" idx="6"/>
          </p:nvPr>
        </p:nvSpPr>
        <p:spPr>
          <a:xfrm>
            <a:off x="6259350" y="4120351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ubTitle" idx="7"/>
          </p:nvPr>
        </p:nvSpPr>
        <p:spPr>
          <a:xfrm>
            <a:off x="886850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ubTitle" idx="8"/>
          </p:nvPr>
        </p:nvSpPr>
        <p:spPr>
          <a:xfrm>
            <a:off x="3579423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9"/>
          </p:nvPr>
        </p:nvSpPr>
        <p:spPr>
          <a:xfrm>
            <a:off x="6263527" y="1769414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ubTitle" idx="13"/>
          </p:nvPr>
        </p:nvSpPr>
        <p:spPr>
          <a:xfrm>
            <a:off x="891025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ubTitle" idx="14"/>
          </p:nvPr>
        </p:nvSpPr>
        <p:spPr>
          <a:xfrm>
            <a:off x="3579423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ubTitle" idx="15"/>
          </p:nvPr>
        </p:nvSpPr>
        <p:spPr>
          <a:xfrm>
            <a:off x="6263527" y="3688738"/>
            <a:ext cx="1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3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5686602" y="-1150150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3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-1031037" y="2036750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4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-1996400" y="-1173599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4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6794859" y="1123124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5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5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10800000">
            <a:off x="-965412" y="2019725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5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10800000">
            <a:off x="6279477" y="-1690075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6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6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>
            <a:off x="-1993343" y="-1192353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6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>
            <a:off x="6553834" y="895007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1797750" y="2874038"/>
            <a:ext cx="5548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 idx="2"/>
          </p:nvPr>
        </p:nvSpPr>
        <p:spPr>
          <a:xfrm>
            <a:off x="3661075" y="1527225"/>
            <a:ext cx="182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ubTitle" idx="1"/>
          </p:nvPr>
        </p:nvSpPr>
        <p:spPr>
          <a:xfrm>
            <a:off x="2571750" y="3729500"/>
            <a:ext cx="39924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7"/>
          <p:cNvPicPr preferRelativeResize="0"/>
          <p:nvPr/>
        </p:nvPicPr>
        <p:blipFill rotWithShape="1">
          <a:blip r:embed="rId3">
            <a:alphaModFix amt="23000"/>
          </a:blip>
          <a:srcRect/>
          <a:stretch/>
        </p:blipFill>
        <p:spPr>
          <a:xfrm rot="-5400000" flipH="1">
            <a:off x="-2101180" y="1522408"/>
            <a:ext cx="5251572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7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 rot="-5400000" flipH="1">
            <a:off x="6058533" y="-1465393"/>
            <a:ext cx="3750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7"/>
          <p:cNvSpPr txBox="1">
            <a:spLocks noGrp="1"/>
          </p:cNvSpPr>
          <p:nvPr>
            <p:ph type="subTitle" idx="1"/>
          </p:nvPr>
        </p:nvSpPr>
        <p:spPr>
          <a:xfrm>
            <a:off x="835950" y="3294275"/>
            <a:ext cx="704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ubTitle" idx="2"/>
          </p:nvPr>
        </p:nvSpPr>
        <p:spPr>
          <a:xfrm>
            <a:off x="1183200" y="1829025"/>
            <a:ext cx="4162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ubTitle" idx="3"/>
          </p:nvPr>
        </p:nvSpPr>
        <p:spPr>
          <a:xfrm>
            <a:off x="948554" y="4011025"/>
            <a:ext cx="468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835950" y="656275"/>
            <a:ext cx="71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801950" y="1244700"/>
            <a:ext cx="3522000" cy="3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2">
            <a:alphaModFix amt="23000"/>
          </a:blip>
          <a:srcRect/>
          <a:stretch/>
        </p:blipFill>
        <p:spPr>
          <a:xfrm>
            <a:off x="-598723" y="1792975"/>
            <a:ext cx="37501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8"/>
          <p:cNvPicPr preferRelativeResize="0"/>
          <p:nvPr/>
        </p:nvPicPr>
        <p:blipFill rotWithShape="1">
          <a:blip r:embed="rId3">
            <a:alphaModFix amt="57000"/>
          </a:blip>
          <a:srcRect t="9298" b="632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8"/>
          <p:cNvPicPr preferRelativeResize="0"/>
          <p:nvPr/>
        </p:nvPicPr>
        <p:blipFill rotWithShape="1">
          <a:blip r:embed="rId4">
            <a:alphaModFix amt="23000"/>
          </a:blip>
          <a:srcRect/>
          <a:stretch/>
        </p:blipFill>
        <p:spPr>
          <a:xfrm>
            <a:off x="4654438" y="-2125925"/>
            <a:ext cx="52515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Encode Sans Semi Expanded"/>
              <a:buNone/>
              <a:defRPr sz="33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Encode Sans Semi Expanded"/>
              <a:buNone/>
              <a:defRPr sz="3500" b="0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●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Char char="○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Heebo"/>
              <a:buChar char="■"/>
              <a:defRPr sz="14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025" y="4284575"/>
            <a:ext cx="428352" cy="4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/>
          <p:nvPr/>
        </p:nvSpPr>
        <p:spPr>
          <a:xfrm>
            <a:off x="33475" y="4653775"/>
            <a:ext cx="64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1825023 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2111152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2145010</a:t>
            </a:r>
            <a:endParaRPr sz="8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1" name="Google Shape;11;p19"/>
          <p:cNvSpPr txBox="1"/>
          <p:nvPr/>
        </p:nvSpPr>
        <p:spPr>
          <a:xfrm>
            <a:off x="7623813" y="4841363"/>
            <a:ext cx="15696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all.rit.edu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623832" y="4653775"/>
            <a:ext cx="860319" cy="26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nnDw7JPJBAE?feature=oembed" TargetMode="External"/><Relationship Id="rId1" Type="http://schemas.openxmlformats.org/officeDocument/2006/relationships/video" Target="https://www.youtube.com/embed/yE1S0Biuxcc?feature=oembed" TargetMode="Externa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/>
          <p:nvPr/>
        </p:nvSpPr>
        <p:spPr>
          <a:xfrm>
            <a:off x="406951" y="3498112"/>
            <a:ext cx="8330098" cy="520995"/>
          </a:xfrm>
          <a:prstGeom prst="roundRect">
            <a:avLst>
              <a:gd name="adj" fmla="val 50000"/>
            </a:avLst>
          </a:prstGeom>
          <a:noFill/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 txBox="1">
            <a:spLocks noGrp="1"/>
          </p:cNvSpPr>
          <p:nvPr>
            <p:ph type="ctrTitle"/>
          </p:nvPr>
        </p:nvSpPr>
        <p:spPr>
          <a:xfrm>
            <a:off x="1418550" y="1244047"/>
            <a:ext cx="63069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/>
              <a:t>Lab 4</a:t>
            </a:r>
            <a:br>
              <a:rPr lang="en" sz="3600" b="1" dirty="0"/>
            </a:br>
            <a:br>
              <a:rPr lang="en" sz="3600" b="1" dirty="0"/>
            </a:br>
            <a:r>
              <a:rPr lang="en" sz="3600" b="1" dirty="0">
                <a:solidFill>
                  <a:schemeClr val="dk2"/>
                </a:solidFill>
              </a:rPr>
              <a:t>Accessibility to Dexterity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19" name="Google Shape;219;p1"/>
          <p:cNvSpPr txBox="1"/>
          <p:nvPr/>
        </p:nvSpPr>
        <p:spPr>
          <a:xfrm>
            <a:off x="604900" y="3622853"/>
            <a:ext cx="2546376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Rochester Institute of Technology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6410355" y="3633343"/>
            <a:ext cx="2023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Funded</a:t>
            </a: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 By the NSF</a:t>
            </a:r>
            <a:endParaRPr sz="1200" b="1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3465142" y="3633343"/>
            <a:ext cx="2856313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Accessible Learning Labs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222" name="Google Shape;222;p1"/>
          <p:cNvCxnSpPr/>
          <p:nvPr/>
        </p:nvCxnSpPr>
        <p:spPr>
          <a:xfrm>
            <a:off x="3459574" y="362795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1"/>
          <p:cNvCxnSpPr/>
          <p:nvPr/>
        </p:nvCxnSpPr>
        <p:spPr>
          <a:xfrm>
            <a:off x="6314249" y="362795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1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Reinforcement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59" name="Google Shape;359;p1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453309" y="1549399"/>
            <a:ext cx="3363780" cy="25146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Now that you have completed the exercise, watch the following reinforcement videos in order to develop a deeper understanding of the importance of </a:t>
            </a:r>
            <a:r>
              <a:rPr lang="en" sz="16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accessible software development for those who </a:t>
            </a:r>
            <a:r>
              <a:rPr lang="en-US" sz="16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suffer from a dexterity impairment</a:t>
            </a:r>
            <a:endParaRPr sz="16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nline Media 8" descr="accessiBe - Motor Impaired User Review &amp; Web Accessibility Perspective">
            <a:hlinkClick r:id="" action="ppaction://media"/>
            <a:extLst>
              <a:ext uri="{FF2B5EF4-FFF2-40B4-BE49-F238E27FC236}">
                <a16:creationId xmlns:a16="http://schemas.microsoft.com/office/drawing/2014/main" id="{1E68C6D0-BD8D-0443-B837-9463D1CE53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70155" y="1200357"/>
            <a:ext cx="3025154" cy="1709212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Online Media 9" descr="Digital Accessibility User Impact: Motor Disabilities">
            <a:hlinkClick r:id="" action="ppaction://media"/>
            <a:extLst>
              <a:ext uri="{FF2B5EF4-FFF2-40B4-BE49-F238E27FC236}">
                <a16:creationId xmlns:a16="http://schemas.microsoft.com/office/drawing/2014/main" id="{419A1CF3-781A-0542-90E1-02443D83BFA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157931" y="2806699"/>
            <a:ext cx="3025154" cy="1709212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Quiz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69" name="Google Shape;369;p1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406400" y="1189365"/>
            <a:ext cx="3766280" cy="29325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You will now go through and complete a 5-question quiz in order to test your knowledge on the reading material, exercise, and reinforcement videos you just experienced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At the end, you will be given your score and a certificate that you have completed the lab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A certificate of completion&#10;&#10;Description automatically generated with medium confidence">
            <a:extLst>
              <a:ext uri="{FF2B5EF4-FFF2-40B4-BE49-F238E27FC236}">
                <a16:creationId xmlns:a16="http://schemas.microsoft.com/office/drawing/2014/main" id="{FFB00CE5-93DB-1947-BC06-0B145F8F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581"/>
            <a:ext cx="4356866" cy="31243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Post-Lab </a:t>
            </a:r>
            <a:r>
              <a:rPr lang="en" b="1">
                <a:solidFill>
                  <a:schemeClr val="accent6"/>
                </a:solidFill>
              </a:rPr>
              <a:t>Discussion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77" name="Google Shape;377;p1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477544" y="1189365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The exercise you just completed demonstrated how minor changes can lead to big impacts for individuals with their </a:t>
            </a:r>
            <a:r>
              <a:rPr lang="en" sz="18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respective disabilities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477545" y="2157160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What are some other ways we can help those who suffer from suffer from a loss of fine motor control in software?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477544" y="3149600"/>
            <a:ext cx="8188909" cy="8045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Do you feel like you now have a deeper responsibility to improve accessibility for those who may suffer from this disability?</a:t>
            </a:r>
            <a:endParaRPr sz="18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4773427" y="2598534"/>
            <a:ext cx="3182100" cy="14305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>
            <a:spLocks noGrp="1"/>
          </p:cNvSpPr>
          <p:nvPr>
            <p:ph type="ctrTitle" idx="4294967295"/>
          </p:nvPr>
        </p:nvSpPr>
        <p:spPr>
          <a:xfrm>
            <a:off x="287080" y="1127559"/>
            <a:ext cx="8739961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Encode Sans Semi Expanded"/>
              <a:buNone/>
            </a:pPr>
            <a:r>
              <a:rPr lang="en" sz="4400" b="1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Thank you! </a:t>
            </a:r>
            <a:r>
              <a:rPr lang="en" sz="4400" b="1" i="0" u="none" strike="noStrike" cap="none">
                <a:solidFill>
                  <a:schemeClr val="dk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Any </a:t>
            </a:r>
            <a:r>
              <a:rPr lang="en" sz="4400" b="1">
                <a:solidFill>
                  <a:schemeClr val="dk2"/>
                </a:solidFill>
              </a:rPr>
              <a:t>q</a:t>
            </a:r>
            <a:r>
              <a:rPr lang="en" sz="4400" b="1" i="0" u="none" strike="noStrike" cap="none">
                <a:solidFill>
                  <a:schemeClr val="dk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uestions</a:t>
            </a:r>
            <a:r>
              <a:rPr lang="en" sz="4400" b="1" i="0" u="none" strike="noStrike" cap="none">
                <a:solidFill>
                  <a:schemeClr val="lt2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?</a:t>
            </a:r>
            <a:endParaRPr sz="4400" b="1" i="0" u="none" strike="noStrike" cap="none">
              <a:solidFill>
                <a:schemeClr val="dk2"/>
              </a:solidFill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subTitle" idx="4294967295"/>
          </p:nvPr>
        </p:nvSpPr>
        <p:spPr>
          <a:xfrm>
            <a:off x="4984670" y="2778067"/>
            <a:ext cx="2862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Contact Information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endParaRPr sz="15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Professor Daniel Krutz</a:t>
            </a:r>
            <a:endParaRPr sz="15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ebo"/>
              <a:buNone/>
            </a:pPr>
            <a:r>
              <a:rPr lang="en" sz="1500" b="0" i="1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daniel.krutz@rit.edu  </a:t>
            </a:r>
            <a:endParaRPr sz="1500" b="0" i="1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140" y="2304540"/>
            <a:ext cx="958524" cy="94705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1018912" y="3354143"/>
            <a:ext cx="287497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This material is based upon work supported by the National Science Foundation under grants #1825023, #2111152, #2145010</a:t>
            </a:r>
            <a:endParaRPr sz="1000" b="0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391" name="Google Shape;391;p18"/>
          <p:cNvCxnSpPr/>
          <p:nvPr/>
        </p:nvCxnSpPr>
        <p:spPr>
          <a:xfrm>
            <a:off x="5117577" y="3153296"/>
            <a:ext cx="2596486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18"/>
          <p:cNvSpPr/>
          <p:nvPr/>
        </p:nvSpPr>
        <p:spPr>
          <a:xfrm>
            <a:off x="287080" y="371672"/>
            <a:ext cx="8330098" cy="5209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49411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>
                <a:alpha val="97647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485029" y="496413"/>
            <a:ext cx="2546376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Rochester Institute of Technology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6364477" y="506903"/>
            <a:ext cx="2023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Funded By the NSF</a:t>
            </a:r>
            <a:endParaRPr sz="1200" b="1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3345271" y="506903"/>
            <a:ext cx="2856313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Accessible Learning Labs</a:t>
            </a:r>
            <a:endParaRPr sz="1200" b="1" i="0" u="none" strike="noStrike" cap="none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cxnSp>
        <p:nvCxnSpPr>
          <p:cNvPr id="396" name="Google Shape;396;p18"/>
          <p:cNvCxnSpPr/>
          <p:nvPr/>
        </p:nvCxnSpPr>
        <p:spPr>
          <a:xfrm>
            <a:off x="3339703" y="50151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6194378" y="501513"/>
            <a:ext cx="0" cy="26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200" b="1">
                <a:solidFill>
                  <a:schemeClr val="dk2"/>
                </a:solidFill>
              </a:rPr>
              <a:t>Lab </a:t>
            </a:r>
            <a:r>
              <a:rPr lang="en" sz="3200" b="1">
                <a:solidFill>
                  <a:schemeClr val="accent5"/>
                </a:solidFill>
              </a:rPr>
              <a:t>Overview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30" name="Google Shape;230;p2"/>
          <p:cNvSpPr txBox="1">
            <a:spLocks noGrp="1"/>
          </p:cNvSpPr>
          <p:nvPr>
            <p:ph type="body" idx="1"/>
          </p:nvPr>
        </p:nvSpPr>
        <p:spPr>
          <a:xfrm>
            <a:off x="720000" y="10698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This lab gives an overview of dexterity impairments and the effects they can have on a person’s ability to use software. In addition, the lab gives several examples of web standards related to dexterity accessibility. Users are immersed in an environment that simulates the experience of a user with a dexterity impairment by having to click a small, moving button.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accent6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The user then updates the code to make the button large enough to follow accessibility guidelines. Additionally, users also experience filling out a form using only their keyboard. The user then makes updates to the code to make the form accessible to those with dexterity impairments.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31" name="Google Shape;231;p2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Education </a:t>
            </a:r>
            <a:r>
              <a:rPr lang="en" b="1">
                <a:solidFill>
                  <a:schemeClr val="accent5"/>
                </a:solidFill>
              </a:rPr>
              <a:t>Learning</a:t>
            </a:r>
            <a:r>
              <a:rPr lang="en" b="1">
                <a:solidFill>
                  <a:schemeClr val="dk2"/>
                </a:solidFill>
              </a:rPr>
              <a:t> Objectives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Upon completion of this lab, participants will have achieved the following learning objectives: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Knowledge of user significance, characteristics, and needs: Recognize the significance of the population that has dexterity impairments, the types of dexterity impairments they have, and their needs for accessible software</a:t>
            </a:r>
            <a:endParaRPr lang="en-US" dirty="0">
              <a:solidFill>
                <a:schemeClr val="accent6"/>
              </a:solidFill>
              <a:latin typeface="Heebo" pitchFamily="2" charset="-79"/>
              <a:cs typeface="Heebo" pitchFamily="2" charset="-79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Exposure to and analysis of poorly accessible design: Examine a software application that doesn’t properly accommodate accessibility for with dexterity impairments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Apply solutions to solve access problems: Use knowledge of accessibility design solutions to construct corrective measures to allow previously inaccessible software to become accessible to appropriate parties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Develop further empathy: Relate to individuals who experience difficulties with accessibility to dexterity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chemeClr val="accent6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238" name="Google Shape;238;p3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3300">
                <a:solidFill>
                  <a:schemeClr val="dk2"/>
                </a:solidFill>
              </a:rPr>
              <a:t>Lab </a:t>
            </a:r>
            <a:r>
              <a:rPr lang="en" sz="3300">
                <a:solidFill>
                  <a:schemeClr val="accent5"/>
                </a:solidFill>
              </a:rPr>
              <a:t>Contents</a:t>
            </a:r>
            <a:endParaRPr sz="3300">
              <a:solidFill>
                <a:schemeClr val="accent5"/>
              </a:solidFill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1162912" y="1233615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Reading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910690" y="1740091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Exercise</a:t>
            </a:r>
            <a:endParaRPr/>
          </a:p>
        </p:txBody>
      </p:sp>
      <p:sp>
        <p:nvSpPr>
          <p:cNvPr id="247" name="Google Shape;247;p4"/>
          <p:cNvSpPr/>
          <p:nvPr/>
        </p:nvSpPr>
        <p:spPr>
          <a:xfrm>
            <a:off x="1162912" y="2414638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Reinforcement</a:t>
            </a:r>
            <a:endParaRPr dirty="0"/>
          </a:p>
        </p:txBody>
      </p:sp>
      <p:sp>
        <p:nvSpPr>
          <p:cNvPr id="248" name="Google Shape;248;p4"/>
          <p:cNvSpPr/>
          <p:nvPr/>
        </p:nvSpPr>
        <p:spPr>
          <a:xfrm>
            <a:off x="4910690" y="2998893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Quiz</a:t>
            </a:r>
            <a:endParaRPr/>
          </a:p>
        </p:txBody>
      </p:sp>
      <p:sp>
        <p:nvSpPr>
          <p:cNvPr id="249" name="Google Shape;249;p4"/>
          <p:cNvSpPr/>
          <p:nvPr/>
        </p:nvSpPr>
        <p:spPr>
          <a:xfrm>
            <a:off x="1176656" y="3632978"/>
            <a:ext cx="3112473" cy="584255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Heebo"/>
                <a:ea typeface="Heebo"/>
                <a:cs typeface="Heebo"/>
                <a:sym typeface="Heebo"/>
              </a:rPr>
              <a:t>Discussion</a:t>
            </a:r>
            <a:endParaRPr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A68734D-D370-BA4B-AFB0-E6175A4D655F}"/>
              </a:ext>
            </a:extLst>
          </p:cNvPr>
          <p:cNvCxnSpPr>
            <a:stCxn id="245" idx="3"/>
            <a:endCxn id="246" idx="0"/>
          </p:cNvCxnSpPr>
          <p:nvPr/>
        </p:nvCxnSpPr>
        <p:spPr>
          <a:xfrm>
            <a:off x="4275385" y="1525743"/>
            <a:ext cx="2191542" cy="214348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BC9DFF-D1A0-644A-8447-AF47A8098532}"/>
              </a:ext>
            </a:extLst>
          </p:cNvPr>
          <p:cNvCxnSpPr>
            <a:cxnSpLocks/>
            <a:endCxn id="247" idx="0"/>
          </p:cNvCxnSpPr>
          <p:nvPr/>
        </p:nvCxnSpPr>
        <p:spPr>
          <a:xfrm rot="10800000" flipV="1">
            <a:off x="2719150" y="2020938"/>
            <a:ext cx="2191543" cy="393700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3C497A3-23A8-0B45-990E-5858EB7DD71B}"/>
              </a:ext>
            </a:extLst>
          </p:cNvPr>
          <p:cNvCxnSpPr>
            <a:cxnSpLocks/>
            <a:stCxn id="248" idx="1"/>
          </p:cNvCxnSpPr>
          <p:nvPr/>
        </p:nvCxnSpPr>
        <p:spPr>
          <a:xfrm rot="10800000" flipV="1">
            <a:off x="2719148" y="3291020"/>
            <a:ext cx="2191542" cy="341955"/>
          </a:xfrm>
          <a:prstGeom prst="bentConnector3">
            <a:avLst>
              <a:gd name="adj1" fmla="val 99837"/>
            </a:avLst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73BF1D2-69E9-F443-B728-09E245160F43}"/>
              </a:ext>
            </a:extLst>
          </p:cNvPr>
          <p:cNvCxnSpPr>
            <a:cxnSpLocks/>
            <a:endCxn id="248" idx="0"/>
          </p:cNvCxnSpPr>
          <p:nvPr/>
        </p:nvCxnSpPr>
        <p:spPr>
          <a:xfrm>
            <a:off x="4275384" y="2683889"/>
            <a:ext cx="2191543" cy="315004"/>
          </a:xfrm>
          <a:prstGeom prst="bentConnector2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solidFill>
                  <a:schemeClr val="dk2"/>
                </a:solidFill>
              </a:rPr>
              <a:t>Reading</a:t>
            </a:r>
            <a:endParaRPr b="1"/>
          </a:p>
        </p:txBody>
      </p:sp>
      <p:sp>
        <p:nvSpPr>
          <p:cNvPr id="263" name="Google Shape;263;p5"/>
          <p:cNvSpPr txBox="1">
            <a:spLocks noGrp="1"/>
          </p:cNvSpPr>
          <p:nvPr>
            <p:ph type="body" idx="1"/>
          </p:nvPr>
        </p:nvSpPr>
        <p:spPr>
          <a:xfrm>
            <a:off x="484330" y="932884"/>
            <a:ext cx="5229823" cy="348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  <a:sym typeface="Heebo"/>
              </a:rPr>
              <a:t>Statistics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900" dirty="0"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Heebo" pitchFamily="2" charset="-79"/>
                <a:cs typeface="Heebo" pitchFamily="2" charset="-79"/>
              </a:rPr>
              <a:t>Many dexterity impairments exist, but all limit fine motor control and movement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  <a:sym typeface="Heebo"/>
              </a:rPr>
              <a:t>Approximately 16.3% of the US adult population suffer from mobility impairment</a:t>
            </a:r>
            <a:endParaRPr lang="en-US" sz="1100" b="0" i="0" u="none" strike="noStrike" dirty="0">
              <a:solidFill>
                <a:schemeClr val="accent5"/>
              </a:solidFill>
              <a:latin typeface="Heebo" pitchFamily="2" charset="-79"/>
              <a:cs typeface="Heebo" pitchFamily="2" charset="-79"/>
              <a:sym typeface="Heeb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  <a:sym typeface="Heebo"/>
              </a:rPr>
              <a:t>Examples of </a:t>
            </a: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</a:rPr>
              <a:t>Dexterity </a:t>
            </a:r>
            <a:r>
              <a:rPr lang="en-US" sz="1100" i="1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  <a:sym typeface="Heebo"/>
              </a:rPr>
              <a:t>Impairment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i="1" dirty="0">
              <a:solidFill>
                <a:schemeClr val="accent5"/>
              </a:solidFill>
              <a:latin typeface="Heebo" pitchFamily="2" charset="-79"/>
              <a:cs typeface="Heebo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Spinal cord injury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5"/>
                </a:solidFill>
              </a:rPr>
              <a:t>Loss or damage of limb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Cerebral palsy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5"/>
                </a:solidFill>
              </a:rPr>
              <a:t>Muscular Dystrophy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Multiple Scl</a:t>
            </a:r>
            <a:r>
              <a:rPr lang="en-US" sz="1100" i="1" dirty="0">
                <a:solidFill>
                  <a:schemeClr val="accent5"/>
                </a:solidFill>
              </a:rPr>
              <a:t>erosis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Spina bifida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5"/>
                </a:solidFill>
              </a:rPr>
              <a:t>Amyotrophic Lateral Sclerosis (ALS)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A</a:t>
            </a:r>
            <a:r>
              <a:rPr lang="en-US" sz="1100" i="1" dirty="0">
                <a:solidFill>
                  <a:schemeClr val="accent5"/>
                </a:solidFill>
              </a:rPr>
              <a:t>rthritis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rPr>
              <a:t>Parkinson’s Disease</a:t>
            </a:r>
          </a:p>
        </p:txBody>
      </p:sp>
      <p:sp>
        <p:nvSpPr>
          <p:cNvPr id="264" name="Google Shape;264;p5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266" name="Google Shape;266;p5"/>
          <p:cNvCxnSpPr/>
          <p:nvPr/>
        </p:nvCxnSpPr>
        <p:spPr>
          <a:xfrm>
            <a:off x="585897" y="1279800"/>
            <a:ext cx="501926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5"/>
          <p:cNvCxnSpPr/>
          <p:nvPr/>
        </p:nvCxnSpPr>
        <p:spPr>
          <a:xfrm>
            <a:off x="585897" y="2407158"/>
            <a:ext cx="501926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Picture 12" descr="A person sitting at a computer&#10;&#10;Description automatically generated with low confidence">
            <a:extLst>
              <a:ext uri="{FF2B5EF4-FFF2-40B4-BE49-F238E27FC236}">
                <a16:creationId xmlns:a16="http://schemas.microsoft.com/office/drawing/2014/main" id="{78D600DD-CD94-3643-96C1-7F4708F6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59" y="1375374"/>
            <a:ext cx="2971800" cy="256470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/>
              <a:t>Exercise </a:t>
            </a:r>
            <a:r>
              <a:rPr lang="en" b="1">
                <a:solidFill>
                  <a:schemeClr val="dk2"/>
                </a:solidFill>
              </a:rPr>
              <a:t>Start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74" name="Google Shape;274;p6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545126" y="1288670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Heebo"/>
                <a:cs typeface="Heebo"/>
                <a:sym typeface="Heebo"/>
              </a:rPr>
              <a:t>In the following exercise, you will experience 3 difference exercises</a:t>
            </a:r>
            <a:endParaRPr dirty="0"/>
          </a:p>
        </p:txBody>
      </p:sp>
      <p:sp>
        <p:nvSpPr>
          <p:cNvPr id="276" name="Google Shape;276;p6"/>
          <p:cNvSpPr/>
          <p:nvPr/>
        </p:nvSpPr>
        <p:spPr>
          <a:xfrm>
            <a:off x="537467" y="1818017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Each exercise will display different usability issues for those who suffer from dexterity impairment</a:t>
            </a:r>
            <a:endParaRPr sz="14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550000" y="2362601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The first will present a small, moving button that you will be tasked with clicking</a:t>
            </a:r>
            <a:endParaRPr sz="14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545126" y="2907185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In the second exercise, you will be tasked with na</a:t>
            </a:r>
            <a:r>
              <a:rPr lang="en" sz="1200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vigating and filling out a form page without the use of a mouse</a:t>
            </a:r>
            <a:endParaRPr sz="12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545126" y="3423488"/>
            <a:ext cx="8053747" cy="39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rPr>
              <a:t>In the third, you will be tasked with creating a usable hint button that the user can reach using the tab button </a:t>
            </a:r>
            <a:endParaRPr sz="1200" b="0" i="0" u="none" strike="noStrike" cap="none" dirty="0">
              <a:solidFill>
                <a:schemeClr val="accent6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 </a:t>
            </a:r>
            <a:r>
              <a:rPr lang="en" b="1" dirty="0">
                <a:solidFill>
                  <a:schemeClr val="accent6"/>
                </a:solidFill>
              </a:rPr>
              <a:t>1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285" name="Google Shape;285;p7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548691" y="1137444"/>
            <a:ext cx="3420571" cy="315193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D2868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683971" y="1137444"/>
            <a:ext cx="3136141" cy="348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74650" indent="-285750">
              <a:buClr>
                <a:schemeClr val="accent6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As you just experienced, a small button can be extremely hard to click if you have difficulty in controlling the mouse (the moving button simulates poor motor control)</a:t>
            </a:r>
          </a:p>
          <a:p>
            <a:pPr marL="374650" indent="-285750">
              <a:buClr>
                <a:schemeClr val="accent6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As outlined in WGAC 2.55 Target Guideline, buttons must be a minimum of 44 x 44px</a:t>
            </a:r>
          </a:p>
          <a:p>
            <a:pPr marL="374650" indent="-285750">
              <a:buClr>
                <a:schemeClr val="accent6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You are now tasked with updating the size of the button in the code block</a:t>
            </a:r>
          </a:p>
          <a:p>
            <a:pPr marL="374650" indent="-285750">
              <a:buClr>
                <a:schemeClr val="accent6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6"/>
                </a:solidFill>
                <a:latin typeface="Heebo" pitchFamily="2" charset="-79"/>
                <a:cs typeface="Heebo" pitchFamily="2" charset="-79"/>
              </a:rPr>
              <a:t>As you can see, the newly dimensioned button is easier to click when moving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chemeClr val="l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24D34D-051B-944F-8583-9BF86D6D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7" y="1087930"/>
            <a:ext cx="2497919" cy="138773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05030D49-BF7D-9B4A-A28D-9D8C938195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5" t="5204" r="2199" b="9584"/>
          <a:stretch/>
        </p:blipFill>
        <p:spPr>
          <a:xfrm>
            <a:off x="4236997" y="2287056"/>
            <a:ext cx="4358312" cy="91247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C4D388-3177-6B4E-9D08-E3A2A4C7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013" y="3001285"/>
            <a:ext cx="2305067" cy="139737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title"/>
          </p:nvPr>
        </p:nvSpPr>
        <p:spPr>
          <a:xfrm>
            <a:off x="720000" y="2294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 </a:t>
            </a:r>
            <a:r>
              <a:rPr lang="en" b="1" dirty="0">
                <a:solidFill>
                  <a:schemeClr val="accent6"/>
                </a:solidFill>
              </a:rPr>
              <a:t>2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414021" y="1885361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41376" y="908913"/>
            <a:ext cx="3606683" cy="332567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24705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717550" indent="-285750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next exercise, you are now unable to use the mouse to navigate the form, and you must use the tab button navigate</a:t>
            </a:r>
          </a:p>
          <a:p>
            <a:pPr marL="717550" indent="-285750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not necessarily difficult, but can be tedious to navigate through every option on a page in order to reach the desired action</a:t>
            </a:r>
          </a:p>
          <a:p>
            <a:pPr marL="717550" indent="-285750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According to WGAC 2.4.1: Bypass Block Guidelines, create a button that will allow the user to skip straight to the form, bypassing the nav-bar buttons</a:t>
            </a: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C132F-8F99-F54B-BAA7-5FB9A565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31" y="774805"/>
            <a:ext cx="3160193" cy="174243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text, software, multimedia software, screenshot&#10;&#10;Description automatically generated">
            <a:extLst>
              <a:ext uri="{FF2B5EF4-FFF2-40B4-BE49-F238E27FC236}">
                <a16:creationId xmlns:a16="http://schemas.microsoft.com/office/drawing/2014/main" id="{3FF033C3-78E0-9D46-99D8-A699C809D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4" t="1460" r="1054" b="5036"/>
          <a:stretch/>
        </p:blipFill>
        <p:spPr>
          <a:xfrm>
            <a:off x="4224528" y="1881157"/>
            <a:ext cx="4288512" cy="120659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DA21C0-11F4-794B-B3CB-18609185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944" y="2725075"/>
            <a:ext cx="3169056" cy="174243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 dirty="0">
                <a:solidFill>
                  <a:schemeClr val="dk2"/>
                </a:solidFill>
              </a:rPr>
              <a:t>Exercise</a:t>
            </a:r>
            <a:r>
              <a:rPr lang="en" b="1" dirty="0"/>
              <a:t> 3</a:t>
            </a:r>
            <a:endParaRPr b="1" dirty="0"/>
          </a:p>
        </p:txBody>
      </p:sp>
      <p:sp>
        <p:nvSpPr>
          <p:cNvPr id="307" name="Google Shape;307;p9"/>
          <p:cNvSpPr txBox="1">
            <a:spLocks noGrp="1"/>
          </p:cNvSpPr>
          <p:nvPr>
            <p:ph type="sldNum" idx="12"/>
          </p:nvPr>
        </p:nvSpPr>
        <p:spPr>
          <a:xfrm>
            <a:off x="8595309" y="47340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8" name="Google Shape;308;p9"/>
          <p:cNvSpPr/>
          <p:nvPr/>
        </p:nvSpPr>
        <p:spPr>
          <a:xfrm>
            <a:off x="548691" y="1261148"/>
            <a:ext cx="3930279" cy="29249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C2451">
                  <a:alpha val="49803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317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In this exercise, there is an inaccessible hint button that gives the user the specified color that will allow the user to properly complete the form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By editing the tab index to 0, it will allow the hint button to now be accessible by using the tab button</a:t>
            </a:r>
            <a:endParaRPr lang="en-US" dirty="0">
              <a:ea typeface="Heebo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As you can see the specified color from the hint button is violet, </a:t>
            </a:r>
            <a:r>
              <a:rPr lang="en-US" sz="1500" dirty="0">
                <a:solidFill>
                  <a:schemeClr val="accent6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allowing the user to complete the form</a:t>
            </a:r>
            <a:endParaRPr sz="1500" b="0" i="0" u="none" strike="noStrike" cap="none" dirty="0">
              <a:solidFill>
                <a:schemeClr val="accent6"/>
              </a:solidFill>
              <a:latin typeface="Heebo" pitchFamily="2" charset="-79"/>
              <a:ea typeface="Heebo"/>
              <a:cs typeface="Heebo" pitchFamily="2" charset="-79"/>
              <a:sym typeface="Heebo"/>
            </a:endParaRPr>
          </a:p>
        </p:txBody>
      </p:sp>
      <p:pic>
        <p:nvPicPr>
          <p:cNvPr id="11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F52ED07-961E-5341-94A1-95E023B0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46" y="1791890"/>
            <a:ext cx="3668481" cy="1848102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35D62F-BA37-4D40-841D-7F764101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68" y="895626"/>
            <a:ext cx="2531335" cy="153667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EC40D38-E88B-3E4E-924F-990093371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67" y="3379746"/>
            <a:ext cx="2812103" cy="90618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Business Conference by Slidesgo">
  <a:themeElements>
    <a:clrScheme name="Simple Light">
      <a:dk1>
        <a:srgbClr val="0A0E24"/>
      </a:dk1>
      <a:lt1>
        <a:srgbClr val="1C2451"/>
      </a:lt1>
      <a:dk2>
        <a:srgbClr val="FEC01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879</Words>
  <Application>Microsoft Macintosh PowerPoint</Application>
  <PresentationFormat>On-screen Show (16:9)</PresentationFormat>
  <Paragraphs>92</Paragraphs>
  <Slides>13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Heebo</vt:lpstr>
      <vt:lpstr>Encode Sans Semi Expanded</vt:lpstr>
      <vt:lpstr>Bebas Neue</vt:lpstr>
      <vt:lpstr>Calibri</vt:lpstr>
      <vt:lpstr>Arial</vt:lpstr>
      <vt:lpstr>Online Business Conference by Slidesgo</vt:lpstr>
      <vt:lpstr>Lab 4  Accessibility to Dexterity</vt:lpstr>
      <vt:lpstr>Lab Overview</vt:lpstr>
      <vt:lpstr>Education Learning Objectives</vt:lpstr>
      <vt:lpstr>Lab Contents</vt:lpstr>
      <vt:lpstr>Reading</vt:lpstr>
      <vt:lpstr>Exercise Start</vt:lpstr>
      <vt:lpstr>Exercise 1</vt:lpstr>
      <vt:lpstr>Exercise 2</vt:lpstr>
      <vt:lpstr>Exercise 3</vt:lpstr>
      <vt:lpstr>Reinforcement</vt:lpstr>
      <vt:lpstr>Quiz</vt:lpstr>
      <vt:lpstr>Post-Lab Discussion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 Accessibility to Sound and Speech</dc:title>
  <cp:lastModifiedBy>Salvatore Mangano</cp:lastModifiedBy>
  <cp:revision>9</cp:revision>
  <dcterms:modified xsi:type="dcterms:W3CDTF">2023-05-29T14:00:23Z</dcterms:modified>
</cp:coreProperties>
</file>