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8" r:id="rId3"/>
    <p:sldId id="271" r:id="rId4"/>
    <p:sldId id="259" r:id="rId5"/>
    <p:sldId id="260" r:id="rId6"/>
    <p:sldId id="261" r:id="rId7"/>
    <p:sldId id="262" r:id="rId8"/>
    <p:sldId id="263" r:id="rId9"/>
    <p:sldId id="264" r:id="rId10"/>
    <p:sldId id="265" r:id="rId11"/>
    <p:sldId id="273" r:id="rId12"/>
    <p:sldId id="274" r:id="rId13"/>
    <p:sldId id="275" r:id="rId14"/>
    <p:sldId id="270" r:id="rId15"/>
  </p:sldIdLst>
  <p:sldSz cx="9144000" cy="5143500" type="screen16x9"/>
  <p:notesSz cx="6858000" cy="9144000"/>
  <p:embeddedFontLst>
    <p:embeddedFont>
      <p:font typeface="Bebas Neue" panose="020B0606020202050201" pitchFamily="34" charset="77"/>
      <p:regular r:id="rId17"/>
    </p:embeddedFont>
    <p:embeddedFont>
      <p:font typeface="Calibri" panose="020F0502020204030204" pitchFamily="34" charset="0"/>
      <p:regular r:id="rId18"/>
      <p:bold r:id="rId19"/>
      <p:italic r:id="rId20"/>
      <p:boldItalic r:id="rId21"/>
    </p:embeddedFont>
    <p:embeddedFont>
      <p:font typeface="Encode Sans Semi Expanded" pitchFamily="2" charset="77"/>
      <p:regular r:id="rId22"/>
      <p:bold r:id="rId23"/>
    </p:embeddedFont>
    <p:embeddedFont>
      <p:font typeface="Heebo" pitchFamily="2"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481"/>
    <p:restoredTop sz="94603"/>
  </p:normalViewPr>
  <p:slideViewPr>
    <p:cSldViewPr snapToGrid="0" snapToObjects="1">
      <p:cViewPr varScale="1">
        <p:scale>
          <a:sx n="106" d="100"/>
          <a:sy n="106" d="100"/>
        </p:scale>
        <p:origin x="400"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2db0a822d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2db0a822d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2db0a822d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2db0a822d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50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2db0a822d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2db0a822d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708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2db0a822d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2db0a822d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30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b90457f04_1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b90457f04_1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83a383c1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83a383c1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83a383c1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83a383c1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737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83a383c1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83a383c1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 lot of software isn’t built with accessibility in mind</a:t>
            </a:r>
            <a:endParaRPr/>
          </a:p>
          <a:p>
            <a:pPr marL="457200" lvl="0" indent="-298450" algn="l" rtl="0">
              <a:spcBef>
                <a:spcPts val="0"/>
              </a:spcBef>
              <a:spcAft>
                <a:spcPts val="0"/>
              </a:spcAft>
              <a:buSzPts val="1100"/>
              <a:buChar char="-"/>
            </a:pPr>
            <a:r>
              <a:rPr lang="en"/>
              <a:t>Lack of accessibility material that is easily adoptable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83a383c1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183a383c1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db0a822d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2db0a822d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b90457f04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b90457f04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Self-encapsulated educational accessibility material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b90457f04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b90457f04_1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2db0a822d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2db0a822d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it.ly/2TtBDfr"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a:blip r:embed="rId2">
            <a:alphaModFix amt="23000"/>
          </a:blip>
          <a:stretch>
            <a:fillRect/>
          </a:stretch>
        </p:blipFill>
        <p:spPr>
          <a:xfrm>
            <a:off x="-598723" y="1792975"/>
            <a:ext cx="3750144" cy="5143499"/>
          </a:xfrm>
          <a:prstGeom prst="rect">
            <a:avLst/>
          </a:prstGeom>
          <a:noFill/>
          <a:ln>
            <a:noFill/>
          </a:ln>
        </p:spPr>
      </p:pic>
      <p:pic>
        <p:nvPicPr>
          <p:cNvPr id="15" name="Google Shape;15;p2"/>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16" name="Google Shape;16;p2"/>
          <p:cNvPicPr preferRelativeResize="0"/>
          <p:nvPr/>
        </p:nvPicPr>
        <p:blipFill>
          <a:blip r:embed="rId4">
            <a:alphaModFix amt="23000"/>
          </a:blip>
          <a:stretch>
            <a:fillRect/>
          </a:stretch>
        </p:blipFill>
        <p:spPr>
          <a:xfrm>
            <a:off x="4654438" y="-2125925"/>
            <a:ext cx="5251572" cy="5143498"/>
          </a:xfrm>
          <a:prstGeom prst="rect">
            <a:avLst/>
          </a:prstGeom>
          <a:noFill/>
          <a:ln>
            <a:noFill/>
          </a:ln>
        </p:spPr>
      </p:pic>
      <p:sp>
        <p:nvSpPr>
          <p:cNvPr id="17" name="Google Shape;17;p2"/>
          <p:cNvSpPr txBox="1">
            <a:spLocks noGrp="1"/>
          </p:cNvSpPr>
          <p:nvPr>
            <p:ph type="ctrTitle"/>
          </p:nvPr>
        </p:nvSpPr>
        <p:spPr>
          <a:xfrm>
            <a:off x="1418550" y="1436675"/>
            <a:ext cx="6306900" cy="1758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2564300" y="3297325"/>
            <a:ext cx="40155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9" name="Google Shape;19;p2"/>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20" name="Google Shape;20;p2"/>
          <p:cNvPicPr preferRelativeResize="0"/>
          <p:nvPr/>
        </p:nvPicPr>
        <p:blipFill>
          <a:blip r:embed="rId5">
            <a:alphaModFix/>
          </a:blip>
          <a:stretch>
            <a:fillRect/>
          </a:stretch>
        </p:blipFill>
        <p:spPr>
          <a:xfrm>
            <a:off x="107025" y="4284575"/>
            <a:ext cx="428352" cy="457399"/>
          </a:xfrm>
          <a:prstGeom prst="rect">
            <a:avLst/>
          </a:prstGeom>
          <a:noFill/>
          <a:ln>
            <a:noFill/>
          </a:ln>
        </p:spPr>
      </p:pic>
      <p:sp>
        <p:nvSpPr>
          <p:cNvPr id="21" name="Google Shape;21;p2"/>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2"/>
                </a:solidFill>
                <a:latin typeface="Heebo"/>
                <a:ea typeface="Heebo"/>
                <a:cs typeface="Heebo"/>
                <a:sym typeface="Heebo"/>
              </a:rPr>
              <a:t>1825023 </a:t>
            </a:r>
            <a:endParaRPr sz="800">
              <a:solidFill>
                <a:schemeClr val="lt2"/>
              </a:solidFill>
              <a:latin typeface="Heebo"/>
              <a:ea typeface="Heebo"/>
              <a:cs typeface="Heebo"/>
              <a:sym typeface="Heebo"/>
            </a:endParaRPr>
          </a:p>
          <a:p>
            <a:pPr marL="0" lvl="0" indent="0" algn="l" rtl="0">
              <a:spcBef>
                <a:spcPts val="0"/>
              </a:spcBef>
              <a:spcAft>
                <a:spcPts val="0"/>
              </a:spcAft>
              <a:buNone/>
            </a:pPr>
            <a:r>
              <a:rPr lang="en" sz="800">
                <a:solidFill>
                  <a:schemeClr val="lt2"/>
                </a:solidFill>
                <a:latin typeface="Heebo"/>
                <a:ea typeface="Heebo"/>
                <a:cs typeface="Heebo"/>
                <a:sym typeface="Heebo"/>
              </a:rPr>
              <a:t>2111152</a:t>
            </a:r>
            <a:endParaRPr sz="800">
              <a:solidFill>
                <a:schemeClr val="lt2"/>
              </a:solidFill>
              <a:latin typeface="Heebo"/>
              <a:ea typeface="Heebo"/>
              <a:cs typeface="Heebo"/>
              <a:sym typeface="Heebo"/>
            </a:endParaRPr>
          </a:p>
          <a:p>
            <a:pPr marL="0" lvl="0" indent="0" algn="l" rtl="0">
              <a:spcBef>
                <a:spcPts val="0"/>
              </a:spcBef>
              <a:spcAft>
                <a:spcPts val="0"/>
              </a:spcAft>
              <a:buNone/>
            </a:pPr>
            <a:r>
              <a:rPr lang="en" sz="800">
                <a:solidFill>
                  <a:schemeClr val="lt2"/>
                </a:solidFill>
                <a:latin typeface="Heebo"/>
                <a:ea typeface="Heebo"/>
                <a:cs typeface="Heebo"/>
                <a:sym typeface="Heebo"/>
              </a:rPr>
              <a:t>2145010</a:t>
            </a:r>
            <a:endParaRPr sz="800">
              <a:solidFill>
                <a:schemeClr val="lt2"/>
              </a:solidFill>
              <a:latin typeface="Heebo"/>
              <a:ea typeface="Heebo"/>
              <a:cs typeface="Heebo"/>
              <a:sym typeface="Heebo"/>
            </a:endParaRPr>
          </a:p>
        </p:txBody>
      </p:sp>
      <p:sp>
        <p:nvSpPr>
          <p:cNvPr id="22" name="Google Shape;22;p2"/>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Heebo"/>
                <a:ea typeface="Heebo"/>
                <a:cs typeface="Heebo"/>
                <a:sym typeface="Heebo"/>
              </a:rPr>
              <a:t>all.rit.edu</a:t>
            </a:r>
            <a:endParaRPr sz="1000">
              <a:solidFill>
                <a:schemeClr val="lt2"/>
              </a:solidFill>
              <a:latin typeface="Heebo"/>
              <a:ea typeface="Heebo"/>
              <a:cs typeface="Heebo"/>
              <a:sym typeface="Heeb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1"/>
            </a:gs>
          </a:gsLst>
          <a:path path="circle">
            <a:fillToRect l="50000" t="50000" r="50000" b="50000"/>
          </a:path>
          <a:tileRect/>
        </a:gradFill>
        <a:effectLst/>
      </p:bgPr>
    </p:bg>
    <p:spTree>
      <p:nvGrpSpPr>
        <p:cNvPr id="1" name="Shape 84"/>
        <p:cNvGrpSpPr/>
        <p:nvPr/>
      </p:nvGrpSpPr>
      <p:grpSpPr>
        <a:xfrm>
          <a:off x="0" y="0"/>
          <a:ext cx="0" cy="0"/>
          <a:chOff x="0" y="0"/>
          <a:chExt cx="0" cy="0"/>
        </a:xfrm>
      </p:grpSpPr>
      <p:pic>
        <p:nvPicPr>
          <p:cNvPr id="85" name="Google Shape;85;p1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86" name="Google Shape;86;p13"/>
          <p:cNvPicPr preferRelativeResize="0"/>
          <p:nvPr/>
        </p:nvPicPr>
        <p:blipFill>
          <a:blip r:embed="rId3">
            <a:alphaModFix amt="23000"/>
          </a:blip>
          <a:stretch>
            <a:fillRect/>
          </a:stretch>
        </p:blipFill>
        <p:spPr>
          <a:xfrm rot="5400000">
            <a:off x="5917420" y="1419495"/>
            <a:ext cx="5251572" cy="5143498"/>
          </a:xfrm>
          <a:prstGeom prst="rect">
            <a:avLst/>
          </a:prstGeom>
          <a:noFill/>
          <a:ln>
            <a:noFill/>
          </a:ln>
        </p:spPr>
      </p:pic>
      <p:pic>
        <p:nvPicPr>
          <p:cNvPr id="87" name="Google Shape;87;p13"/>
          <p:cNvPicPr preferRelativeResize="0"/>
          <p:nvPr/>
        </p:nvPicPr>
        <p:blipFill>
          <a:blip r:embed="rId4">
            <a:alphaModFix amt="23000"/>
          </a:blip>
          <a:stretch>
            <a:fillRect/>
          </a:stretch>
        </p:blipFill>
        <p:spPr>
          <a:xfrm rot="5400000">
            <a:off x="-374816" y="-1091318"/>
            <a:ext cx="3750144" cy="5143499"/>
          </a:xfrm>
          <a:prstGeom prst="rect">
            <a:avLst/>
          </a:prstGeom>
          <a:noFill/>
          <a:ln>
            <a:noFill/>
          </a:ln>
        </p:spPr>
      </p:pic>
      <p:sp>
        <p:nvSpPr>
          <p:cNvPr id="88" name="Google Shape;88;p13"/>
          <p:cNvSpPr txBox="1">
            <a:spLocks noGrp="1"/>
          </p:cNvSpPr>
          <p:nvPr>
            <p:ph type="title"/>
          </p:nvPr>
        </p:nvSpPr>
        <p:spPr>
          <a:xfrm>
            <a:off x="1146663" y="2870700"/>
            <a:ext cx="31569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 name="Google Shape;89;p13"/>
          <p:cNvSpPr txBox="1">
            <a:spLocks noGrp="1"/>
          </p:cNvSpPr>
          <p:nvPr>
            <p:ph type="title" idx="2" hasCustomPrompt="1"/>
          </p:nvPr>
        </p:nvSpPr>
        <p:spPr>
          <a:xfrm>
            <a:off x="1814100" y="1527225"/>
            <a:ext cx="182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0" name="Google Shape;90;p13"/>
          <p:cNvSpPr txBox="1">
            <a:spLocks noGrp="1"/>
          </p:cNvSpPr>
          <p:nvPr>
            <p:ph type="subTitle" idx="1"/>
          </p:nvPr>
        </p:nvSpPr>
        <p:spPr>
          <a:xfrm>
            <a:off x="1457400" y="3710199"/>
            <a:ext cx="2535300" cy="52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1"/>
            </a:gs>
          </a:gsLst>
          <a:path path="circle">
            <a:fillToRect l="50000" t="50000" r="50000" b="50000"/>
          </a:path>
          <a:tileRect/>
        </a:gradFill>
        <a:effectLst/>
      </p:bgPr>
    </p:bg>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94" name="Google Shape;94;p14"/>
          <p:cNvPicPr preferRelativeResize="0"/>
          <p:nvPr/>
        </p:nvPicPr>
        <p:blipFill>
          <a:blip r:embed="rId3">
            <a:alphaModFix amt="23000"/>
          </a:blip>
          <a:stretch>
            <a:fillRect/>
          </a:stretch>
        </p:blipFill>
        <p:spPr>
          <a:xfrm rot="5400000">
            <a:off x="5917420" y="1419495"/>
            <a:ext cx="5251572" cy="5143498"/>
          </a:xfrm>
          <a:prstGeom prst="rect">
            <a:avLst/>
          </a:prstGeom>
          <a:noFill/>
          <a:ln>
            <a:noFill/>
          </a:ln>
        </p:spPr>
      </p:pic>
      <p:pic>
        <p:nvPicPr>
          <p:cNvPr id="95" name="Google Shape;95;p14"/>
          <p:cNvPicPr preferRelativeResize="0"/>
          <p:nvPr/>
        </p:nvPicPr>
        <p:blipFill>
          <a:blip r:embed="rId4">
            <a:alphaModFix amt="23000"/>
          </a:blip>
          <a:stretch>
            <a:fillRect/>
          </a:stretch>
        </p:blipFill>
        <p:spPr>
          <a:xfrm rot="5400000">
            <a:off x="-374816" y="-1091318"/>
            <a:ext cx="3750144" cy="5143499"/>
          </a:xfrm>
          <a:prstGeom prst="rect">
            <a:avLst/>
          </a:prstGeom>
          <a:noFill/>
          <a:ln>
            <a:noFill/>
          </a:ln>
        </p:spPr>
      </p:pic>
      <p:sp>
        <p:nvSpPr>
          <p:cNvPr id="96" name="Google Shape;96;p14"/>
          <p:cNvSpPr txBox="1">
            <a:spLocks noGrp="1"/>
          </p:cNvSpPr>
          <p:nvPr>
            <p:ph type="title"/>
          </p:nvPr>
        </p:nvSpPr>
        <p:spPr>
          <a:xfrm>
            <a:off x="4942125" y="2906075"/>
            <a:ext cx="2934000" cy="7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14"/>
          <p:cNvSpPr txBox="1">
            <a:spLocks noGrp="1"/>
          </p:cNvSpPr>
          <p:nvPr>
            <p:ph type="title" idx="2" hasCustomPrompt="1"/>
          </p:nvPr>
        </p:nvSpPr>
        <p:spPr>
          <a:xfrm>
            <a:off x="5498200" y="1562600"/>
            <a:ext cx="182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14"/>
          <p:cNvSpPr txBox="1">
            <a:spLocks noGrp="1"/>
          </p:cNvSpPr>
          <p:nvPr>
            <p:ph type="subTitle" idx="1"/>
          </p:nvPr>
        </p:nvSpPr>
        <p:spPr>
          <a:xfrm>
            <a:off x="5089675" y="3735024"/>
            <a:ext cx="2639100" cy="5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0"/>
        <p:cNvGrpSpPr/>
        <p:nvPr/>
      </p:nvGrpSpPr>
      <p:grpSpPr>
        <a:xfrm>
          <a:off x="0" y="0"/>
          <a:ext cx="0" cy="0"/>
          <a:chOff x="0" y="0"/>
          <a:chExt cx="0" cy="0"/>
        </a:xfrm>
      </p:grpSpPr>
      <p:pic>
        <p:nvPicPr>
          <p:cNvPr id="101" name="Google Shape;101;p1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02" name="Google Shape;102;p15"/>
          <p:cNvPicPr preferRelativeResize="0"/>
          <p:nvPr/>
        </p:nvPicPr>
        <p:blipFill>
          <a:blip r:embed="rId3">
            <a:alphaModFix amt="23000"/>
          </a:blip>
          <a:stretch>
            <a:fillRect/>
          </a:stretch>
        </p:blipFill>
        <p:spPr>
          <a:xfrm rot="10800000">
            <a:off x="-965412" y="2019725"/>
            <a:ext cx="5251572" cy="5143498"/>
          </a:xfrm>
          <a:prstGeom prst="rect">
            <a:avLst/>
          </a:prstGeom>
          <a:noFill/>
          <a:ln>
            <a:noFill/>
          </a:ln>
        </p:spPr>
      </p:pic>
      <p:pic>
        <p:nvPicPr>
          <p:cNvPr id="103" name="Google Shape;103;p15"/>
          <p:cNvPicPr preferRelativeResize="0"/>
          <p:nvPr/>
        </p:nvPicPr>
        <p:blipFill>
          <a:blip r:embed="rId4">
            <a:alphaModFix amt="23000"/>
          </a:blip>
          <a:stretch>
            <a:fillRect/>
          </a:stretch>
        </p:blipFill>
        <p:spPr>
          <a:xfrm rot="10800000">
            <a:off x="6279477" y="-1690075"/>
            <a:ext cx="3750144" cy="5143499"/>
          </a:xfrm>
          <a:prstGeom prst="rect">
            <a:avLst/>
          </a:prstGeom>
          <a:noFill/>
          <a:ln>
            <a:noFill/>
          </a:ln>
        </p:spPr>
      </p:pic>
      <p:sp>
        <p:nvSpPr>
          <p:cNvPr id="104" name="Google Shape;104;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5"/>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08" name="Google Shape;108;p16"/>
          <p:cNvPicPr preferRelativeResize="0"/>
          <p:nvPr/>
        </p:nvPicPr>
        <p:blipFill>
          <a:blip r:embed="rId3">
            <a:alphaModFix amt="23000"/>
          </a:blip>
          <a:stretch>
            <a:fillRect/>
          </a:stretch>
        </p:blipFill>
        <p:spPr>
          <a:xfrm rot="10800000">
            <a:off x="5686602" y="-1150150"/>
            <a:ext cx="3750144" cy="5143499"/>
          </a:xfrm>
          <a:prstGeom prst="rect">
            <a:avLst/>
          </a:prstGeom>
          <a:noFill/>
          <a:ln>
            <a:noFill/>
          </a:ln>
        </p:spPr>
      </p:pic>
      <p:pic>
        <p:nvPicPr>
          <p:cNvPr id="109" name="Google Shape;109;p16"/>
          <p:cNvPicPr preferRelativeResize="0"/>
          <p:nvPr/>
        </p:nvPicPr>
        <p:blipFill>
          <a:blip r:embed="rId4">
            <a:alphaModFix amt="23000"/>
          </a:blip>
          <a:stretch>
            <a:fillRect/>
          </a:stretch>
        </p:blipFill>
        <p:spPr>
          <a:xfrm rot="10800000">
            <a:off x="-1031037" y="2036750"/>
            <a:ext cx="5251572" cy="5143498"/>
          </a:xfrm>
          <a:prstGeom prst="rect">
            <a:avLst/>
          </a:prstGeom>
          <a:noFill/>
          <a:ln>
            <a:noFill/>
          </a:ln>
        </p:spPr>
      </p:pic>
      <p:sp>
        <p:nvSpPr>
          <p:cNvPr id="110" name="Google Shape;110;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 name="Google Shape;111;p16"/>
          <p:cNvSpPr txBox="1">
            <a:spLocks noGrp="1"/>
          </p:cNvSpPr>
          <p:nvPr>
            <p:ph type="subTitle" idx="1"/>
          </p:nvPr>
        </p:nvSpPr>
        <p:spPr>
          <a:xfrm>
            <a:off x="891031" y="2331848"/>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6"/>
          <p:cNvSpPr txBox="1">
            <a:spLocks noGrp="1"/>
          </p:cNvSpPr>
          <p:nvPr>
            <p:ph type="subTitle" idx="2"/>
          </p:nvPr>
        </p:nvSpPr>
        <p:spPr>
          <a:xfrm>
            <a:off x="3575250" y="2331848"/>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subTitle" idx="3"/>
          </p:nvPr>
        </p:nvSpPr>
        <p:spPr>
          <a:xfrm>
            <a:off x="6259350" y="2331848"/>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4"/>
          </p:nvPr>
        </p:nvSpPr>
        <p:spPr>
          <a:xfrm>
            <a:off x="2235231" y="4120351"/>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5"/>
          </p:nvPr>
        </p:nvSpPr>
        <p:spPr>
          <a:xfrm>
            <a:off x="4919450" y="4120351"/>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subTitle" idx="6"/>
          </p:nvPr>
        </p:nvSpPr>
        <p:spPr>
          <a:xfrm>
            <a:off x="886850" y="1884866"/>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7"/>
          </p:nvPr>
        </p:nvSpPr>
        <p:spPr>
          <a:xfrm>
            <a:off x="3575248" y="1884866"/>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16"/>
          <p:cNvSpPr txBox="1">
            <a:spLocks noGrp="1"/>
          </p:cNvSpPr>
          <p:nvPr>
            <p:ph type="subTitle" idx="8"/>
          </p:nvPr>
        </p:nvSpPr>
        <p:spPr>
          <a:xfrm>
            <a:off x="6263527" y="1884866"/>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9"/>
          </p:nvPr>
        </p:nvSpPr>
        <p:spPr>
          <a:xfrm>
            <a:off x="2231050" y="3668828"/>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0" name="Google Shape;120;p16"/>
          <p:cNvSpPr txBox="1">
            <a:spLocks noGrp="1"/>
          </p:cNvSpPr>
          <p:nvPr>
            <p:ph type="subTitle" idx="13"/>
          </p:nvPr>
        </p:nvSpPr>
        <p:spPr>
          <a:xfrm>
            <a:off x="4919448" y="3668828"/>
            <a:ext cx="1993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pic>
        <p:nvPicPr>
          <p:cNvPr id="123" name="Google Shape;123;p17"/>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24" name="Google Shape;124;p17"/>
          <p:cNvPicPr preferRelativeResize="0"/>
          <p:nvPr/>
        </p:nvPicPr>
        <p:blipFill>
          <a:blip r:embed="rId3">
            <a:alphaModFix amt="23000"/>
          </a:blip>
          <a:stretch>
            <a:fillRect/>
          </a:stretch>
        </p:blipFill>
        <p:spPr>
          <a:xfrm rot="5400000">
            <a:off x="5803107" y="935722"/>
            <a:ext cx="5251572" cy="5143498"/>
          </a:xfrm>
          <a:prstGeom prst="rect">
            <a:avLst/>
          </a:prstGeom>
          <a:noFill/>
          <a:ln>
            <a:noFill/>
          </a:ln>
        </p:spPr>
      </p:pic>
      <p:pic>
        <p:nvPicPr>
          <p:cNvPr id="125" name="Google Shape;125;p17"/>
          <p:cNvPicPr preferRelativeResize="0"/>
          <p:nvPr/>
        </p:nvPicPr>
        <p:blipFill>
          <a:blip r:embed="rId4">
            <a:alphaModFix amt="23000"/>
          </a:blip>
          <a:stretch>
            <a:fillRect/>
          </a:stretch>
        </p:blipFill>
        <p:spPr>
          <a:xfrm rot="5400000">
            <a:off x="-471366" y="-1054118"/>
            <a:ext cx="3750144" cy="5143499"/>
          </a:xfrm>
          <a:prstGeom prst="rect">
            <a:avLst/>
          </a:prstGeom>
          <a:noFill/>
          <a:ln>
            <a:noFill/>
          </a:ln>
        </p:spPr>
      </p:pic>
      <p:sp>
        <p:nvSpPr>
          <p:cNvPr id="126" name="Google Shape;126;p17"/>
          <p:cNvSpPr txBox="1">
            <a:spLocks noGrp="1"/>
          </p:cNvSpPr>
          <p:nvPr>
            <p:ph type="title"/>
          </p:nvPr>
        </p:nvSpPr>
        <p:spPr>
          <a:xfrm>
            <a:off x="2290025" y="347535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7" name="Google Shape;127;p17"/>
          <p:cNvSpPr txBox="1">
            <a:spLocks noGrp="1"/>
          </p:cNvSpPr>
          <p:nvPr>
            <p:ph type="subTitle" idx="1"/>
          </p:nvPr>
        </p:nvSpPr>
        <p:spPr>
          <a:xfrm>
            <a:off x="1814450" y="1628950"/>
            <a:ext cx="55152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28" name="Google Shape;128;p1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9"/>
        <p:cNvGrpSpPr/>
        <p:nvPr/>
      </p:nvGrpSpPr>
      <p:grpSpPr>
        <a:xfrm>
          <a:off x="0" y="0"/>
          <a:ext cx="0" cy="0"/>
          <a:chOff x="0" y="0"/>
          <a:chExt cx="0" cy="0"/>
        </a:xfrm>
      </p:grpSpPr>
      <p:pic>
        <p:nvPicPr>
          <p:cNvPr id="130" name="Google Shape;130;p18"/>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31" name="Google Shape;131;p18"/>
          <p:cNvPicPr preferRelativeResize="0"/>
          <p:nvPr/>
        </p:nvPicPr>
        <p:blipFill>
          <a:blip r:embed="rId3">
            <a:alphaModFix amt="23000"/>
          </a:blip>
          <a:stretch>
            <a:fillRect/>
          </a:stretch>
        </p:blipFill>
        <p:spPr>
          <a:xfrm rot="-5400000">
            <a:off x="5819959" y="1071769"/>
            <a:ext cx="3750144" cy="5143499"/>
          </a:xfrm>
          <a:prstGeom prst="rect">
            <a:avLst/>
          </a:prstGeom>
          <a:noFill/>
          <a:ln>
            <a:noFill/>
          </a:ln>
        </p:spPr>
      </p:pic>
      <p:pic>
        <p:nvPicPr>
          <p:cNvPr id="132" name="Google Shape;132;p18"/>
          <p:cNvPicPr preferRelativeResize="0"/>
          <p:nvPr/>
        </p:nvPicPr>
        <p:blipFill>
          <a:blip r:embed="rId4">
            <a:alphaModFix amt="23000"/>
          </a:blip>
          <a:stretch>
            <a:fillRect/>
          </a:stretch>
        </p:blipFill>
        <p:spPr>
          <a:xfrm rot="-5400000">
            <a:off x="-2044030" y="-886480"/>
            <a:ext cx="5251572" cy="5143498"/>
          </a:xfrm>
          <a:prstGeom prst="rect">
            <a:avLst/>
          </a:prstGeom>
          <a:noFill/>
          <a:ln>
            <a:noFill/>
          </a:ln>
        </p:spPr>
      </p:pic>
      <p:sp>
        <p:nvSpPr>
          <p:cNvPr id="133" name="Google Shape;133;p18"/>
          <p:cNvSpPr txBox="1">
            <a:spLocks noGrp="1"/>
          </p:cNvSpPr>
          <p:nvPr>
            <p:ph type="subTitle" idx="1"/>
          </p:nvPr>
        </p:nvSpPr>
        <p:spPr>
          <a:xfrm>
            <a:off x="2301450" y="3911000"/>
            <a:ext cx="4541100" cy="6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8"/>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36"/>
        <p:cNvGrpSpPr/>
        <p:nvPr/>
      </p:nvGrpSpPr>
      <p:grpSpPr>
        <a:xfrm>
          <a:off x="0" y="0"/>
          <a:ext cx="0" cy="0"/>
          <a:chOff x="0" y="0"/>
          <a:chExt cx="0" cy="0"/>
        </a:xfrm>
      </p:grpSpPr>
      <p:pic>
        <p:nvPicPr>
          <p:cNvPr id="137" name="Google Shape;137;p1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38" name="Google Shape;138;p19"/>
          <p:cNvPicPr preferRelativeResize="0"/>
          <p:nvPr/>
        </p:nvPicPr>
        <p:blipFill>
          <a:blip r:embed="rId3">
            <a:alphaModFix amt="23000"/>
          </a:blip>
          <a:stretch>
            <a:fillRect/>
          </a:stretch>
        </p:blipFill>
        <p:spPr>
          <a:xfrm rot="-5400000">
            <a:off x="5819959" y="1071769"/>
            <a:ext cx="3750144" cy="5143499"/>
          </a:xfrm>
          <a:prstGeom prst="rect">
            <a:avLst/>
          </a:prstGeom>
          <a:noFill/>
          <a:ln>
            <a:noFill/>
          </a:ln>
        </p:spPr>
      </p:pic>
      <p:pic>
        <p:nvPicPr>
          <p:cNvPr id="139" name="Google Shape;139;p19"/>
          <p:cNvPicPr preferRelativeResize="0"/>
          <p:nvPr/>
        </p:nvPicPr>
        <p:blipFill>
          <a:blip r:embed="rId4">
            <a:alphaModFix amt="23000"/>
          </a:blip>
          <a:stretch>
            <a:fillRect/>
          </a:stretch>
        </p:blipFill>
        <p:spPr>
          <a:xfrm rot="-5400000">
            <a:off x="-2044030" y="-886480"/>
            <a:ext cx="5251572" cy="5143498"/>
          </a:xfrm>
          <a:prstGeom prst="rect">
            <a:avLst/>
          </a:prstGeom>
          <a:noFill/>
          <a:ln>
            <a:noFill/>
          </a:ln>
        </p:spPr>
      </p:pic>
      <p:sp>
        <p:nvSpPr>
          <p:cNvPr id="140" name="Google Shape;140;p19"/>
          <p:cNvSpPr txBox="1">
            <a:spLocks noGrp="1"/>
          </p:cNvSpPr>
          <p:nvPr>
            <p:ph type="subTitle" idx="1"/>
          </p:nvPr>
        </p:nvSpPr>
        <p:spPr>
          <a:xfrm>
            <a:off x="720000" y="1163550"/>
            <a:ext cx="3783900" cy="3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9"/>
          <p:cNvSpPr txBox="1">
            <a:spLocks noGrp="1"/>
          </p:cNvSpPr>
          <p:nvPr>
            <p:ph type="subTitle" idx="2"/>
          </p:nvPr>
        </p:nvSpPr>
        <p:spPr>
          <a:xfrm>
            <a:off x="4640100" y="1163550"/>
            <a:ext cx="3783900" cy="344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9"/>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4"/>
        <p:cNvGrpSpPr/>
        <p:nvPr/>
      </p:nvGrpSpPr>
      <p:grpSpPr>
        <a:xfrm>
          <a:off x="0" y="0"/>
          <a:ext cx="0" cy="0"/>
          <a:chOff x="0" y="0"/>
          <a:chExt cx="0" cy="0"/>
        </a:xfrm>
      </p:grpSpPr>
      <p:pic>
        <p:nvPicPr>
          <p:cNvPr id="145" name="Google Shape;145;p20"/>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46" name="Google Shape;146;p20"/>
          <p:cNvPicPr preferRelativeResize="0"/>
          <p:nvPr/>
        </p:nvPicPr>
        <p:blipFill>
          <a:blip r:embed="rId3">
            <a:alphaModFix amt="23000"/>
          </a:blip>
          <a:stretch>
            <a:fillRect/>
          </a:stretch>
        </p:blipFill>
        <p:spPr>
          <a:xfrm rot="5400000">
            <a:off x="6033575" y="1224151"/>
            <a:ext cx="5251572" cy="5143498"/>
          </a:xfrm>
          <a:prstGeom prst="rect">
            <a:avLst/>
          </a:prstGeom>
          <a:noFill/>
          <a:ln>
            <a:noFill/>
          </a:ln>
        </p:spPr>
      </p:pic>
      <p:pic>
        <p:nvPicPr>
          <p:cNvPr id="147" name="Google Shape;147;p20"/>
          <p:cNvPicPr preferRelativeResize="0"/>
          <p:nvPr/>
        </p:nvPicPr>
        <p:blipFill>
          <a:blip r:embed="rId4">
            <a:alphaModFix amt="23000"/>
          </a:blip>
          <a:stretch>
            <a:fillRect/>
          </a:stretch>
        </p:blipFill>
        <p:spPr>
          <a:xfrm rot="5400000">
            <a:off x="-415566" y="-1339726"/>
            <a:ext cx="3750144" cy="5143499"/>
          </a:xfrm>
          <a:prstGeom prst="rect">
            <a:avLst/>
          </a:prstGeom>
          <a:noFill/>
          <a:ln>
            <a:noFill/>
          </a:ln>
        </p:spPr>
      </p:pic>
      <p:sp>
        <p:nvSpPr>
          <p:cNvPr id="148" name="Google Shape;148;p20"/>
          <p:cNvSpPr txBox="1">
            <a:spLocks noGrp="1"/>
          </p:cNvSpPr>
          <p:nvPr>
            <p:ph type="subTitle" idx="1"/>
          </p:nvPr>
        </p:nvSpPr>
        <p:spPr>
          <a:xfrm>
            <a:off x="720000" y="289845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9" name="Google Shape;149;p20"/>
          <p:cNvSpPr txBox="1">
            <a:spLocks noGrp="1"/>
          </p:cNvSpPr>
          <p:nvPr>
            <p:ph type="subTitle" idx="2"/>
          </p:nvPr>
        </p:nvSpPr>
        <p:spPr>
          <a:xfrm>
            <a:off x="720000" y="41126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3"/>
          </p:nvPr>
        </p:nvSpPr>
        <p:spPr>
          <a:xfrm>
            <a:off x="3403800" y="41126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4"/>
          </p:nvPr>
        </p:nvSpPr>
        <p:spPr>
          <a:xfrm>
            <a:off x="6087600" y="41126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20"/>
          <p:cNvSpPr txBox="1">
            <a:spLocks noGrp="1"/>
          </p:cNvSpPr>
          <p:nvPr>
            <p:ph type="subTitle" idx="5"/>
          </p:nvPr>
        </p:nvSpPr>
        <p:spPr>
          <a:xfrm>
            <a:off x="3403800" y="289845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6087600" y="289845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0"/>
          <p:cNvSpPr txBox="1">
            <a:spLocks noGrp="1"/>
          </p:cNvSpPr>
          <p:nvPr>
            <p:ph type="subTitle" idx="7"/>
          </p:nvPr>
        </p:nvSpPr>
        <p:spPr>
          <a:xfrm>
            <a:off x="850050" y="3512189"/>
            <a:ext cx="207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0"/>
          <p:cNvSpPr txBox="1">
            <a:spLocks noGrp="1"/>
          </p:cNvSpPr>
          <p:nvPr>
            <p:ph type="subTitle" idx="8"/>
          </p:nvPr>
        </p:nvSpPr>
        <p:spPr>
          <a:xfrm>
            <a:off x="3533850" y="3512189"/>
            <a:ext cx="207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0"/>
          <p:cNvSpPr txBox="1">
            <a:spLocks noGrp="1"/>
          </p:cNvSpPr>
          <p:nvPr>
            <p:ph type="subTitle" idx="9"/>
          </p:nvPr>
        </p:nvSpPr>
        <p:spPr>
          <a:xfrm>
            <a:off x="6217700" y="3512189"/>
            <a:ext cx="207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0"/>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9"/>
        <p:cNvGrpSpPr/>
        <p:nvPr/>
      </p:nvGrpSpPr>
      <p:grpSpPr>
        <a:xfrm>
          <a:off x="0" y="0"/>
          <a:ext cx="0" cy="0"/>
          <a:chOff x="0" y="0"/>
          <a:chExt cx="0" cy="0"/>
        </a:xfrm>
      </p:grpSpPr>
      <p:pic>
        <p:nvPicPr>
          <p:cNvPr id="160" name="Google Shape;160;p2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61" name="Google Shape;161;p21"/>
          <p:cNvPicPr preferRelativeResize="0"/>
          <p:nvPr/>
        </p:nvPicPr>
        <p:blipFill>
          <a:blip r:embed="rId3">
            <a:alphaModFix amt="23000"/>
          </a:blip>
          <a:stretch>
            <a:fillRect/>
          </a:stretch>
        </p:blipFill>
        <p:spPr>
          <a:xfrm>
            <a:off x="-408223" y="1709750"/>
            <a:ext cx="3750144" cy="5143499"/>
          </a:xfrm>
          <a:prstGeom prst="rect">
            <a:avLst/>
          </a:prstGeom>
          <a:noFill/>
          <a:ln>
            <a:noFill/>
          </a:ln>
        </p:spPr>
      </p:pic>
      <p:pic>
        <p:nvPicPr>
          <p:cNvPr id="162" name="Google Shape;162;p21"/>
          <p:cNvPicPr preferRelativeResize="0"/>
          <p:nvPr/>
        </p:nvPicPr>
        <p:blipFill>
          <a:blip r:embed="rId4">
            <a:alphaModFix amt="23000"/>
          </a:blip>
          <a:stretch>
            <a:fillRect/>
          </a:stretch>
        </p:blipFill>
        <p:spPr>
          <a:xfrm>
            <a:off x="5164488" y="-1954675"/>
            <a:ext cx="5251572" cy="5143498"/>
          </a:xfrm>
          <a:prstGeom prst="rect">
            <a:avLst/>
          </a:prstGeom>
          <a:noFill/>
          <a:ln>
            <a:noFill/>
          </a:ln>
        </p:spPr>
      </p:pic>
      <p:sp>
        <p:nvSpPr>
          <p:cNvPr id="163" name="Google Shape;163;p21"/>
          <p:cNvSpPr txBox="1">
            <a:spLocks noGrp="1"/>
          </p:cNvSpPr>
          <p:nvPr>
            <p:ph type="subTitle" idx="1"/>
          </p:nvPr>
        </p:nvSpPr>
        <p:spPr>
          <a:xfrm>
            <a:off x="2406650" y="1198860"/>
            <a:ext cx="1971600" cy="82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21"/>
          <p:cNvSpPr txBox="1">
            <a:spLocks noGrp="1"/>
          </p:cNvSpPr>
          <p:nvPr>
            <p:ph type="subTitle" idx="2"/>
          </p:nvPr>
        </p:nvSpPr>
        <p:spPr>
          <a:xfrm>
            <a:off x="2406650" y="2024450"/>
            <a:ext cx="1971600" cy="692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3"/>
          </p:nvPr>
        </p:nvSpPr>
        <p:spPr>
          <a:xfrm>
            <a:off x="6293350" y="2024450"/>
            <a:ext cx="1971600" cy="692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4"/>
          </p:nvPr>
        </p:nvSpPr>
        <p:spPr>
          <a:xfrm>
            <a:off x="2406650" y="3670602"/>
            <a:ext cx="1971600" cy="692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1"/>
          <p:cNvSpPr txBox="1">
            <a:spLocks noGrp="1"/>
          </p:cNvSpPr>
          <p:nvPr>
            <p:ph type="subTitle" idx="5"/>
          </p:nvPr>
        </p:nvSpPr>
        <p:spPr>
          <a:xfrm>
            <a:off x="6293350" y="3670602"/>
            <a:ext cx="1971600" cy="692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21"/>
          <p:cNvSpPr txBox="1">
            <a:spLocks noGrp="1"/>
          </p:cNvSpPr>
          <p:nvPr>
            <p:ph type="subTitle" idx="6"/>
          </p:nvPr>
        </p:nvSpPr>
        <p:spPr>
          <a:xfrm>
            <a:off x="2406650" y="2855115"/>
            <a:ext cx="1971600" cy="82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0" name="Google Shape;170;p21"/>
          <p:cNvSpPr txBox="1">
            <a:spLocks noGrp="1"/>
          </p:cNvSpPr>
          <p:nvPr>
            <p:ph type="subTitle" idx="7"/>
          </p:nvPr>
        </p:nvSpPr>
        <p:spPr>
          <a:xfrm>
            <a:off x="6293349" y="1198860"/>
            <a:ext cx="1971600" cy="82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1" name="Google Shape;171;p21"/>
          <p:cNvSpPr txBox="1">
            <a:spLocks noGrp="1"/>
          </p:cNvSpPr>
          <p:nvPr>
            <p:ph type="subTitle" idx="8"/>
          </p:nvPr>
        </p:nvSpPr>
        <p:spPr>
          <a:xfrm>
            <a:off x="6293349" y="2855116"/>
            <a:ext cx="1971600" cy="825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2" name="Google Shape;172;p21"/>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1"/>
            </a:gs>
          </a:gsLst>
          <a:path path="circle">
            <a:fillToRect l="50000" t="50000" r="50000" b="50000"/>
          </a:path>
          <a:tileRect/>
        </a:gradFill>
        <a:effectLst/>
      </p:bgPr>
    </p:bg>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5" name="Google Shape;25;p3"/>
          <p:cNvPicPr preferRelativeResize="0"/>
          <p:nvPr/>
        </p:nvPicPr>
        <p:blipFill>
          <a:blip r:embed="rId3">
            <a:alphaModFix amt="23000"/>
          </a:blip>
          <a:stretch>
            <a:fillRect/>
          </a:stretch>
        </p:blipFill>
        <p:spPr>
          <a:xfrm rot="-5400000">
            <a:off x="-1993343" y="-1192353"/>
            <a:ext cx="5251572" cy="5143498"/>
          </a:xfrm>
          <a:prstGeom prst="rect">
            <a:avLst/>
          </a:prstGeom>
          <a:noFill/>
          <a:ln>
            <a:noFill/>
          </a:ln>
        </p:spPr>
      </p:pic>
      <p:pic>
        <p:nvPicPr>
          <p:cNvPr id="26" name="Google Shape;26;p3"/>
          <p:cNvPicPr preferRelativeResize="0"/>
          <p:nvPr/>
        </p:nvPicPr>
        <p:blipFill>
          <a:blip r:embed="rId4">
            <a:alphaModFix amt="23000"/>
          </a:blip>
          <a:stretch>
            <a:fillRect/>
          </a:stretch>
        </p:blipFill>
        <p:spPr>
          <a:xfrm rot="-5400000">
            <a:off x="6553834" y="895007"/>
            <a:ext cx="3750144" cy="5143499"/>
          </a:xfrm>
          <a:prstGeom prst="rect">
            <a:avLst/>
          </a:prstGeom>
          <a:noFill/>
          <a:ln>
            <a:noFill/>
          </a:ln>
        </p:spPr>
      </p:pic>
      <p:sp>
        <p:nvSpPr>
          <p:cNvPr id="27" name="Google Shape;27;p3"/>
          <p:cNvSpPr txBox="1">
            <a:spLocks noGrp="1"/>
          </p:cNvSpPr>
          <p:nvPr>
            <p:ph type="title"/>
          </p:nvPr>
        </p:nvSpPr>
        <p:spPr>
          <a:xfrm>
            <a:off x="1797750" y="2874038"/>
            <a:ext cx="5548800" cy="71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661075" y="1527225"/>
            <a:ext cx="1821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571750" y="3729500"/>
            <a:ext cx="3992400" cy="48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2"/>
          <p:cNvSpPr txBox="1">
            <a:spLocks noGrp="1"/>
          </p:cNvSpPr>
          <p:nvPr>
            <p:ph type="subTitle" idx="1"/>
          </p:nvPr>
        </p:nvSpPr>
        <p:spPr>
          <a:xfrm>
            <a:off x="891031" y="2196485"/>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2"/>
          </p:nvPr>
        </p:nvSpPr>
        <p:spPr>
          <a:xfrm>
            <a:off x="3579425" y="2196485"/>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3"/>
          </p:nvPr>
        </p:nvSpPr>
        <p:spPr>
          <a:xfrm>
            <a:off x="6259350" y="2196485"/>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4"/>
          </p:nvPr>
        </p:nvSpPr>
        <p:spPr>
          <a:xfrm>
            <a:off x="895206" y="4120351"/>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2"/>
          <p:cNvSpPr txBox="1">
            <a:spLocks noGrp="1"/>
          </p:cNvSpPr>
          <p:nvPr>
            <p:ph type="subTitle" idx="5"/>
          </p:nvPr>
        </p:nvSpPr>
        <p:spPr>
          <a:xfrm>
            <a:off x="3579425" y="4120351"/>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2"/>
          <p:cNvSpPr txBox="1">
            <a:spLocks noGrp="1"/>
          </p:cNvSpPr>
          <p:nvPr>
            <p:ph type="subTitle" idx="6"/>
          </p:nvPr>
        </p:nvSpPr>
        <p:spPr>
          <a:xfrm>
            <a:off x="6259350" y="4120351"/>
            <a:ext cx="1993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2"/>
          <p:cNvSpPr txBox="1">
            <a:spLocks noGrp="1"/>
          </p:cNvSpPr>
          <p:nvPr>
            <p:ph type="subTitle" idx="7"/>
          </p:nvPr>
        </p:nvSpPr>
        <p:spPr>
          <a:xfrm>
            <a:off x="886850" y="1769414"/>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2" name="Google Shape;182;p22"/>
          <p:cNvSpPr txBox="1">
            <a:spLocks noGrp="1"/>
          </p:cNvSpPr>
          <p:nvPr>
            <p:ph type="subTitle" idx="8"/>
          </p:nvPr>
        </p:nvSpPr>
        <p:spPr>
          <a:xfrm>
            <a:off x="3579423" y="1769414"/>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3" name="Google Shape;183;p22"/>
          <p:cNvSpPr txBox="1">
            <a:spLocks noGrp="1"/>
          </p:cNvSpPr>
          <p:nvPr>
            <p:ph type="subTitle" idx="9"/>
          </p:nvPr>
        </p:nvSpPr>
        <p:spPr>
          <a:xfrm>
            <a:off x="6263527" y="1769414"/>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4" name="Google Shape;184;p22"/>
          <p:cNvSpPr txBox="1">
            <a:spLocks noGrp="1"/>
          </p:cNvSpPr>
          <p:nvPr>
            <p:ph type="subTitle" idx="13"/>
          </p:nvPr>
        </p:nvSpPr>
        <p:spPr>
          <a:xfrm>
            <a:off x="891025" y="3688738"/>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5" name="Google Shape;185;p22"/>
          <p:cNvSpPr txBox="1">
            <a:spLocks noGrp="1"/>
          </p:cNvSpPr>
          <p:nvPr>
            <p:ph type="subTitle" idx="14"/>
          </p:nvPr>
        </p:nvSpPr>
        <p:spPr>
          <a:xfrm>
            <a:off x="3579423" y="3688738"/>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22"/>
          <p:cNvSpPr txBox="1">
            <a:spLocks noGrp="1"/>
          </p:cNvSpPr>
          <p:nvPr>
            <p:ph type="subTitle" idx="15"/>
          </p:nvPr>
        </p:nvSpPr>
        <p:spPr>
          <a:xfrm>
            <a:off x="6263527" y="3688738"/>
            <a:ext cx="1993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187" name="Google Shape;187;p22"/>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88" name="Google Shape;188;p22"/>
          <p:cNvPicPr preferRelativeResize="0"/>
          <p:nvPr/>
        </p:nvPicPr>
        <p:blipFill>
          <a:blip r:embed="rId3">
            <a:alphaModFix amt="23000"/>
          </a:blip>
          <a:stretch>
            <a:fillRect/>
          </a:stretch>
        </p:blipFill>
        <p:spPr>
          <a:xfrm rot="10800000">
            <a:off x="5686602" y="-1150150"/>
            <a:ext cx="3750144" cy="5143499"/>
          </a:xfrm>
          <a:prstGeom prst="rect">
            <a:avLst/>
          </a:prstGeom>
          <a:noFill/>
          <a:ln>
            <a:noFill/>
          </a:ln>
        </p:spPr>
      </p:pic>
      <p:pic>
        <p:nvPicPr>
          <p:cNvPr id="189" name="Google Shape;189;p22"/>
          <p:cNvPicPr preferRelativeResize="0"/>
          <p:nvPr/>
        </p:nvPicPr>
        <p:blipFill>
          <a:blip r:embed="rId4">
            <a:alphaModFix amt="23000"/>
          </a:blip>
          <a:stretch>
            <a:fillRect/>
          </a:stretch>
        </p:blipFill>
        <p:spPr>
          <a:xfrm rot="10800000">
            <a:off x="-1031037" y="2036750"/>
            <a:ext cx="5251572" cy="5143498"/>
          </a:xfrm>
          <a:prstGeom prst="rect">
            <a:avLst/>
          </a:prstGeom>
          <a:noFill/>
          <a:ln>
            <a:noFill/>
          </a:ln>
        </p:spPr>
      </p:pic>
      <p:sp>
        <p:nvSpPr>
          <p:cNvPr id="190" name="Google Shape;190;p22"/>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91"/>
        <p:cNvGrpSpPr/>
        <p:nvPr/>
      </p:nvGrpSpPr>
      <p:grpSpPr>
        <a:xfrm>
          <a:off x="0" y="0"/>
          <a:ext cx="0" cy="0"/>
          <a:chOff x="0" y="0"/>
          <a:chExt cx="0" cy="0"/>
        </a:xfrm>
      </p:grpSpPr>
      <p:pic>
        <p:nvPicPr>
          <p:cNvPr id="192" name="Google Shape;192;p23"/>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193" name="Google Shape;193;p23"/>
          <p:cNvPicPr preferRelativeResize="0"/>
          <p:nvPr/>
        </p:nvPicPr>
        <p:blipFill>
          <a:blip r:embed="rId3">
            <a:alphaModFix amt="23000"/>
          </a:blip>
          <a:stretch>
            <a:fillRect/>
          </a:stretch>
        </p:blipFill>
        <p:spPr>
          <a:xfrm>
            <a:off x="5010063" y="-1993700"/>
            <a:ext cx="5251572" cy="5143498"/>
          </a:xfrm>
          <a:prstGeom prst="rect">
            <a:avLst/>
          </a:prstGeom>
          <a:noFill/>
          <a:ln>
            <a:noFill/>
          </a:ln>
        </p:spPr>
      </p:pic>
      <p:pic>
        <p:nvPicPr>
          <p:cNvPr id="194" name="Google Shape;194;p23"/>
          <p:cNvPicPr preferRelativeResize="0"/>
          <p:nvPr/>
        </p:nvPicPr>
        <p:blipFill>
          <a:blip r:embed="rId4">
            <a:alphaModFix amt="23000"/>
          </a:blip>
          <a:stretch>
            <a:fillRect/>
          </a:stretch>
        </p:blipFill>
        <p:spPr>
          <a:xfrm>
            <a:off x="-401623" y="1590675"/>
            <a:ext cx="3750144" cy="5143499"/>
          </a:xfrm>
          <a:prstGeom prst="rect">
            <a:avLst/>
          </a:prstGeom>
          <a:noFill/>
          <a:ln>
            <a:noFill/>
          </a:ln>
        </p:spPr>
      </p:pic>
      <p:sp>
        <p:nvSpPr>
          <p:cNvPr id="195" name="Google Shape;195;p23"/>
          <p:cNvSpPr txBox="1">
            <a:spLocks noGrp="1"/>
          </p:cNvSpPr>
          <p:nvPr>
            <p:ph type="title" hasCustomPrompt="1"/>
          </p:nvPr>
        </p:nvSpPr>
        <p:spPr>
          <a:xfrm>
            <a:off x="706975" y="1590655"/>
            <a:ext cx="2447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b="1">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6" name="Google Shape;196;p23"/>
          <p:cNvSpPr txBox="1">
            <a:spLocks noGrp="1"/>
          </p:cNvSpPr>
          <p:nvPr>
            <p:ph type="subTitle" idx="1"/>
          </p:nvPr>
        </p:nvSpPr>
        <p:spPr>
          <a:xfrm>
            <a:off x="985375" y="2574730"/>
            <a:ext cx="1890300" cy="50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3"/>
          <p:cNvSpPr txBox="1">
            <a:spLocks noGrp="1"/>
          </p:cNvSpPr>
          <p:nvPr>
            <p:ph type="title" idx="2" hasCustomPrompt="1"/>
          </p:nvPr>
        </p:nvSpPr>
        <p:spPr>
          <a:xfrm>
            <a:off x="3348525" y="1588180"/>
            <a:ext cx="2447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b="1">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8" name="Google Shape;198;p23"/>
          <p:cNvSpPr txBox="1">
            <a:spLocks noGrp="1"/>
          </p:cNvSpPr>
          <p:nvPr>
            <p:ph type="subTitle" idx="3"/>
          </p:nvPr>
        </p:nvSpPr>
        <p:spPr>
          <a:xfrm>
            <a:off x="3626925" y="2574730"/>
            <a:ext cx="1890300" cy="50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3"/>
          <p:cNvSpPr txBox="1">
            <a:spLocks noGrp="1"/>
          </p:cNvSpPr>
          <p:nvPr>
            <p:ph type="title" idx="4" hasCustomPrompt="1"/>
          </p:nvPr>
        </p:nvSpPr>
        <p:spPr>
          <a:xfrm>
            <a:off x="5990075" y="1590680"/>
            <a:ext cx="2447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800" b="1">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0" name="Google Shape;200;p23"/>
          <p:cNvSpPr txBox="1">
            <a:spLocks noGrp="1"/>
          </p:cNvSpPr>
          <p:nvPr>
            <p:ph type="subTitle" idx="5"/>
          </p:nvPr>
        </p:nvSpPr>
        <p:spPr>
          <a:xfrm>
            <a:off x="6268500" y="2574730"/>
            <a:ext cx="1890300" cy="50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3"/>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2"/>
        <p:cNvGrpSpPr/>
        <p:nvPr/>
      </p:nvGrpSpPr>
      <p:grpSpPr>
        <a:xfrm>
          <a:off x="0" y="0"/>
          <a:ext cx="0" cy="0"/>
          <a:chOff x="0" y="0"/>
          <a:chExt cx="0" cy="0"/>
        </a:xfrm>
      </p:grpSpPr>
      <p:pic>
        <p:nvPicPr>
          <p:cNvPr id="203" name="Google Shape;203;p2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04" name="Google Shape;204;p24"/>
          <p:cNvPicPr preferRelativeResize="0"/>
          <p:nvPr/>
        </p:nvPicPr>
        <p:blipFill>
          <a:blip r:embed="rId3">
            <a:alphaModFix amt="23000"/>
          </a:blip>
          <a:stretch>
            <a:fillRect/>
          </a:stretch>
        </p:blipFill>
        <p:spPr>
          <a:xfrm rot="5400000">
            <a:off x="5897845" y="1127233"/>
            <a:ext cx="5251572" cy="5143498"/>
          </a:xfrm>
          <a:prstGeom prst="rect">
            <a:avLst/>
          </a:prstGeom>
          <a:noFill/>
          <a:ln>
            <a:noFill/>
          </a:ln>
        </p:spPr>
      </p:pic>
      <p:pic>
        <p:nvPicPr>
          <p:cNvPr id="205" name="Google Shape;205;p24"/>
          <p:cNvPicPr preferRelativeResize="0"/>
          <p:nvPr/>
        </p:nvPicPr>
        <p:blipFill>
          <a:blip r:embed="rId4">
            <a:alphaModFix amt="23000"/>
          </a:blip>
          <a:stretch>
            <a:fillRect/>
          </a:stretch>
        </p:blipFill>
        <p:spPr>
          <a:xfrm rot="5400000">
            <a:off x="-603416" y="-1173418"/>
            <a:ext cx="3750144" cy="5143499"/>
          </a:xfrm>
          <a:prstGeom prst="rect">
            <a:avLst/>
          </a:prstGeom>
          <a:noFill/>
          <a:ln>
            <a:noFill/>
          </a:ln>
        </p:spPr>
      </p:pic>
      <p:sp>
        <p:nvSpPr>
          <p:cNvPr id="206" name="Google Shape;206;p24"/>
          <p:cNvSpPr txBox="1">
            <a:spLocks noGrp="1"/>
          </p:cNvSpPr>
          <p:nvPr>
            <p:ph type="ctrTitle"/>
          </p:nvPr>
        </p:nvSpPr>
        <p:spPr>
          <a:xfrm>
            <a:off x="1988925" y="899431"/>
            <a:ext cx="5166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7" name="Google Shape;207;p24"/>
          <p:cNvSpPr txBox="1">
            <a:spLocks noGrp="1"/>
          </p:cNvSpPr>
          <p:nvPr>
            <p:ph type="subTitle" idx="1"/>
          </p:nvPr>
        </p:nvSpPr>
        <p:spPr>
          <a:xfrm>
            <a:off x="3184075" y="1984291"/>
            <a:ext cx="2767800" cy="11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8" name="Google Shape;208;p24"/>
          <p:cNvSpPr txBox="1"/>
          <p:nvPr/>
        </p:nvSpPr>
        <p:spPr>
          <a:xfrm>
            <a:off x="1754350" y="3807379"/>
            <a:ext cx="5354700" cy="5250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a:solidFill>
                  <a:schemeClr val="lt2"/>
                </a:solidFill>
                <a:latin typeface="Heebo"/>
                <a:ea typeface="Heebo"/>
                <a:cs typeface="Heebo"/>
                <a:sym typeface="Heebo"/>
              </a:rPr>
              <a:t>CREDITS: This presentation template was created by </a:t>
            </a:r>
            <a:r>
              <a:rPr lang="en" sz="1100" b="1">
                <a:solidFill>
                  <a:schemeClr val="dk2"/>
                </a:solidFill>
                <a:uFill>
                  <a:noFill/>
                </a:uFill>
                <a:latin typeface="Heebo"/>
                <a:ea typeface="Heebo"/>
                <a:cs typeface="Heebo"/>
                <a:sym typeface="Heebo"/>
                <a:hlinkClick r:id="rId5">
                  <a:extLst>
                    <a:ext uri="{A12FA001-AC4F-418D-AE19-62706E023703}">
                      <ahyp:hlinkClr xmlns:ahyp="http://schemas.microsoft.com/office/drawing/2018/hyperlinkcolor" val="tx"/>
                    </a:ext>
                  </a:extLst>
                </a:hlinkClick>
              </a:rPr>
              <a:t>Slidesgo</a:t>
            </a:r>
            <a:r>
              <a:rPr lang="en" sz="1100">
                <a:solidFill>
                  <a:schemeClr val="lt2"/>
                </a:solidFill>
                <a:latin typeface="Heebo"/>
                <a:ea typeface="Heebo"/>
                <a:cs typeface="Heebo"/>
                <a:sym typeface="Heebo"/>
              </a:rPr>
              <a:t>, and it includes icons by </a:t>
            </a:r>
            <a:r>
              <a:rPr lang="en" sz="1100" b="1">
                <a:solidFill>
                  <a:schemeClr val="dk2"/>
                </a:solidFill>
                <a:uFill>
                  <a:noFill/>
                </a:uFill>
                <a:latin typeface="Heebo"/>
                <a:ea typeface="Heebo"/>
                <a:cs typeface="Heebo"/>
                <a:sym typeface="Heebo"/>
                <a:hlinkClick r:id="rId6">
                  <a:extLst>
                    <a:ext uri="{A12FA001-AC4F-418D-AE19-62706E023703}">
                      <ahyp:hlinkClr xmlns:ahyp="http://schemas.microsoft.com/office/drawing/2018/hyperlinkcolor" val="tx"/>
                    </a:ext>
                  </a:extLst>
                </a:hlinkClick>
              </a:rPr>
              <a:t>Flaticon</a:t>
            </a:r>
            <a:r>
              <a:rPr lang="en" sz="1100">
                <a:solidFill>
                  <a:schemeClr val="lt2"/>
                </a:solidFill>
                <a:latin typeface="Heebo"/>
                <a:ea typeface="Heebo"/>
                <a:cs typeface="Heebo"/>
                <a:sym typeface="Heebo"/>
              </a:rPr>
              <a:t>, and infographics &amp; images by </a:t>
            </a:r>
            <a:r>
              <a:rPr lang="en" sz="1100" b="1">
                <a:solidFill>
                  <a:schemeClr val="dk2"/>
                </a:solidFill>
                <a:uFill>
                  <a:noFill/>
                </a:uFill>
                <a:latin typeface="Heebo"/>
                <a:ea typeface="Heebo"/>
                <a:cs typeface="Heebo"/>
                <a:sym typeface="Heebo"/>
                <a:hlinkClick r:id="rId7">
                  <a:extLst>
                    <a:ext uri="{A12FA001-AC4F-418D-AE19-62706E023703}">
                      <ahyp:hlinkClr xmlns:ahyp="http://schemas.microsoft.com/office/drawing/2018/hyperlinkcolor" val="tx"/>
                    </a:ext>
                  </a:extLst>
                </a:hlinkClick>
              </a:rPr>
              <a:t>Freepik</a:t>
            </a:r>
            <a:endParaRPr sz="1100">
              <a:solidFill>
                <a:schemeClr val="dk2"/>
              </a:solidFill>
              <a:latin typeface="Heebo"/>
              <a:ea typeface="Heebo"/>
              <a:cs typeface="Heebo"/>
              <a:sym typeface="Heebo"/>
            </a:endParaRPr>
          </a:p>
        </p:txBody>
      </p:sp>
      <p:sp>
        <p:nvSpPr>
          <p:cNvPr id="209" name="Google Shape;209;p24"/>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0"/>
        <p:cNvGrpSpPr/>
        <p:nvPr/>
      </p:nvGrpSpPr>
      <p:grpSpPr>
        <a:xfrm>
          <a:off x="0" y="0"/>
          <a:ext cx="0" cy="0"/>
          <a:chOff x="0" y="0"/>
          <a:chExt cx="0" cy="0"/>
        </a:xfrm>
      </p:grpSpPr>
      <p:pic>
        <p:nvPicPr>
          <p:cNvPr id="211" name="Google Shape;211;p2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12" name="Google Shape;212;p25"/>
          <p:cNvPicPr preferRelativeResize="0"/>
          <p:nvPr/>
        </p:nvPicPr>
        <p:blipFill>
          <a:blip r:embed="rId3">
            <a:alphaModFix amt="23000"/>
          </a:blip>
          <a:stretch>
            <a:fillRect/>
          </a:stretch>
        </p:blipFill>
        <p:spPr>
          <a:xfrm>
            <a:off x="5010063" y="-1993700"/>
            <a:ext cx="5251572" cy="5143498"/>
          </a:xfrm>
          <a:prstGeom prst="rect">
            <a:avLst/>
          </a:prstGeom>
          <a:noFill/>
          <a:ln>
            <a:noFill/>
          </a:ln>
        </p:spPr>
      </p:pic>
      <p:pic>
        <p:nvPicPr>
          <p:cNvPr id="213" name="Google Shape;213;p25"/>
          <p:cNvPicPr preferRelativeResize="0"/>
          <p:nvPr/>
        </p:nvPicPr>
        <p:blipFill>
          <a:blip r:embed="rId4">
            <a:alphaModFix amt="23000"/>
          </a:blip>
          <a:stretch>
            <a:fillRect/>
          </a:stretch>
        </p:blipFill>
        <p:spPr>
          <a:xfrm>
            <a:off x="-401623" y="1590675"/>
            <a:ext cx="3750144" cy="5143499"/>
          </a:xfrm>
          <a:prstGeom prst="rect">
            <a:avLst/>
          </a:prstGeom>
          <a:noFill/>
          <a:ln>
            <a:noFill/>
          </a:ln>
        </p:spPr>
      </p:pic>
      <p:sp>
        <p:nvSpPr>
          <p:cNvPr id="214" name="Google Shape;214;p25"/>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5"/>
        <p:cNvGrpSpPr/>
        <p:nvPr/>
      </p:nvGrpSpPr>
      <p:grpSpPr>
        <a:xfrm>
          <a:off x="0" y="0"/>
          <a:ext cx="0" cy="0"/>
          <a:chOff x="0" y="0"/>
          <a:chExt cx="0" cy="0"/>
        </a:xfrm>
      </p:grpSpPr>
      <p:pic>
        <p:nvPicPr>
          <p:cNvPr id="216" name="Google Shape;216;p2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217" name="Google Shape;217;p26"/>
          <p:cNvPicPr preferRelativeResize="0"/>
          <p:nvPr/>
        </p:nvPicPr>
        <p:blipFill>
          <a:blip r:embed="rId3">
            <a:alphaModFix amt="23000"/>
          </a:blip>
          <a:stretch>
            <a:fillRect/>
          </a:stretch>
        </p:blipFill>
        <p:spPr>
          <a:xfrm rot="5400000">
            <a:off x="5371570" y="979883"/>
            <a:ext cx="5251572" cy="5143498"/>
          </a:xfrm>
          <a:prstGeom prst="rect">
            <a:avLst/>
          </a:prstGeom>
          <a:noFill/>
          <a:ln>
            <a:noFill/>
          </a:ln>
        </p:spPr>
      </p:pic>
      <p:pic>
        <p:nvPicPr>
          <p:cNvPr id="218" name="Google Shape;218;p26"/>
          <p:cNvPicPr preferRelativeResize="0"/>
          <p:nvPr/>
        </p:nvPicPr>
        <p:blipFill>
          <a:blip r:embed="rId4">
            <a:alphaModFix amt="23000"/>
          </a:blip>
          <a:stretch>
            <a:fillRect/>
          </a:stretch>
        </p:blipFill>
        <p:spPr>
          <a:xfrm rot="5400000">
            <a:off x="-603416" y="-1173418"/>
            <a:ext cx="3750144"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33" name="Google Shape;33;p4"/>
          <p:cNvPicPr preferRelativeResize="0"/>
          <p:nvPr/>
        </p:nvPicPr>
        <p:blipFill>
          <a:blip r:embed="rId3">
            <a:alphaModFix amt="23000"/>
          </a:blip>
          <a:stretch>
            <a:fillRect/>
          </a:stretch>
        </p:blipFill>
        <p:spPr>
          <a:xfrm>
            <a:off x="-598723" y="1792975"/>
            <a:ext cx="3750144" cy="5143499"/>
          </a:xfrm>
          <a:prstGeom prst="rect">
            <a:avLst/>
          </a:prstGeom>
          <a:noFill/>
          <a:ln>
            <a:noFill/>
          </a:ln>
        </p:spPr>
      </p:pic>
      <p:pic>
        <p:nvPicPr>
          <p:cNvPr id="34" name="Google Shape;34;p4"/>
          <p:cNvPicPr preferRelativeResize="0"/>
          <p:nvPr/>
        </p:nvPicPr>
        <p:blipFill>
          <a:blip r:embed="rId4">
            <a:alphaModFix amt="23000"/>
          </a:blip>
          <a:stretch>
            <a:fillRect/>
          </a:stretch>
        </p:blipFill>
        <p:spPr>
          <a:xfrm>
            <a:off x="4654438" y="-2125925"/>
            <a:ext cx="5251572" cy="5143498"/>
          </a:xfrm>
          <a:prstGeom prst="rect">
            <a:avLst/>
          </a:prstGeom>
          <a:noFill/>
          <a:ln>
            <a:noFill/>
          </a:ln>
        </p:spPr>
      </p:pic>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69825"/>
            <a:ext cx="7704000" cy="3538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lt1"/>
            </a:gs>
            <a:gs pos="100000">
              <a:schemeClr val="dk1"/>
            </a:gs>
          </a:gsLst>
          <a:path path="circle">
            <a:fillToRect l="50000" t="50000" r="50000" b="50000"/>
          </a:path>
          <a:tileRect/>
        </a:gradFill>
        <a:effectLst/>
      </p:bgPr>
    </p:bg>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40" name="Google Shape;40;p5"/>
          <p:cNvPicPr preferRelativeResize="0"/>
          <p:nvPr/>
        </p:nvPicPr>
        <p:blipFill>
          <a:blip r:embed="rId3">
            <a:alphaModFix amt="23000"/>
          </a:blip>
          <a:stretch>
            <a:fillRect/>
          </a:stretch>
        </p:blipFill>
        <p:spPr>
          <a:xfrm rot="-5400000" flipH="1">
            <a:off x="-2101180" y="1522408"/>
            <a:ext cx="5251572" cy="5143498"/>
          </a:xfrm>
          <a:prstGeom prst="rect">
            <a:avLst/>
          </a:prstGeom>
          <a:noFill/>
          <a:ln>
            <a:noFill/>
          </a:ln>
        </p:spPr>
      </p:pic>
      <p:pic>
        <p:nvPicPr>
          <p:cNvPr id="41" name="Google Shape;41;p5"/>
          <p:cNvPicPr preferRelativeResize="0"/>
          <p:nvPr/>
        </p:nvPicPr>
        <p:blipFill>
          <a:blip r:embed="rId4">
            <a:alphaModFix amt="23000"/>
          </a:blip>
          <a:stretch>
            <a:fillRect/>
          </a:stretch>
        </p:blipFill>
        <p:spPr>
          <a:xfrm rot="-5400000" flipH="1">
            <a:off x="6058533" y="-1465393"/>
            <a:ext cx="3750144" cy="5143499"/>
          </a:xfrm>
          <a:prstGeom prst="rect">
            <a:avLst/>
          </a:prstGeom>
          <a:noFill/>
          <a:ln>
            <a:noFill/>
          </a:ln>
        </p:spPr>
      </p:pic>
      <p:sp>
        <p:nvSpPr>
          <p:cNvPr id="42" name="Google Shape;42;p5"/>
          <p:cNvSpPr txBox="1">
            <a:spLocks noGrp="1"/>
          </p:cNvSpPr>
          <p:nvPr>
            <p:ph type="subTitle" idx="1"/>
          </p:nvPr>
        </p:nvSpPr>
        <p:spPr>
          <a:xfrm>
            <a:off x="835950" y="3294275"/>
            <a:ext cx="7044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3300">
                <a:latin typeface="Encode Sans Semi Expanded"/>
                <a:ea typeface="Encode Sans Semi Expanded"/>
                <a:cs typeface="Encode Sans Semi Expanded"/>
                <a:sym typeface="Encode Sans Semi Expa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1183200" y="1829025"/>
            <a:ext cx="4162800" cy="138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AutoNum type="arabicPeriod"/>
              <a:defRPr/>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44" name="Google Shape;44;p5"/>
          <p:cNvSpPr txBox="1">
            <a:spLocks noGrp="1"/>
          </p:cNvSpPr>
          <p:nvPr>
            <p:ph type="subTitle" idx="3"/>
          </p:nvPr>
        </p:nvSpPr>
        <p:spPr>
          <a:xfrm>
            <a:off x="948554" y="4011025"/>
            <a:ext cx="4687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title"/>
          </p:nvPr>
        </p:nvSpPr>
        <p:spPr>
          <a:xfrm>
            <a:off x="835950" y="656275"/>
            <a:ext cx="711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5"/>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pic>
        <p:nvPicPr>
          <p:cNvPr id="48" name="Google Shape;48;p6"/>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49" name="Google Shape;49;p6"/>
          <p:cNvPicPr preferRelativeResize="0"/>
          <p:nvPr/>
        </p:nvPicPr>
        <p:blipFill>
          <a:blip r:embed="rId3">
            <a:alphaModFix amt="23000"/>
          </a:blip>
          <a:stretch>
            <a:fillRect/>
          </a:stretch>
        </p:blipFill>
        <p:spPr>
          <a:xfrm rot="-5400000">
            <a:off x="-1996400" y="-1173599"/>
            <a:ext cx="5251572" cy="5143498"/>
          </a:xfrm>
          <a:prstGeom prst="rect">
            <a:avLst/>
          </a:prstGeom>
          <a:noFill/>
          <a:ln>
            <a:noFill/>
          </a:ln>
        </p:spPr>
      </p:pic>
      <p:pic>
        <p:nvPicPr>
          <p:cNvPr id="50" name="Google Shape;50;p6"/>
          <p:cNvPicPr preferRelativeResize="0"/>
          <p:nvPr/>
        </p:nvPicPr>
        <p:blipFill>
          <a:blip r:embed="rId4">
            <a:alphaModFix amt="23000"/>
          </a:blip>
          <a:stretch>
            <a:fillRect/>
          </a:stretch>
        </p:blipFill>
        <p:spPr>
          <a:xfrm rot="-5400000">
            <a:off x="6794859" y="1123124"/>
            <a:ext cx="3750144" cy="5143499"/>
          </a:xfrm>
          <a:prstGeom prst="rect">
            <a:avLst/>
          </a:prstGeom>
          <a:noFill/>
          <a:ln>
            <a:noFill/>
          </a:ln>
        </p:spPr>
      </p:pic>
      <p:sp>
        <p:nvSpPr>
          <p:cNvPr id="51" name="Google Shape;51;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6"/>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lt1"/>
            </a:gs>
            <a:gs pos="100000">
              <a:schemeClr val="dk1"/>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801950" y="1244700"/>
            <a:ext cx="3522000" cy="3171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pic>
        <p:nvPicPr>
          <p:cNvPr id="56" name="Google Shape;56;p7"/>
          <p:cNvPicPr preferRelativeResize="0"/>
          <p:nvPr/>
        </p:nvPicPr>
        <p:blipFill>
          <a:blip r:embed="rId2">
            <a:alphaModFix amt="23000"/>
          </a:blip>
          <a:stretch>
            <a:fillRect/>
          </a:stretch>
        </p:blipFill>
        <p:spPr>
          <a:xfrm>
            <a:off x="-598723" y="1792975"/>
            <a:ext cx="3750144" cy="5143499"/>
          </a:xfrm>
          <a:prstGeom prst="rect">
            <a:avLst/>
          </a:prstGeom>
          <a:noFill/>
          <a:ln>
            <a:noFill/>
          </a:ln>
        </p:spPr>
      </p:pic>
      <p:pic>
        <p:nvPicPr>
          <p:cNvPr id="57" name="Google Shape;57;p7"/>
          <p:cNvPicPr preferRelativeResize="0"/>
          <p:nvPr/>
        </p:nvPicPr>
        <p:blipFill rotWithShape="1">
          <a:blip r:embed="rId3">
            <a:alphaModFix amt="57000"/>
          </a:blip>
          <a:srcRect t="9298" b="6328"/>
          <a:stretch/>
        </p:blipFill>
        <p:spPr>
          <a:xfrm>
            <a:off x="0" y="0"/>
            <a:ext cx="9144001" cy="5143499"/>
          </a:xfrm>
          <a:prstGeom prst="rect">
            <a:avLst/>
          </a:prstGeom>
          <a:noFill/>
          <a:ln>
            <a:noFill/>
          </a:ln>
        </p:spPr>
      </p:pic>
      <p:pic>
        <p:nvPicPr>
          <p:cNvPr id="58" name="Google Shape;58;p7"/>
          <p:cNvPicPr preferRelativeResize="0"/>
          <p:nvPr/>
        </p:nvPicPr>
        <p:blipFill>
          <a:blip r:embed="rId4">
            <a:alphaModFix amt="23000"/>
          </a:blip>
          <a:stretch>
            <a:fillRect/>
          </a:stretch>
        </p:blipFill>
        <p:spPr>
          <a:xfrm>
            <a:off x="4654438" y="-2125925"/>
            <a:ext cx="5251572" cy="5143498"/>
          </a:xfrm>
          <a:prstGeom prst="rect">
            <a:avLst/>
          </a:prstGeom>
          <a:noFill/>
          <a:ln>
            <a:noFill/>
          </a:ln>
        </p:spPr>
      </p:pic>
      <p:sp>
        <p:nvSpPr>
          <p:cNvPr id="59" name="Google Shape;59;p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pic>
        <p:nvPicPr>
          <p:cNvPr id="67" name="Google Shape;67;p9"/>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68" name="Google Shape;68;p9"/>
          <p:cNvPicPr preferRelativeResize="0"/>
          <p:nvPr/>
        </p:nvPicPr>
        <p:blipFill>
          <a:blip r:embed="rId3">
            <a:alphaModFix amt="23000"/>
          </a:blip>
          <a:stretch>
            <a:fillRect/>
          </a:stretch>
        </p:blipFill>
        <p:spPr>
          <a:xfrm rot="10800000">
            <a:off x="-716712" y="2036750"/>
            <a:ext cx="5251572" cy="5143498"/>
          </a:xfrm>
          <a:prstGeom prst="rect">
            <a:avLst/>
          </a:prstGeom>
          <a:noFill/>
          <a:ln>
            <a:noFill/>
          </a:ln>
        </p:spPr>
      </p:pic>
      <p:pic>
        <p:nvPicPr>
          <p:cNvPr id="69" name="Google Shape;69;p9"/>
          <p:cNvPicPr preferRelativeResize="0"/>
          <p:nvPr/>
        </p:nvPicPr>
        <p:blipFill>
          <a:blip r:embed="rId4">
            <a:alphaModFix amt="23000"/>
          </a:blip>
          <a:stretch>
            <a:fillRect/>
          </a:stretch>
        </p:blipFill>
        <p:spPr>
          <a:xfrm rot="10800000">
            <a:off x="6086652" y="-1690075"/>
            <a:ext cx="3750144" cy="5143499"/>
          </a:xfrm>
          <a:prstGeom prst="rect">
            <a:avLst/>
          </a:prstGeom>
          <a:noFill/>
          <a:ln>
            <a:noFill/>
          </a:ln>
        </p:spPr>
      </p:pic>
      <p:sp>
        <p:nvSpPr>
          <p:cNvPr id="70" name="Google Shape;70;p9"/>
          <p:cNvSpPr txBox="1">
            <a:spLocks noGrp="1"/>
          </p:cNvSpPr>
          <p:nvPr>
            <p:ph type="title"/>
          </p:nvPr>
        </p:nvSpPr>
        <p:spPr>
          <a:xfrm>
            <a:off x="2365525" y="1290513"/>
            <a:ext cx="4412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2241475" y="2337538"/>
            <a:ext cx="4661100" cy="147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9"/>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10"/>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pic>
        <p:nvPicPr>
          <p:cNvPr id="77" name="Google Shape;77;p11"/>
          <p:cNvPicPr preferRelativeResize="0"/>
          <p:nvPr/>
        </p:nvPicPr>
        <p:blipFill rotWithShape="1">
          <a:blip r:embed="rId2">
            <a:alphaModFix amt="57000"/>
          </a:blip>
          <a:srcRect t="9298" b="6328"/>
          <a:stretch/>
        </p:blipFill>
        <p:spPr>
          <a:xfrm>
            <a:off x="0" y="0"/>
            <a:ext cx="9144001" cy="5143499"/>
          </a:xfrm>
          <a:prstGeom prst="rect">
            <a:avLst/>
          </a:prstGeom>
          <a:noFill/>
          <a:ln>
            <a:noFill/>
          </a:ln>
        </p:spPr>
      </p:pic>
      <p:pic>
        <p:nvPicPr>
          <p:cNvPr id="78" name="Google Shape;78;p11"/>
          <p:cNvPicPr preferRelativeResize="0"/>
          <p:nvPr/>
        </p:nvPicPr>
        <p:blipFill>
          <a:blip r:embed="rId3">
            <a:alphaModFix amt="23000"/>
          </a:blip>
          <a:stretch>
            <a:fillRect/>
          </a:stretch>
        </p:blipFill>
        <p:spPr>
          <a:xfrm rot="10800000">
            <a:off x="-716712" y="2036750"/>
            <a:ext cx="5251572" cy="5143498"/>
          </a:xfrm>
          <a:prstGeom prst="rect">
            <a:avLst/>
          </a:prstGeom>
          <a:noFill/>
          <a:ln>
            <a:noFill/>
          </a:ln>
        </p:spPr>
      </p:pic>
      <p:pic>
        <p:nvPicPr>
          <p:cNvPr id="79" name="Google Shape;79;p11"/>
          <p:cNvPicPr preferRelativeResize="0"/>
          <p:nvPr/>
        </p:nvPicPr>
        <p:blipFill>
          <a:blip r:embed="rId4">
            <a:alphaModFix amt="23000"/>
          </a:blip>
          <a:stretch>
            <a:fillRect/>
          </a:stretch>
        </p:blipFill>
        <p:spPr>
          <a:xfrm rot="10800000">
            <a:off x="6086652" y="-1690075"/>
            <a:ext cx="3750144" cy="5143499"/>
          </a:xfrm>
          <a:prstGeom prst="rect">
            <a:avLst/>
          </a:prstGeom>
          <a:noFill/>
          <a:ln>
            <a:noFill/>
          </a:ln>
        </p:spPr>
      </p:pic>
      <p:sp>
        <p:nvSpPr>
          <p:cNvPr id="80" name="Google Shape;8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1" name="Google Shape;8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2" name="Google Shape;82;p11"/>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300"/>
              <a:buFont typeface="Encode Sans Semi Expanded"/>
              <a:buNone/>
              <a:defRPr sz="3300">
                <a:solidFill>
                  <a:schemeClr val="lt2"/>
                </a:solidFill>
                <a:latin typeface="Encode Sans Semi Expanded"/>
                <a:ea typeface="Encode Sans Semi Expanded"/>
                <a:cs typeface="Encode Sans Semi Expanded"/>
                <a:sym typeface="Encode Sans Semi Expanded"/>
              </a:defRPr>
            </a:lvl1pPr>
            <a:lvl2pPr lvl="1"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2pPr>
            <a:lvl3pPr lvl="2"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3pPr>
            <a:lvl4pPr lvl="3"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4pPr>
            <a:lvl5pPr lvl="4"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5pPr>
            <a:lvl6pPr lvl="5"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6pPr>
            <a:lvl7pPr lvl="6"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7pPr>
            <a:lvl8pPr lvl="7"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8pPr>
            <a:lvl9pPr lvl="8" rtl="0">
              <a:spcBef>
                <a:spcPts val="0"/>
              </a:spcBef>
              <a:spcAft>
                <a:spcPts val="0"/>
              </a:spcAft>
              <a:buClr>
                <a:schemeClr val="lt2"/>
              </a:buClr>
              <a:buSzPts val="3500"/>
              <a:buFont typeface="Encode Sans Semi Expanded"/>
              <a:buNone/>
              <a:defRPr sz="3500">
                <a:solidFill>
                  <a:schemeClr val="lt2"/>
                </a:solidFill>
                <a:latin typeface="Encode Sans Semi Expanded"/>
                <a:ea typeface="Encode Sans Semi Expanded"/>
                <a:cs typeface="Encode Sans Semi Expanded"/>
                <a:sym typeface="Encode Sans Semi Expand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Heebo"/>
              <a:buChar char="●"/>
              <a:defRPr>
                <a:solidFill>
                  <a:schemeClr val="lt2"/>
                </a:solidFill>
                <a:latin typeface="Heebo"/>
                <a:ea typeface="Heebo"/>
                <a:cs typeface="Heebo"/>
                <a:sym typeface="Heebo"/>
              </a:defRPr>
            </a:lvl1pPr>
            <a:lvl2pPr marL="914400" lvl="1"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2pPr>
            <a:lvl3pPr marL="1371600" lvl="2"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3pPr>
            <a:lvl4pPr marL="1828800" lvl="3"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4pPr>
            <a:lvl5pPr marL="2286000" lvl="4"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5pPr>
            <a:lvl6pPr marL="2743200" lvl="5"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6pPr>
            <a:lvl7pPr marL="3200400" lvl="6"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7pPr>
            <a:lvl8pPr marL="3657600" lvl="7" indent="-317500">
              <a:lnSpc>
                <a:spcPct val="100000"/>
              </a:lnSpc>
              <a:spcBef>
                <a:spcPts val="1600"/>
              </a:spcBef>
              <a:spcAft>
                <a:spcPts val="0"/>
              </a:spcAft>
              <a:buClr>
                <a:schemeClr val="lt2"/>
              </a:buClr>
              <a:buSzPts val="1400"/>
              <a:buFont typeface="Heebo"/>
              <a:buChar char="○"/>
              <a:defRPr>
                <a:solidFill>
                  <a:schemeClr val="lt2"/>
                </a:solidFill>
                <a:latin typeface="Heebo"/>
                <a:ea typeface="Heebo"/>
                <a:cs typeface="Heebo"/>
                <a:sym typeface="Heebo"/>
              </a:defRPr>
            </a:lvl8pPr>
            <a:lvl9pPr marL="4114800" lvl="8" indent="-317500">
              <a:lnSpc>
                <a:spcPct val="100000"/>
              </a:lnSpc>
              <a:spcBef>
                <a:spcPts val="1600"/>
              </a:spcBef>
              <a:spcAft>
                <a:spcPts val="1600"/>
              </a:spcAft>
              <a:buClr>
                <a:schemeClr val="lt2"/>
              </a:buClr>
              <a:buSzPts val="1400"/>
              <a:buFont typeface="Heebo"/>
              <a:buChar char="■"/>
              <a:defRPr>
                <a:solidFill>
                  <a:schemeClr val="lt2"/>
                </a:solidFill>
                <a:latin typeface="Heebo"/>
                <a:ea typeface="Heebo"/>
                <a:cs typeface="Heebo"/>
                <a:sym typeface="Heebo"/>
              </a:defRPr>
            </a:lvl9pPr>
          </a:lstStyle>
          <a:p>
            <a:endParaRPr/>
          </a:p>
        </p:txBody>
      </p:sp>
      <p:sp>
        <p:nvSpPr>
          <p:cNvPr id="8" name="Google Shape;8;p1"/>
          <p:cNvSpPr txBox="1">
            <a:spLocks noGrp="1"/>
          </p:cNvSpPr>
          <p:nvPr>
            <p:ph type="sldNum" idx="12"/>
          </p:nvPr>
        </p:nvSpPr>
        <p:spPr>
          <a:xfrm>
            <a:off x="8595309" y="4734026"/>
            <a:ext cx="548700" cy="393600"/>
          </a:xfrm>
          <a:prstGeom prst="rect">
            <a:avLst/>
          </a:prstGeom>
          <a:noFill/>
          <a:ln>
            <a:noFill/>
          </a:ln>
        </p:spPr>
        <p:txBody>
          <a:bodyPr spcFirstLastPara="1" wrap="square" lIns="91425" tIns="91425" rIns="91425" bIns="91425" anchor="ctr" anchorCtr="0">
            <a:noAutofit/>
          </a:bodyPr>
          <a:lstStyle>
            <a:lvl1pPr lvl="0" algn="ctr" rtl="0">
              <a:spcAft>
                <a:spcPts val="0"/>
              </a:spcAft>
              <a:buNone/>
              <a:defRPr sz="1200" b="1">
                <a:solidFill>
                  <a:schemeClr val="lt2"/>
                </a:solidFill>
                <a:latin typeface="Heebo"/>
                <a:ea typeface="Heebo"/>
                <a:cs typeface="Heebo"/>
                <a:sym typeface="Heebo"/>
              </a:defRPr>
            </a:lvl1pPr>
            <a:lvl2pPr lvl="1" algn="ctr" rtl="0">
              <a:spcAft>
                <a:spcPts val="0"/>
              </a:spcAft>
              <a:buNone/>
              <a:defRPr sz="1200" b="1">
                <a:solidFill>
                  <a:schemeClr val="lt2"/>
                </a:solidFill>
                <a:latin typeface="Heebo"/>
                <a:ea typeface="Heebo"/>
                <a:cs typeface="Heebo"/>
                <a:sym typeface="Heebo"/>
              </a:defRPr>
            </a:lvl2pPr>
            <a:lvl3pPr lvl="2" algn="ctr" rtl="0">
              <a:spcAft>
                <a:spcPts val="0"/>
              </a:spcAft>
              <a:buNone/>
              <a:defRPr sz="1200" b="1">
                <a:solidFill>
                  <a:schemeClr val="lt2"/>
                </a:solidFill>
                <a:latin typeface="Heebo"/>
                <a:ea typeface="Heebo"/>
                <a:cs typeface="Heebo"/>
                <a:sym typeface="Heebo"/>
              </a:defRPr>
            </a:lvl3pPr>
            <a:lvl4pPr lvl="3" algn="ctr" rtl="0">
              <a:spcAft>
                <a:spcPts val="0"/>
              </a:spcAft>
              <a:buNone/>
              <a:defRPr sz="1200" b="1">
                <a:solidFill>
                  <a:schemeClr val="lt2"/>
                </a:solidFill>
                <a:latin typeface="Heebo"/>
                <a:ea typeface="Heebo"/>
                <a:cs typeface="Heebo"/>
                <a:sym typeface="Heebo"/>
              </a:defRPr>
            </a:lvl4pPr>
            <a:lvl5pPr lvl="4" algn="ctr" rtl="0">
              <a:spcAft>
                <a:spcPts val="0"/>
              </a:spcAft>
              <a:buNone/>
              <a:defRPr sz="1200" b="1">
                <a:solidFill>
                  <a:schemeClr val="lt2"/>
                </a:solidFill>
                <a:latin typeface="Heebo"/>
                <a:ea typeface="Heebo"/>
                <a:cs typeface="Heebo"/>
                <a:sym typeface="Heebo"/>
              </a:defRPr>
            </a:lvl5pPr>
            <a:lvl6pPr lvl="5" algn="ctr" rtl="0">
              <a:spcAft>
                <a:spcPts val="0"/>
              </a:spcAft>
              <a:buNone/>
              <a:defRPr sz="1200" b="1">
                <a:solidFill>
                  <a:schemeClr val="lt2"/>
                </a:solidFill>
                <a:latin typeface="Heebo"/>
                <a:ea typeface="Heebo"/>
                <a:cs typeface="Heebo"/>
                <a:sym typeface="Heebo"/>
              </a:defRPr>
            </a:lvl6pPr>
            <a:lvl7pPr lvl="6" algn="ctr" rtl="0">
              <a:spcAft>
                <a:spcPts val="0"/>
              </a:spcAft>
              <a:buNone/>
              <a:defRPr sz="1200" b="1">
                <a:solidFill>
                  <a:schemeClr val="lt2"/>
                </a:solidFill>
                <a:latin typeface="Heebo"/>
                <a:ea typeface="Heebo"/>
                <a:cs typeface="Heebo"/>
                <a:sym typeface="Heebo"/>
              </a:defRPr>
            </a:lvl7pPr>
            <a:lvl8pPr lvl="7" algn="ctr" rtl="0">
              <a:spcAft>
                <a:spcPts val="0"/>
              </a:spcAft>
              <a:buNone/>
              <a:defRPr sz="1200" b="1">
                <a:solidFill>
                  <a:schemeClr val="lt2"/>
                </a:solidFill>
                <a:latin typeface="Heebo"/>
                <a:ea typeface="Heebo"/>
                <a:cs typeface="Heebo"/>
                <a:sym typeface="Heebo"/>
              </a:defRPr>
            </a:lvl8pPr>
            <a:lvl9pPr lvl="8" algn="ctr" rtl="0">
              <a:spcAft>
                <a:spcPts val="0"/>
              </a:spcAft>
              <a:buNone/>
              <a:defRPr sz="1200" b="1">
                <a:solidFill>
                  <a:schemeClr val="lt2"/>
                </a:solidFill>
                <a:latin typeface="Heebo"/>
                <a:ea typeface="Heebo"/>
                <a:cs typeface="Heebo"/>
                <a:sym typeface="Heebo"/>
              </a:defRPr>
            </a:lvl9pPr>
          </a:lstStyle>
          <a:p>
            <a:pPr marL="0" lvl="0" indent="0" algn="ct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26">
            <a:alphaModFix/>
          </a:blip>
          <a:stretch>
            <a:fillRect/>
          </a:stretch>
        </p:blipFill>
        <p:spPr>
          <a:xfrm>
            <a:off x="107025" y="4284575"/>
            <a:ext cx="428352" cy="457399"/>
          </a:xfrm>
          <a:prstGeom prst="rect">
            <a:avLst/>
          </a:prstGeom>
          <a:noFill/>
          <a:ln>
            <a:noFill/>
          </a:ln>
        </p:spPr>
      </p:pic>
      <p:sp>
        <p:nvSpPr>
          <p:cNvPr id="10" name="Google Shape;10;p1"/>
          <p:cNvSpPr txBox="1"/>
          <p:nvPr/>
        </p:nvSpPr>
        <p:spPr>
          <a:xfrm>
            <a:off x="33475" y="4653775"/>
            <a:ext cx="645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lt2"/>
                </a:solidFill>
                <a:latin typeface="Heebo"/>
                <a:ea typeface="Heebo"/>
                <a:cs typeface="Heebo"/>
                <a:sym typeface="Heebo"/>
              </a:rPr>
              <a:t>1825023 </a:t>
            </a:r>
            <a:endParaRPr sz="800">
              <a:solidFill>
                <a:schemeClr val="lt2"/>
              </a:solidFill>
              <a:latin typeface="Heebo"/>
              <a:ea typeface="Heebo"/>
              <a:cs typeface="Heebo"/>
              <a:sym typeface="Heebo"/>
            </a:endParaRPr>
          </a:p>
          <a:p>
            <a:pPr marL="0" lvl="0" indent="0" algn="l" rtl="0">
              <a:spcBef>
                <a:spcPts val="0"/>
              </a:spcBef>
              <a:spcAft>
                <a:spcPts val="0"/>
              </a:spcAft>
              <a:buNone/>
            </a:pPr>
            <a:r>
              <a:rPr lang="en" sz="800">
                <a:solidFill>
                  <a:schemeClr val="lt2"/>
                </a:solidFill>
                <a:latin typeface="Heebo"/>
                <a:ea typeface="Heebo"/>
                <a:cs typeface="Heebo"/>
                <a:sym typeface="Heebo"/>
              </a:rPr>
              <a:t>2111152</a:t>
            </a:r>
            <a:endParaRPr sz="800">
              <a:solidFill>
                <a:schemeClr val="lt2"/>
              </a:solidFill>
              <a:latin typeface="Heebo"/>
              <a:ea typeface="Heebo"/>
              <a:cs typeface="Heebo"/>
              <a:sym typeface="Heebo"/>
            </a:endParaRPr>
          </a:p>
          <a:p>
            <a:pPr marL="0" lvl="0" indent="0" algn="l" rtl="0">
              <a:spcBef>
                <a:spcPts val="0"/>
              </a:spcBef>
              <a:spcAft>
                <a:spcPts val="0"/>
              </a:spcAft>
              <a:buNone/>
            </a:pPr>
            <a:r>
              <a:rPr lang="en" sz="800">
                <a:solidFill>
                  <a:schemeClr val="lt2"/>
                </a:solidFill>
                <a:latin typeface="Heebo"/>
                <a:ea typeface="Heebo"/>
                <a:cs typeface="Heebo"/>
                <a:sym typeface="Heebo"/>
              </a:rPr>
              <a:t>2145010</a:t>
            </a:r>
            <a:endParaRPr sz="800">
              <a:solidFill>
                <a:schemeClr val="lt2"/>
              </a:solidFill>
              <a:latin typeface="Heebo"/>
              <a:ea typeface="Heebo"/>
              <a:cs typeface="Heebo"/>
              <a:sym typeface="Heebo"/>
            </a:endParaRPr>
          </a:p>
        </p:txBody>
      </p:sp>
      <p:sp>
        <p:nvSpPr>
          <p:cNvPr id="11" name="Google Shape;11;p1"/>
          <p:cNvSpPr txBox="1"/>
          <p:nvPr/>
        </p:nvSpPr>
        <p:spPr>
          <a:xfrm>
            <a:off x="7623813" y="4841363"/>
            <a:ext cx="15696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2"/>
                </a:solidFill>
                <a:latin typeface="Heebo"/>
                <a:ea typeface="Heebo"/>
                <a:cs typeface="Heebo"/>
                <a:sym typeface="Heebo"/>
              </a:rPr>
              <a:t>all.rit.edu</a:t>
            </a:r>
            <a:endParaRPr sz="1000">
              <a:solidFill>
                <a:schemeClr val="lt2"/>
              </a:solidFill>
              <a:latin typeface="Heebo"/>
              <a:ea typeface="Heebo"/>
              <a:cs typeface="Heebo"/>
              <a:sym typeface="Heebo"/>
            </a:endParaRPr>
          </a:p>
        </p:txBody>
      </p:sp>
      <p:pic>
        <p:nvPicPr>
          <p:cNvPr id="12" name="Google Shape;12;p1"/>
          <p:cNvPicPr preferRelativeResize="0"/>
          <p:nvPr/>
        </p:nvPicPr>
        <p:blipFill>
          <a:blip r:embed="rId27">
            <a:alphaModFix/>
          </a:blip>
          <a:stretch>
            <a:fillRect/>
          </a:stretch>
        </p:blipFill>
        <p:spPr>
          <a:xfrm>
            <a:off x="7623832" y="4653775"/>
            <a:ext cx="860319" cy="263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video" Target="https://www.youtube.com/embed/rH9-m7AhJhk?feature=oembed" TargetMode="External"/><Relationship Id="rId7" Type="http://schemas.openxmlformats.org/officeDocument/2006/relationships/image" Target="../media/image19.jpeg"/><Relationship Id="rId2" Type="http://schemas.openxmlformats.org/officeDocument/2006/relationships/video" Target="https://www.youtube.com/embed/_qdvTAgKiv0?feature=oembed" TargetMode="External"/><Relationship Id="rId1" Type="http://schemas.openxmlformats.org/officeDocument/2006/relationships/video" Target="https://www.youtube.com/embed/0yCJMt9Mx9c?feature=oembed" TargetMode="External"/><Relationship Id="rId6" Type="http://schemas.openxmlformats.org/officeDocument/2006/relationships/image" Target="../media/image18.jpeg"/><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1.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p:nvPr/>
        </p:nvSpPr>
        <p:spPr>
          <a:xfrm>
            <a:off x="406951" y="3498112"/>
            <a:ext cx="8330098" cy="520995"/>
          </a:xfrm>
          <a:prstGeom prst="roundRect">
            <a:avLst>
              <a:gd name="adj"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ctrTitle"/>
          </p:nvPr>
        </p:nvSpPr>
        <p:spPr>
          <a:xfrm>
            <a:off x="1418549" y="1341892"/>
            <a:ext cx="6306900" cy="17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Lab 7</a:t>
            </a:r>
            <a:br>
              <a:rPr lang="en" sz="3600" b="1" dirty="0"/>
            </a:br>
            <a:r>
              <a:rPr lang="en" sz="3600" b="1" dirty="0">
                <a:solidFill>
                  <a:schemeClr val="dk2"/>
                </a:solidFill>
              </a:rPr>
              <a:t>AI Cybersecurity</a:t>
            </a:r>
            <a:endParaRPr sz="3600" b="1" dirty="0">
              <a:solidFill>
                <a:schemeClr val="dk2"/>
              </a:solidFill>
            </a:endParaRPr>
          </a:p>
        </p:txBody>
      </p:sp>
      <p:sp>
        <p:nvSpPr>
          <p:cNvPr id="226" name="Google Shape;226;p27"/>
          <p:cNvSpPr txBox="1"/>
          <p:nvPr/>
        </p:nvSpPr>
        <p:spPr>
          <a:xfrm>
            <a:off x="604900" y="3622853"/>
            <a:ext cx="2546376"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Rochester Institute of Technology</a:t>
            </a:r>
            <a:endParaRPr sz="1200" b="1" dirty="0">
              <a:solidFill>
                <a:schemeClr val="lt2"/>
              </a:solidFill>
              <a:latin typeface="Heebo"/>
              <a:ea typeface="Heebo"/>
              <a:cs typeface="Heebo"/>
              <a:sym typeface="Heebo"/>
            </a:endParaRPr>
          </a:p>
        </p:txBody>
      </p:sp>
      <p:sp>
        <p:nvSpPr>
          <p:cNvPr id="227" name="Google Shape;227;p27"/>
          <p:cNvSpPr txBox="1"/>
          <p:nvPr/>
        </p:nvSpPr>
        <p:spPr>
          <a:xfrm>
            <a:off x="6425091" y="3622853"/>
            <a:ext cx="2023200"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Funded By the NSF</a:t>
            </a:r>
            <a:endParaRPr sz="1200" b="1" dirty="0">
              <a:solidFill>
                <a:schemeClr val="lt2"/>
              </a:solidFill>
              <a:latin typeface="Heebo"/>
              <a:ea typeface="Heebo"/>
              <a:cs typeface="Heebo"/>
              <a:sym typeface="Heebo"/>
            </a:endParaRPr>
          </a:p>
        </p:txBody>
      </p:sp>
      <p:sp>
        <p:nvSpPr>
          <p:cNvPr id="228" name="Google Shape;228;p27"/>
          <p:cNvSpPr txBox="1"/>
          <p:nvPr/>
        </p:nvSpPr>
        <p:spPr>
          <a:xfrm>
            <a:off x="3465142" y="3633343"/>
            <a:ext cx="2856313"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Accessible Learning Labs</a:t>
            </a:r>
            <a:endParaRPr sz="1200" b="1" dirty="0">
              <a:solidFill>
                <a:schemeClr val="lt2"/>
              </a:solidFill>
              <a:latin typeface="Heebo"/>
              <a:ea typeface="Heebo"/>
              <a:cs typeface="Heebo"/>
              <a:sym typeface="Heebo"/>
            </a:endParaRPr>
          </a:p>
        </p:txBody>
      </p:sp>
      <p:cxnSp>
        <p:nvCxnSpPr>
          <p:cNvPr id="229" name="Google Shape;229;p27"/>
          <p:cNvCxnSpPr/>
          <p:nvPr/>
        </p:nvCxnSpPr>
        <p:spPr>
          <a:xfrm>
            <a:off x="3459574" y="3627953"/>
            <a:ext cx="0" cy="266400"/>
          </a:xfrm>
          <a:prstGeom prst="straightConnector1">
            <a:avLst/>
          </a:prstGeom>
          <a:noFill/>
          <a:ln w="19050" cap="flat" cmpd="sng">
            <a:solidFill>
              <a:schemeClr val="lt2"/>
            </a:solidFill>
            <a:prstDash val="solid"/>
            <a:round/>
            <a:headEnd type="none" w="med" len="med"/>
            <a:tailEnd type="none" w="med" len="med"/>
          </a:ln>
        </p:spPr>
      </p:cxnSp>
      <p:cxnSp>
        <p:nvCxnSpPr>
          <p:cNvPr id="230" name="Google Shape;230;p27"/>
          <p:cNvCxnSpPr/>
          <p:nvPr/>
        </p:nvCxnSpPr>
        <p:spPr>
          <a:xfrm>
            <a:off x="6314249" y="3627953"/>
            <a:ext cx="0" cy="266400"/>
          </a:xfrm>
          <a:prstGeom prst="straightConnector1">
            <a:avLst/>
          </a:prstGeom>
          <a:noFill/>
          <a:ln w="19050" cap="flat" cmpd="sng">
            <a:solidFill>
              <a:schemeClr val="lt2"/>
            </a:solidFill>
            <a:prstDash val="solid"/>
            <a:round/>
            <a:headEnd type="none" w="med" len="med"/>
            <a:tailEnd type="none" w="med" len="med"/>
          </a:ln>
        </p:spPr>
      </p:cxnSp>
      <p:sp>
        <p:nvSpPr>
          <p:cNvPr id="231" name="Google Shape;231;p2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Utility Equation</a:t>
            </a:r>
            <a:r>
              <a:rPr lang="en" b="1" dirty="0"/>
              <a:t> Quiz</a:t>
            </a:r>
            <a:endParaRPr b="1" dirty="0">
              <a:solidFill>
                <a:schemeClr val="dk2"/>
              </a:solidFill>
            </a:endParaRPr>
          </a:p>
        </p:txBody>
      </p:sp>
      <p:sp>
        <p:nvSpPr>
          <p:cNvPr id="354" name="Google Shape;354;p36"/>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Google Shape;305;p33">
            <a:extLst>
              <a:ext uri="{FF2B5EF4-FFF2-40B4-BE49-F238E27FC236}">
                <a16:creationId xmlns:a16="http://schemas.microsoft.com/office/drawing/2014/main" id="{F4B673A1-A16B-1C4C-B55C-6A5021A222D4}"/>
              </a:ext>
            </a:extLst>
          </p:cNvPr>
          <p:cNvSpPr/>
          <p:nvPr/>
        </p:nvSpPr>
        <p:spPr>
          <a:xfrm>
            <a:off x="5267787" y="1211489"/>
            <a:ext cx="3250808" cy="3288079"/>
          </a:xfrm>
          <a:prstGeom prst="roundRect">
            <a:avLst/>
          </a:prstGeom>
          <a:gradFill>
            <a:gsLst>
              <a:gs pos="0">
                <a:schemeClr val="lt1">
                  <a:alpha val="25000"/>
                </a:schemeClr>
              </a:gs>
              <a:gs pos="100000">
                <a:schemeClr val="dk1"/>
              </a:gs>
            </a:gsLst>
            <a:path path="circle">
              <a:fillToRect l="50000" t="50000" r="50000" b="50000"/>
            </a:path>
          </a:gradFill>
          <a:ln w="31750">
            <a:solidFill>
              <a:schemeClr val="bg2"/>
            </a:solid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p>
            <a:pPr marL="285750" indent="-285750">
              <a:buClr>
                <a:schemeClr val="accent6"/>
              </a:buClr>
              <a:buFont typeface="Arial" panose="020B0604020202020204" pitchFamily="34" charset="0"/>
              <a:buChar char="•"/>
            </a:pPr>
            <a:r>
              <a:rPr lang="en-US" sz="1500" dirty="0">
                <a:solidFill>
                  <a:schemeClr val="accent6"/>
                </a:solidFill>
                <a:latin typeface="Heebo" pitchFamily="2" charset="-79"/>
                <a:cs typeface="Heebo" pitchFamily="2" charset="-79"/>
              </a:rPr>
              <a:t>As was discussed prior, utility equation are a vital part of machine learning that assigns values to certain actions that an AI system can take. You will now take a brief quiz to test your understanding about how differing utility equations can affect an autonomous system and whether is improves or reduces the AI’s accuracy.</a:t>
            </a:r>
          </a:p>
          <a:p>
            <a:endParaRPr lang="en-US" sz="1400" dirty="0">
              <a:solidFill>
                <a:schemeClr val="accent6"/>
              </a:solidFill>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p>
        </p:txBody>
      </p:sp>
      <p:pic>
        <p:nvPicPr>
          <p:cNvPr id="3" name="Picture 2" descr="A black text on a white background&#10;&#10;Description automatically generated with low confidence">
            <a:extLst>
              <a:ext uri="{FF2B5EF4-FFF2-40B4-BE49-F238E27FC236}">
                <a16:creationId xmlns:a16="http://schemas.microsoft.com/office/drawing/2014/main" id="{8B078225-7B15-3047-9BDC-23DEA7B06DFA}"/>
              </a:ext>
            </a:extLst>
          </p:cNvPr>
          <p:cNvPicPr>
            <a:picLocks noChangeAspect="1"/>
          </p:cNvPicPr>
          <p:nvPr/>
        </p:nvPicPr>
        <p:blipFill>
          <a:blip r:embed="rId3"/>
          <a:stretch>
            <a:fillRect/>
          </a:stretch>
        </p:blipFill>
        <p:spPr>
          <a:xfrm>
            <a:off x="1666264" y="2744081"/>
            <a:ext cx="3145492" cy="607905"/>
          </a:xfrm>
          <a:prstGeom prst="roundRect">
            <a:avLst/>
          </a:prstGeom>
          <a:effectLst>
            <a:outerShdw blurRad="63500" sx="102000" sy="102000" algn="ctr" rotWithShape="0">
              <a:prstClr val="black">
                <a:alpha val="40000"/>
              </a:prstClr>
            </a:outerShdw>
          </a:effectLst>
        </p:spPr>
      </p:pic>
      <p:pic>
        <p:nvPicPr>
          <p:cNvPr id="5" name="Picture 4" descr="A black text on a white background&#10;&#10;Description automatically generated with low confidence">
            <a:extLst>
              <a:ext uri="{FF2B5EF4-FFF2-40B4-BE49-F238E27FC236}">
                <a16:creationId xmlns:a16="http://schemas.microsoft.com/office/drawing/2014/main" id="{EDF77A9C-D149-0D4A-B427-4DB2DCEDFCA5}"/>
              </a:ext>
            </a:extLst>
          </p:cNvPr>
          <p:cNvPicPr>
            <a:picLocks noChangeAspect="1"/>
          </p:cNvPicPr>
          <p:nvPr/>
        </p:nvPicPr>
        <p:blipFill>
          <a:blip r:embed="rId4"/>
          <a:stretch>
            <a:fillRect/>
          </a:stretch>
        </p:blipFill>
        <p:spPr>
          <a:xfrm>
            <a:off x="1038034" y="1794558"/>
            <a:ext cx="3993299" cy="496995"/>
          </a:xfrm>
          <a:prstGeom prst="roundRect">
            <a:avLst/>
          </a:prstGeom>
          <a:effectLst>
            <a:outerShdw blurRad="63500" sx="102000" sy="102000" algn="ctr" rotWithShape="0">
              <a:prstClr val="black">
                <a:alpha val="40000"/>
              </a:prstClr>
            </a:outerShdw>
          </a:effectLst>
        </p:spPr>
      </p:pic>
      <p:pic>
        <p:nvPicPr>
          <p:cNvPr id="9" name="Picture 8" descr="A black text on a white background&#10;&#10;Description automatically generated with low confidence">
            <a:extLst>
              <a:ext uri="{FF2B5EF4-FFF2-40B4-BE49-F238E27FC236}">
                <a16:creationId xmlns:a16="http://schemas.microsoft.com/office/drawing/2014/main" id="{CF5E3E06-151F-F448-B257-4A5528203146}"/>
              </a:ext>
            </a:extLst>
          </p:cNvPr>
          <p:cNvPicPr>
            <a:picLocks noChangeAspect="1"/>
          </p:cNvPicPr>
          <p:nvPr/>
        </p:nvPicPr>
        <p:blipFill>
          <a:blip r:embed="rId5"/>
          <a:stretch>
            <a:fillRect/>
          </a:stretch>
        </p:blipFill>
        <p:spPr>
          <a:xfrm>
            <a:off x="625405" y="2229799"/>
            <a:ext cx="3250807" cy="571571"/>
          </a:xfrm>
          <a:prstGeom prst="roundRect">
            <a:avLst/>
          </a:prstGeom>
          <a:effectLst>
            <a:outerShdw blurRad="63500" sx="102000" sy="102000" algn="ctr" rotWithShape="0">
              <a:prstClr val="black">
                <a:alpha val="40000"/>
              </a:prstClr>
            </a:outerShdw>
          </a:effectLst>
        </p:spPr>
      </p:pic>
      <p:pic>
        <p:nvPicPr>
          <p:cNvPr id="11" name="Picture 10" descr="A picture containing text, font, white, typography&#10;&#10;Description automatically generated">
            <a:extLst>
              <a:ext uri="{FF2B5EF4-FFF2-40B4-BE49-F238E27FC236}">
                <a16:creationId xmlns:a16="http://schemas.microsoft.com/office/drawing/2014/main" id="{D7519C8B-9560-F840-85A7-A5C15AC265E3}"/>
              </a:ext>
            </a:extLst>
          </p:cNvPr>
          <p:cNvPicPr>
            <a:picLocks noChangeAspect="1"/>
          </p:cNvPicPr>
          <p:nvPr/>
        </p:nvPicPr>
        <p:blipFill>
          <a:blip r:embed="rId6"/>
          <a:stretch>
            <a:fillRect/>
          </a:stretch>
        </p:blipFill>
        <p:spPr>
          <a:xfrm>
            <a:off x="654313" y="3253898"/>
            <a:ext cx="3197679" cy="607905"/>
          </a:xfrm>
          <a:prstGeom prst="roundRect">
            <a:avLst/>
          </a:prstGeom>
          <a:effectLst>
            <a:outerShdw blurRad="63500" sx="102000" sy="102000" algn="ct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Reinforcement</a:t>
            </a:r>
            <a:endParaRPr b="1" dirty="0">
              <a:solidFill>
                <a:schemeClr val="bg2"/>
              </a:solidFill>
            </a:endParaRPr>
          </a:p>
        </p:txBody>
      </p:sp>
      <p:sp>
        <p:nvSpPr>
          <p:cNvPr id="361" name="Google Shape;361;p3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 name="Google Shape;305;p33">
            <a:extLst>
              <a:ext uri="{FF2B5EF4-FFF2-40B4-BE49-F238E27FC236}">
                <a16:creationId xmlns:a16="http://schemas.microsoft.com/office/drawing/2014/main" id="{6ED9C5C1-5FA7-574E-9277-E0E94E7A1AAC}"/>
              </a:ext>
            </a:extLst>
          </p:cNvPr>
          <p:cNvSpPr/>
          <p:nvPr/>
        </p:nvSpPr>
        <p:spPr>
          <a:xfrm>
            <a:off x="453309" y="1549400"/>
            <a:ext cx="3363780" cy="2517274"/>
          </a:xfrm>
          <a:prstGeom prst="roundRect">
            <a:avLst/>
          </a:prstGeom>
          <a:gradFill>
            <a:gsLst>
              <a:gs pos="0">
                <a:schemeClr val="lt1">
                  <a:alpha val="25000"/>
                </a:schemeClr>
              </a:gs>
              <a:gs pos="100000">
                <a:schemeClr val="dk1"/>
              </a:gs>
            </a:gsLst>
            <a:path path="circle">
              <a:fillToRect l="50000" t="50000" r="50000" b="50000"/>
            </a:path>
          </a:gradFill>
          <a:ln w="31750">
            <a:solidFill>
              <a:schemeClr val="dk2"/>
            </a:solid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p>
            <a:pPr algn="ctr">
              <a:buClr>
                <a:schemeClr val="accent6"/>
              </a:buClr>
            </a:pPr>
            <a:r>
              <a:rPr lang="en-US" sz="1800" dirty="0">
                <a:solidFill>
                  <a:schemeClr val="accent6"/>
                </a:solidFill>
                <a:latin typeface="Heebo" pitchFamily="2" charset="-79"/>
                <a:cs typeface="Heebo" pitchFamily="2" charset="-79"/>
              </a:rPr>
              <a:t>Now that you have completed the exercise, watch the following reinforcement videos in order to develop a deeper understanding of machine learning and autonomous systems</a:t>
            </a:r>
            <a:endParaRPr dirty="0"/>
          </a:p>
        </p:txBody>
      </p:sp>
      <p:pic>
        <p:nvPicPr>
          <p:cNvPr id="5" name="Online Media 4" descr="How does artificial intelligence learn? - Briana Brownell">
            <a:hlinkClick r:id="" action="ppaction://media"/>
            <a:extLst>
              <a:ext uri="{FF2B5EF4-FFF2-40B4-BE49-F238E27FC236}">
                <a16:creationId xmlns:a16="http://schemas.microsoft.com/office/drawing/2014/main" id="{B1D53D06-AF06-6444-8FD0-E176205469BF}"/>
              </a:ext>
            </a:extLst>
          </p:cNvPr>
          <p:cNvPicPr>
            <a:picLocks noRot="1" noChangeAspect="1"/>
          </p:cNvPicPr>
          <p:nvPr>
            <a:videoFile r:link="rId1"/>
          </p:nvPr>
        </p:nvPicPr>
        <p:blipFill>
          <a:blip r:embed="rId6"/>
          <a:stretch>
            <a:fillRect/>
          </a:stretch>
        </p:blipFill>
        <p:spPr>
          <a:xfrm>
            <a:off x="6150691" y="1136650"/>
            <a:ext cx="2540000" cy="1435100"/>
          </a:xfrm>
          <a:prstGeom prst="roundRect">
            <a:avLst/>
          </a:prstGeom>
          <a:effectLst>
            <a:outerShdw blurRad="63500" sx="102000" sy="102000" algn="ctr" rotWithShape="0">
              <a:prstClr val="black">
                <a:alpha val="40000"/>
              </a:prstClr>
            </a:outerShdw>
          </a:effectLst>
        </p:spPr>
      </p:pic>
      <p:pic>
        <p:nvPicPr>
          <p:cNvPr id="6" name="Online Media 5" descr="Applying Deep Learning To Detect Any Cyber-Threat">
            <a:hlinkClick r:id="" action="ppaction://media"/>
            <a:extLst>
              <a:ext uri="{FF2B5EF4-FFF2-40B4-BE49-F238E27FC236}">
                <a16:creationId xmlns:a16="http://schemas.microsoft.com/office/drawing/2014/main" id="{B9D82EB1-0035-EE43-8850-6A40C602E955}"/>
              </a:ext>
            </a:extLst>
          </p:cNvPr>
          <p:cNvPicPr>
            <a:picLocks noRot="1" noChangeAspect="1"/>
          </p:cNvPicPr>
          <p:nvPr>
            <a:videoFile r:link="rId2"/>
          </p:nvPr>
        </p:nvPicPr>
        <p:blipFill>
          <a:blip r:embed="rId7"/>
          <a:stretch>
            <a:fillRect/>
          </a:stretch>
        </p:blipFill>
        <p:spPr>
          <a:xfrm>
            <a:off x="4056913" y="2090487"/>
            <a:ext cx="2540000" cy="1435100"/>
          </a:xfrm>
          <a:prstGeom prst="roundRect">
            <a:avLst/>
          </a:prstGeom>
          <a:effectLst>
            <a:outerShdw blurRad="63500" sx="102000" sy="102000" algn="ctr" rotWithShape="0">
              <a:prstClr val="black">
                <a:alpha val="40000"/>
              </a:prstClr>
            </a:outerShdw>
          </a:effectLst>
        </p:spPr>
      </p:pic>
      <p:pic>
        <p:nvPicPr>
          <p:cNvPr id="7" name="Online Media 6" descr="Artificial Intelligence for smarter Cybersecurity">
            <a:hlinkClick r:id="" action="ppaction://media"/>
            <a:extLst>
              <a:ext uri="{FF2B5EF4-FFF2-40B4-BE49-F238E27FC236}">
                <a16:creationId xmlns:a16="http://schemas.microsoft.com/office/drawing/2014/main" id="{FD1E3376-6F3E-BB4A-9A08-473F3466F32F}"/>
              </a:ext>
            </a:extLst>
          </p:cNvPr>
          <p:cNvPicPr>
            <a:picLocks noRot="1" noChangeAspect="1"/>
          </p:cNvPicPr>
          <p:nvPr>
            <a:videoFile r:link="rId3"/>
          </p:nvPr>
        </p:nvPicPr>
        <p:blipFill>
          <a:blip r:embed="rId8"/>
          <a:stretch>
            <a:fillRect/>
          </a:stretch>
        </p:blipFill>
        <p:spPr>
          <a:xfrm>
            <a:off x="5808734" y="3095739"/>
            <a:ext cx="2540000" cy="1435100"/>
          </a:xfrm>
          <a:prstGeom prst="round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684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5"/>
                </p:tgtEl>
              </p:cMediaNode>
            </p:video>
            <p:seq concurrent="1" nextAc="seek">
              <p:cTn id="16" restart="whenNotActive" fill="hold" evtFilter="cancelBubble" nodeType="interactiveSeq">
                <p:stCondLst>
                  <p:cond evt="onClick" delay="0">
                    <p:tgtEl>
                      <p:spTgt spid="5"/>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5"/>
                                        </p:tgtEl>
                                      </p:cBhvr>
                                    </p:cmd>
                                  </p:childTnLst>
                                </p:cTn>
                              </p:par>
                            </p:childTnLst>
                          </p:cTn>
                        </p:par>
                      </p:childTnLst>
                    </p:cTn>
                  </p:par>
                </p:childTnLst>
              </p:cTn>
              <p:nextCondLst>
                <p:cond evt="onClick" delay="0">
                  <p:tgtEl>
                    <p:spTgt spid="5"/>
                  </p:tgtEl>
                </p:cond>
              </p:nextCondLst>
            </p:seq>
            <p:video>
              <p:cMediaNode vol="80000">
                <p:cTn id="21" fill="hold" display="0">
                  <p:stCondLst>
                    <p:cond delay="indefinite"/>
                  </p:stCondLst>
                </p:cTn>
                <p:tgtEl>
                  <p:spTgt spid="6"/>
                </p:tgtEl>
              </p:cMediaNode>
            </p:video>
            <p:seq concurrent="1" nextAc="seek">
              <p:cTn id="22" restart="whenNotActive" fill="hold" evtFilter="cancelBubble" nodeType="interactiveSeq">
                <p:stCondLst>
                  <p:cond evt="onClick" delay="0">
                    <p:tgtEl>
                      <p:spTgt spid="6"/>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6"/>
                                        </p:tgtEl>
                                      </p:cBhvr>
                                    </p:cmd>
                                  </p:childTnLst>
                                </p:cTn>
                              </p:par>
                            </p:childTnLst>
                          </p:cTn>
                        </p:par>
                      </p:childTnLst>
                    </p:cTn>
                  </p:par>
                </p:childTnLst>
              </p:cTn>
              <p:nextCondLst>
                <p:cond evt="onClick" delay="0">
                  <p:tgtEl>
                    <p:spTgt spid="6"/>
                  </p:tgtEl>
                </p:cond>
              </p:nextCondLst>
            </p:seq>
            <p:video>
              <p:cMediaNode vol="80000">
                <p:cTn id="27" fill="hold" display="0">
                  <p:stCondLst>
                    <p:cond delay="indefinite"/>
                  </p:stCondLst>
                </p:cTn>
                <p:tgtEl>
                  <p:spTgt spid="7"/>
                </p:tgtEl>
              </p:cMediaNode>
            </p:video>
            <p:seq concurrent="1" nextAc="seek">
              <p:cTn id="28" restart="whenNotActive" fill="hold" evtFilter="cancelBubble" nodeType="interactiveSeq">
                <p:stCondLst>
                  <p:cond evt="onClick" delay="0">
                    <p:tgtEl>
                      <p:spTgt spid="7"/>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Quiz</a:t>
            </a:r>
            <a:endParaRPr b="1" dirty="0">
              <a:solidFill>
                <a:schemeClr val="bg2"/>
              </a:solidFill>
            </a:endParaRPr>
          </a:p>
        </p:txBody>
      </p:sp>
      <p:sp>
        <p:nvSpPr>
          <p:cNvPr id="361" name="Google Shape;361;p3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10" name="Google Shape;305;p33">
            <a:extLst>
              <a:ext uri="{FF2B5EF4-FFF2-40B4-BE49-F238E27FC236}">
                <a16:creationId xmlns:a16="http://schemas.microsoft.com/office/drawing/2014/main" id="{6ED9C5C1-5FA7-574E-9277-E0E94E7A1AAC}"/>
              </a:ext>
            </a:extLst>
          </p:cNvPr>
          <p:cNvSpPr/>
          <p:nvPr/>
        </p:nvSpPr>
        <p:spPr>
          <a:xfrm>
            <a:off x="406400" y="1189365"/>
            <a:ext cx="3766280" cy="2932581"/>
          </a:xfrm>
          <a:prstGeom prst="roundRect">
            <a:avLst/>
          </a:prstGeom>
          <a:gradFill>
            <a:gsLst>
              <a:gs pos="0">
                <a:schemeClr val="lt1">
                  <a:alpha val="25000"/>
                </a:schemeClr>
              </a:gs>
              <a:gs pos="100000">
                <a:schemeClr val="dk1"/>
              </a:gs>
            </a:gsLst>
            <a:path path="circle">
              <a:fillToRect l="50000" t="50000" r="50000" b="50000"/>
            </a:path>
          </a:gradFill>
          <a:ln w="31750">
            <a:solidFill>
              <a:schemeClr val="dk2"/>
            </a:solid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p>
            <a:pPr algn="ctr">
              <a:buClr>
                <a:schemeClr val="accent6"/>
              </a:buClr>
            </a:pPr>
            <a:r>
              <a:rPr lang="en-US" sz="1600" dirty="0">
                <a:solidFill>
                  <a:schemeClr val="accent6"/>
                </a:solidFill>
                <a:latin typeface="Heebo" pitchFamily="2" charset="-79"/>
                <a:cs typeface="Heebo" pitchFamily="2" charset="-79"/>
              </a:rPr>
              <a:t>You will now go through and complete a 5-question quiz in order to test your knowledge on the reading material, exercise, and reinforcement videos you just experienced</a:t>
            </a:r>
          </a:p>
          <a:p>
            <a:pPr algn="ctr">
              <a:buClr>
                <a:schemeClr val="accent6"/>
              </a:buClr>
            </a:pPr>
            <a:endParaRPr lang="en-US" sz="1600" dirty="0">
              <a:solidFill>
                <a:schemeClr val="accent6"/>
              </a:solidFill>
              <a:latin typeface="Heebo" pitchFamily="2" charset="-79"/>
              <a:cs typeface="Heebo" pitchFamily="2" charset="-79"/>
            </a:endParaRPr>
          </a:p>
          <a:p>
            <a:pPr algn="ctr">
              <a:buClr>
                <a:schemeClr val="accent6"/>
              </a:buClr>
            </a:pPr>
            <a:r>
              <a:rPr lang="en-US" sz="1600" dirty="0">
                <a:solidFill>
                  <a:schemeClr val="accent6"/>
                </a:solidFill>
                <a:latin typeface="Heebo" pitchFamily="2" charset="-79"/>
                <a:cs typeface="Heebo" pitchFamily="2" charset="-79"/>
              </a:rPr>
              <a:t>At the end, you will be given your score and a certificate that you have completed the lab</a:t>
            </a:r>
          </a:p>
          <a:p>
            <a:pPr marL="0" lvl="0" indent="0" algn="l" rtl="0">
              <a:spcBef>
                <a:spcPts val="0"/>
              </a:spcBef>
              <a:spcAft>
                <a:spcPts val="0"/>
              </a:spcAft>
              <a:buNone/>
            </a:pPr>
            <a:endParaRPr dirty="0"/>
          </a:p>
        </p:txBody>
      </p:sp>
      <p:pic>
        <p:nvPicPr>
          <p:cNvPr id="3" name="Picture 2" descr="A certificate of completion&#10;&#10;Description automatically generated with medium confidence">
            <a:extLst>
              <a:ext uri="{FF2B5EF4-FFF2-40B4-BE49-F238E27FC236}">
                <a16:creationId xmlns:a16="http://schemas.microsoft.com/office/drawing/2014/main" id="{C1DD3C2C-63B3-F547-A444-7AFD6DB37941}"/>
              </a:ext>
            </a:extLst>
          </p:cNvPr>
          <p:cNvPicPr>
            <a:picLocks noChangeAspect="1"/>
          </p:cNvPicPr>
          <p:nvPr/>
        </p:nvPicPr>
        <p:blipFill>
          <a:blip r:embed="rId3"/>
          <a:stretch>
            <a:fillRect/>
          </a:stretch>
        </p:blipFill>
        <p:spPr>
          <a:xfrm>
            <a:off x="4663080" y="1189365"/>
            <a:ext cx="4074520" cy="2932582"/>
          </a:xfrm>
          <a:prstGeom prst="rect">
            <a:avLst/>
          </a:prstGeom>
        </p:spPr>
      </p:pic>
    </p:spTree>
    <p:extLst>
      <p:ext uri="{BB962C8B-B14F-4D97-AF65-F5344CB8AC3E}">
        <p14:creationId xmlns:p14="http://schemas.microsoft.com/office/powerpoint/2010/main" val="323758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Post-Lab </a:t>
            </a:r>
            <a:r>
              <a:rPr lang="en" b="1" dirty="0">
                <a:solidFill>
                  <a:schemeClr val="accent6"/>
                </a:solidFill>
              </a:rPr>
              <a:t>Discussion</a:t>
            </a:r>
            <a:endParaRPr b="1" dirty="0">
              <a:solidFill>
                <a:schemeClr val="bg2"/>
              </a:solidFill>
            </a:endParaRPr>
          </a:p>
        </p:txBody>
      </p:sp>
      <p:sp>
        <p:nvSpPr>
          <p:cNvPr id="361" name="Google Shape;361;p37"/>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0" name="Google Shape;305;p33">
            <a:extLst>
              <a:ext uri="{FF2B5EF4-FFF2-40B4-BE49-F238E27FC236}">
                <a16:creationId xmlns:a16="http://schemas.microsoft.com/office/drawing/2014/main" id="{6ED9C5C1-5FA7-574E-9277-E0E94E7A1AAC}"/>
              </a:ext>
            </a:extLst>
          </p:cNvPr>
          <p:cNvSpPr/>
          <p:nvPr/>
        </p:nvSpPr>
        <p:spPr>
          <a:xfrm>
            <a:off x="477544" y="1189365"/>
            <a:ext cx="8188909" cy="804535"/>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dk2"/>
            </a:solid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6"/>
                </a:solidFill>
                <a:latin typeface="Heebo" pitchFamily="2" charset="-79"/>
                <a:cs typeface="Heebo" pitchFamily="2" charset="-79"/>
              </a:rPr>
              <a:t>How can ML/AI enhance cybersecurity defense?</a:t>
            </a:r>
            <a:endParaRPr sz="1800" dirty="0">
              <a:solidFill>
                <a:schemeClr val="accent6"/>
              </a:solidFill>
              <a:latin typeface="Heebo" pitchFamily="2" charset="-79"/>
              <a:cs typeface="Heebo" pitchFamily="2" charset="-79"/>
            </a:endParaRPr>
          </a:p>
        </p:txBody>
      </p:sp>
      <p:sp>
        <p:nvSpPr>
          <p:cNvPr id="4" name="Google Shape;305;p33">
            <a:extLst>
              <a:ext uri="{FF2B5EF4-FFF2-40B4-BE49-F238E27FC236}">
                <a16:creationId xmlns:a16="http://schemas.microsoft.com/office/drawing/2014/main" id="{94E8F7C8-B2BA-CE12-D131-BD20633612B8}"/>
              </a:ext>
            </a:extLst>
          </p:cNvPr>
          <p:cNvSpPr/>
          <p:nvPr/>
        </p:nvSpPr>
        <p:spPr>
          <a:xfrm>
            <a:off x="477545" y="2157160"/>
            <a:ext cx="8188909" cy="804535"/>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dk2"/>
            </a:solid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6"/>
                </a:solidFill>
                <a:latin typeface="Heebo" pitchFamily="2" charset="-79"/>
                <a:cs typeface="Heebo" pitchFamily="2" charset="-79"/>
              </a:rPr>
              <a:t>What are potential risks involved with implementing ML/AI in cybersecurity?</a:t>
            </a:r>
            <a:endParaRPr sz="1800" dirty="0">
              <a:solidFill>
                <a:schemeClr val="accent6"/>
              </a:solidFill>
              <a:latin typeface="Heebo" pitchFamily="2" charset="-79"/>
              <a:cs typeface="Heebo" pitchFamily="2" charset="-79"/>
            </a:endParaRPr>
          </a:p>
        </p:txBody>
      </p:sp>
      <p:sp>
        <p:nvSpPr>
          <p:cNvPr id="6" name="Google Shape;305;p33">
            <a:extLst>
              <a:ext uri="{FF2B5EF4-FFF2-40B4-BE49-F238E27FC236}">
                <a16:creationId xmlns:a16="http://schemas.microsoft.com/office/drawing/2014/main" id="{725C96D4-9307-FA35-944E-9C552D5BF5D4}"/>
              </a:ext>
            </a:extLst>
          </p:cNvPr>
          <p:cNvSpPr/>
          <p:nvPr/>
        </p:nvSpPr>
        <p:spPr>
          <a:xfrm>
            <a:off x="477544" y="3149600"/>
            <a:ext cx="8188909" cy="804535"/>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6"/>
                </a:solidFill>
                <a:latin typeface="Heebo" pitchFamily="2" charset="-79"/>
                <a:cs typeface="Heebo" pitchFamily="2" charset="-79"/>
              </a:rPr>
              <a:t>Are there any ethical implications to consider when deploying autonomous systems into cybersecurity?</a:t>
            </a:r>
            <a:endParaRPr sz="1800" dirty="0">
              <a:solidFill>
                <a:schemeClr val="accent6"/>
              </a:solidFill>
              <a:latin typeface="Heebo" pitchFamily="2" charset="-79"/>
              <a:cs typeface="Heebo" pitchFamily="2" charset="-79"/>
            </a:endParaRPr>
          </a:p>
        </p:txBody>
      </p:sp>
    </p:spTree>
    <p:extLst>
      <p:ext uri="{BB962C8B-B14F-4D97-AF65-F5344CB8AC3E}">
        <p14:creationId xmlns:p14="http://schemas.microsoft.com/office/powerpoint/2010/main" val="385189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1"/>
            </a:gs>
          </a:gsLst>
          <a:path path="circle">
            <a:fillToRect l="50000" t="50000" r="50000" b="50000"/>
          </a:path>
          <a:tileRect/>
        </a:gradFill>
        <a:effectLst/>
      </p:bgPr>
    </p:bg>
    <p:spTree>
      <p:nvGrpSpPr>
        <p:cNvPr id="1" name="Shape 386"/>
        <p:cNvGrpSpPr/>
        <p:nvPr/>
      </p:nvGrpSpPr>
      <p:grpSpPr>
        <a:xfrm>
          <a:off x="0" y="0"/>
          <a:ext cx="0" cy="0"/>
          <a:chOff x="0" y="0"/>
          <a:chExt cx="0" cy="0"/>
        </a:xfrm>
      </p:grpSpPr>
      <p:sp>
        <p:nvSpPr>
          <p:cNvPr id="387" name="Google Shape;387;p41"/>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88" name="Google Shape;388;p41"/>
          <p:cNvSpPr/>
          <p:nvPr/>
        </p:nvSpPr>
        <p:spPr>
          <a:xfrm>
            <a:off x="4773427" y="2598534"/>
            <a:ext cx="3182100" cy="1430559"/>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txBox="1">
            <a:spLocks noGrp="1"/>
          </p:cNvSpPr>
          <p:nvPr>
            <p:ph type="ctrTitle" idx="4294967295"/>
          </p:nvPr>
        </p:nvSpPr>
        <p:spPr>
          <a:xfrm>
            <a:off x="287080" y="1127559"/>
            <a:ext cx="8739961" cy="9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Thank you! </a:t>
            </a:r>
            <a:r>
              <a:rPr lang="en" sz="4400" b="1" dirty="0">
                <a:solidFill>
                  <a:schemeClr val="bg2"/>
                </a:solidFill>
              </a:rPr>
              <a:t>Any Questions</a:t>
            </a:r>
            <a:r>
              <a:rPr lang="en" sz="4400" b="1" dirty="0"/>
              <a:t>?</a:t>
            </a:r>
            <a:endParaRPr sz="4400" b="1" dirty="0">
              <a:solidFill>
                <a:schemeClr val="dk2"/>
              </a:solidFill>
            </a:endParaRPr>
          </a:p>
        </p:txBody>
      </p:sp>
      <p:sp>
        <p:nvSpPr>
          <p:cNvPr id="390" name="Google Shape;390;p41"/>
          <p:cNvSpPr txBox="1">
            <a:spLocks noGrp="1"/>
          </p:cNvSpPr>
          <p:nvPr>
            <p:ph type="subTitle" idx="4294967295"/>
          </p:nvPr>
        </p:nvSpPr>
        <p:spPr>
          <a:xfrm>
            <a:off x="4984670" y="2778067"/>
            <a:ext cx="2862300" cy="1107965"/>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1500" dirty="0"/>
              <a:t>Contact Information</a:t>
            </a:r>
          </a:p>
          <a:p>
            <a:pPr marL="0" lvl="0" indent="0" algn="ctr" rtl="0">
              <a:spcBef>
                <a:spcPts val="0"/>
              </a:spcBef>
              <a:spcAft>
                <a:spcPts val="0"/>
              </a:spcAft>
              <a:buNone/>
            </a:pPr>
            <a:endParaRPr sz="1500" dirty="0"/>
          </a:p>
          <a:p>
            <a:pPr marL="0" lvl="0" indent="0" algn="ctr" rtl="0">
              <a:buNone/>
            </a:pPr>
            <a:r>
              <a:rPr lang="en" sz="1500" dirty="0"/>
              <a:t>Professor Daniel </a:t>
            </a:r>
            <a:r>
              <a:rPr lang="en" sz="1500" dirty="0" err="1"/>
              <a:t>Krutz</a:t>
            </a:r>
            <a:endParaRPr sz="1500" dirty="0"/>
          </a:p>
          <a:p>
            <a:pPr marL="0" lvl="0" indent="0" algn="ctr" rtl="0">
              <a:buNone/>
            </a:pPr>
            <a:r>
              <a:rPr lang="en" sz="1500" i="1" dirty="0" err="1"/>
              <a:t>daniel.krutz@rit.edu</a:t>
            </a:r>
            <a:r>
              <a:rPr lang="en" sz="1500" i="1" dirty="0"/>
              <a:t>  </a:t>
            </a:r>
            <a:endParaRPr sz="1500" i="1" dirty="0"/>
          </a:p>
        </p:txBody>
      </p:sp>
      <p:pic>
        <p:nvPicPr>
          <p:cNvPr id="396" name="Google Shape;396;p41"/>
          <p:cNvPicPr preferRelativeResize="0"/>
          <p:nvPr/>
        </p:nvPicPr>
        <p:blipFill>
          <a:blip r:embed="rId3">
            <a:alphaModFix/>
          </a:blip>
          <a:stretch>
            <a:fillRect/>
          </a:stretch>
        </p:blipFill>
        <p:spPr>
          <a:xfrm>
            <a:off x="1977140" y="2304540"/>
            <a:ext cx="958524" cy="947054"/>
          </a:xfrm>
          <a:prstGeom prst="rect">
            <a:avLst/>
          </a:prstGeom>
          <a:noFill/>
          <a:ln>
            <a:noFill/>
          </a:ln>
        </p:spPr>
      </p:pic>
      <p:sp>
        <p:nvSpPr>
          <p:cNvPr id="397" name="Google Shape;397;p41"/>
          <p:cNvSpPr txBox="1"/>
          <p:nvPr/>
        </p:nvSpPr>
        <p:spPr>
          <a:xfrm>
            <a:off x="1018912" y="3354143"/>
            <a:ext cx="2874979"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lt2"/>
                </a:solidFill>
                <a:latin typeface="Heebo"/>
                <a:ea typeface="Heebo"/>
                <a:cs typeface="Heebo"/>
                <a:sym typeface="Heebo"/>
              </a:rPr>
              <a:t>This material is based upon work supported by the National Science Foundation under grants #1825023, #2111152, #2145010</a:t>
            </a:r>
            <a:endParaRPr sz="1000" dirty="0">
              <a:solidFill>
                <a:schemeClr val="lt2"/>
              </a:solidFill>
              <a:latin typeface="Heebo"/>
              <a:ea typeface="Heebo"/>
              <a:cs typeface="Heebo"/>
              <a:sym typeface="Heebo"/>
            </a:endParaRPr>
          </a:p>
        </p:txBody>
      </p:sp>
      <p:cxnSp>
        <p:nvCxnSpPr>
          <p:cNvPr id="2" name="Straight Connector 1">
            <a:extLst>
              <a:ext uri="{FF2B5EF4-FFF2-40B4-BE49-F238E27FC236}">
                <a16:creationId xmlns:a16="http://schemas.microsoft.com/office/drawing/2014/main" id="{19B0A4BF-D7C3-B620-A1D7-B3F7628AF729}"/>
              </a:ext>
            </a:extLst>
          </p:cNvPr>
          <p:cNvCxnSpPr>
            <a:cxnSpLocks/>
          </p:cNvCxnSpPr>
          <p:nvPr/>
        </p:nvCxnSpPr>
        <p:spPr>
          <a:xfrm>
            <a:off x="5117577" y="3153296"/>
            <a:ext cx="2596486"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sp>
        <p:nvSpPr>
          <p:cNvPr id="4" name="Google Shape;223;p27">
            <a:extLst>
              <a:ext uri="{FF2B5EF4-FFF2-40B4-BE49-F238E27FC236}">
                <a16:creationId xmlns:a16="http://schemas.microsoft.com/office/drawing/2014/main" id="{80D2957B-59B8-D3C8-D93F-1E84A385B61E}"/>
              </a:ext>
            </a:extLst>
          </p:cNvPr>
          <p:cNvSpPr/>
          <p:nvPr/>
        </p:nvSpPr>
        <p:spPr>
          <a:xfrm>
            <a:off x="287080" y="371672"/>
            <a:ext cx="8330098" cy="520995"/>
          </a:xfrm>
          <a:prstGeom prst="roundRect">
            <a:avLst>
              <a:gd name="adj" fmla="val 50000"/>
            </a:avLst>
          </a:prstGeom>
          <a:gradFill>
            <a:gsLst>
              <a:gs pos="0">
                <a:schemeClr val="lt1">
                  <a:alpha val="49689"/>
                </a:schemeClr>
              </a:gs>
              <a:gs pos="100000">
                <a:schemeClr val="dk1"/>
              </a:gs>
            </a:gsLst>
            <a:path path="circle">
              <a:fillToRect l="50000" t="50000" r="50000" b="50000"/>
            </a:path>
          </a:gradFill>
          <a:ln w="31750" cap="flat" cmpd="sng">
            <a:solidFill>
              <a:schemeClr val="dk2">
                <a:alpha val="98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p27">
            <a:extLst>
              <a:ext uri="{FF2B5EF4-FFF2-40B4-BE49-F238E27FC236}">
                <a16:creationId xmlns:a16="http://schemas.microsoft.com/office/drawing/2014/main" id="{C128C712-1E47-323C-9840-0EA20C9A12A0}"/>
              </a:ext>
            </a:extLst>
          </p:cNvPr>
          <p:cNvSpPr txBox="1"/>
          <p:nvPr/>
        </p:nvSpPr>
        <p:spPr>
          <a:xfrm>
            <a:off x="485029" y="496413"/>
            <a:ext cx="2546376"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Rochester Institute of Technology</a:t>
            </a:r>
            <a:endParaRPr sz="1200" b="1" dirty="0">
              <a:solidFill>
                <a:schemeClr val="lt2"/>
              </a:solidFill>
              <a:latin typeface="Heebo"/>
              <a:ea typeface="Heebo"/>
              <a:cs typeface="Heebo"/>
              <a:sym typeface="Heebo"/>
            </a:endParaRPr>
          </a:p>
        </p:txBody>
      </p:sp>
      <p:sp>
        <p:nvSpPr>
          <p:cNvPr id="6" name="Google Shape;227;p27">
            <a:extLst>
              <a:ext uri="{FF2B5EF4-FFF2-40B4-BE49-F238E27FC236}">
                <a16:creationId xmlns:a16="http://schemas.microsoft.com/office/drawing/2014/main" id="{0946B781-A6B9-ED9A-D644-8A0B9B468FC2}"/>
              </a:ext>
            </a:extLst>
          </p:cNvPr>
          <p:cNvSpPr txBox="1"/>
          <p:nvPr/>
        </p:nvSpPr>
        <p:spPr>
          <a:xfrm>
            <a:off x="6364477" y="496413"/>
            <a:ext cx="2023200"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Funded By the NSF</a:t>
            </a:r>
            <a:endParaRPr sz="1200" b="1" dirty="0">
              <a:solidFill>
                <a:schemeClr val="lt2"/>
              </a:solidFill>
              <a:latin typeface="Heebo"/>
              <a:ea typeface="Heebo"/>
              <a:cs typeface="Heebo"/>
              <a:sym typeface="Heebo"/>
            </a:endParaRPr>
          </a:p>
        </p:txBody>
      </p:sp>
      <p:sp>
        <p:nvSpPr>
          <p:cNvPr id="7" name="Google Shape;228;p27">
            <a:extLst>
              <a:ext uri="{FF2B5EF4-FFF2-40B4-BE49-F238E27FC236}">
                <a16:creationId xmlns:a16="http://schemas.microsoft.com/office/drawing/2014/main" id="{A9DB8962-11FA-8E0A-62B7-4D0666C27EC7}"/>
              </a:ext>
            </a:extLst>
          </p:cNvPr>
          <p:cNvSpPr txBox="1"/>
          <p:nvPr/>
        </p:nvSpPr>
        <p:spPr>
          <a:xfrm>
            <a:off x="3345271" y="506903"/>
            <a:ext cx="2856313" cy="27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2"/>
                </a:solidFill>
                <a:latin typeface="Heebo"/>
                <a:ea typeface="Heebo"/>
                <a:cs typeface="Heebo"/>
                <a:sym typeface="Heebo"/>
              </a:rPr>
              <a:t>Accessible Learning Labs</a:t>
            </a:r>
            <a:endParaRPr sz="1200" b="1" dirty="0">
              <a:solidFill>
                <a:schemeClr val="lt2"/>
              </a:solidFill>
              <a:latin typeface="Heebo"/>
              <a:ea typeface="Heebo"/>
              <a:cs typeface="Heebo"/>
              <a:sym typeface="Heebo"/>
            </a:endParaRPr>
          </a:p>
        </p:txBody>
      </p:sp>
      <p:cxnSp>
        <p:nvCxnSpPr>
          <p:cNvPr id="8" name="Google Shape;229;p27">
            <a:extLst>
              <a:ext uri="{FF2B5EF4-FFF2-40B4-BE49-F238E27FC236}">
                <a16:creationId xmlns:a16="http://schemas.microsoft.com/office/drawing/2014/main" id="{076ED115-44D3-4977-4FC6-4A151BF0E8BF}"/>
              </a:ext>
            </a:extLst>
          </p:cNvPr>
          <p:cNvCxnSpPr/>
          <p:nvPr/>
        </p:nvCxnSpPr>
        <p:spPr>
          <a:xfrm>
            <a:off x="3339703" y="501513"/>
            <a:ext cx="0" cy="266400"/>
          </a:xfrm>
          <a:prstGeom prst="straightConnector1">
            <a:avLst/>
          </a:prstGeom>
          <a:noFill/>
          <a:ln w="19050" cap="flat" cmpd="sng">
            <a:solidFill>
              <a:schemeClr val="lt2"/>
            </a:solidFill>
            <a:prstDash val="solid"/>
            <a:round/>
            <a:headEnd type="none" w="med" len="med"/>
            <a:tailEnd type="none" w="med" len="med"/>
          </a:ln>
        </p:spPr>
      </p:cxnSp>
      <p:cxnSp>
        <p:nvCxnSpPr>
          <p:cNvPr id="9" name="Google Shape;230;p27">
            <a:extLst>
              <a:ext uri="{FF2B5EF4-FFF2-40B4-BE49-F238E27FC236}">
                <a16:creationId xmlns:a16="http://schemas.microsoft.com/office/drawing/2014/main" id="{15FF9178-8B8C-672F-180B-CB11F8CDC729}"/>
              </a:ext>
            </a:extLst>
          </p:cNvPr>
          <p:cNvCxnSpPr/>
          <p:nvPr/>
        </p:nvCxnSpPr>
        <p:spPr>
          <a:xfrm>
            <a:off x="6194378" y="501513"/>
            <a:ext cx="0" cy="2664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2"/>
                </a:solidFill>
              </a:rPr>
              <a:t>Lab </a:t>
            </a:r>
            <a:r>
              <a:rPr lang="en" sz="3200" b="1" dirty="0">
                <a:solidFill>
                  <a:schemeClr val="accent5"/>
                </a:solidFill>
              </a:rPr>
              <a:t>Overview</a:t>
            </a:r>
            <a:endParaRPr b="1" dirty="0">
              <a:solidFill>
                <a:schemeClr val="accent5"/>
              </a:solidFill>
            </a:endParaRPr>
          </a:p>
        </p:txBody>
      </p:sp>
      <p:sp>
        <p:nvSpPr>
          <p:cNvPr id="246" name="Google Shape;246;p29"/>
          <p:cNvSpPr txBox="1">
            <a:spLocks noGrp="1"/>
          </p:cNvSpPr>
          <p:nvPr>
            <p:ph type="body" idx="1"/>
          </p:nvPr>
        </p:nvSpPr>
        <p:spPr>
          <a:xfrm>
            <a:off x="720000" y="1069825"/>
            <a:ext cx="7704000" cy="3538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2000" b="0" i="0" u="none" strike="noStrike" dirty="0">
                <a:solidFill>
                  <a:schemeClr val="accent6"/>
                </a:solidFill>
                <a:effectLst/>
                <a:latin typeface="Heebo" pitchFamily="2" charset="-79"/>
                <a:cs typeface="Heebo" pitchFamily="2" charset="-79"/>
              </a:rPr>
              <a:t>This lab will provide participants with a fundamental understanding of the core aspects of autonomous systems through a cybersecurity lens, which is a significant area of application for AI and Machine Learning </a:t>
            </a:r>
          </a:p>
          <a:p>
            <a:pPr>
              <a:buFont typeface="Arial" panose="020B0604020202020204" pitchFamily="34" charset="0"/>
              <a:buChar char="•"/>
            </a:pPr>
            <a:r>
              <a:rPr lang="en-US" sz="2000" b="0" i="0" u="none" strike="noStrike" dirty="0">
                <a:solidFill>
                  <a:schemeClr val="accent6"/>
                </a:solidFill>
                <a:effectLst/>
                <a:latin typeface="Heebo" pitchFamily="2" charset="-79"/>
                <a:cs typeface="Heebo" pitchFamily="2" charset="-79"/>
              </a:rPr>
              <a:t>To strengthen this understanding, the participant will progress through a simulation of an autonomous system that will modify the access of sensitive files when security threats are present in the system</a:t>
            </a:r>
          </a:p>
        </p:txBody>
      </p:sp>
      <p:sp>
        <p:nvSpPr>
          <p:cNvPr id="247" name="Google Shape;247;p29"/>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2"/>
                </a:solidFill>
              </a:rPr>
              <a:t>Education </a:t>
            </a:r>
            <a:r>
              <a:rPr lang="en" b="1" dirty="0">
                <a:solidFill>
                  <a:schemeClr val="accent5"/>
                </a:solidFill>
              </a:rPr>
              <a:t>Learning</a:t>
            </a:r>
            <a:r>
              <a:rPr lang="en" b="1" dirty="0">
                <a:solidFill>
                  <a:schemeClr val="bg2"/>
                </a:solidFill>
              </a:rPr>
              <a:t> Objectives</a:t>
            </a:r>
            <a:endParaRPr b="1" dirty="0">
              <a:solidFill>
                <a:schemeClr val="bg2"/>
              </a:solidFill>
            </a:endParaRPr>
          </a:p>
        </p:txBody>
      </p:sp>
      <p:sp>
        <p:nvSpPr>
          <p:cNvPr id="246" name="Google Shape;246;p29"/>
          <p:cNvSpPr txBox="1">
            <a:spLocks noGrp="1"/>
          </p:cNvSpPr>
          <p:nvPr>
            <p:ph type="body" idx="1"/>
          </p:nvPr>
        </p:nvSpPr>
        <p:spPr>
          <a:xfrm>
            <a:off x="720000" y="1017725"/>
            <a:ext cx="7704000" cy="35388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sz="2000" dirty="0">
                <a:solidFill>
                  <a:schemeClr val="accent6"/>
                </a:solidFill>
                <a:latin typeface="Heebo" pitchFamily="2" charset="-79"/>
                <a:cs typeface="Heebo" pitchFamily="2" charset="-79"/>
              </a:rPr>
              <a:t>Upon completion of this lab, participants will have achieved the following learning objectives:</a:t>
            </a:r>
          </a:p>
          <a:p>
            <a:pPr marL="114300" lvl="0" indent="0" algn="l" rtl="0">
              <a:spcBef>
                <a:spcPts val="0"/>
              </a:spcBef>
              <a:spcAft>
                <a:spcPts val="0"/>
              </a:spcAft>
              <a:buSzPct val="100000"/>
              <a:buNone/>
            </a:pPr>
            <a:endParaRPr lang="en-US" sz="1600" dirty="0">
              <a:solidFill>
                <a:schemeClr val="accent6"/>
              </a:solidFill>
              <a:latin typeface="Heebo" pitchFamily="2" charset="-79"/>
              <a:cs typeface="Heebo" pitchFamily="2" charset="-79"/>
            </a:endParaRPr>
          </a:p>
          <a:p>
            <a:pPr lvl="1">
              <a:lnSpc>
                <a:spcPct val="100000"/>
              </a:lnSpc>
              <a:spcBef>
                <a:spcPts val="0"/>
              </a:spcBef>
              <a:spcAft>
                <a:spcPts val="600"/>
              </a:spcAft>
              <a:buSzPct val="100000"/>
              <a:buFont typeface="+mj-lt"/>
              <a:buAutoNum type="arabicPeriod"/>
            </a:pPr>
            <a:r>
              <a:rPr lang="en-US" sz="1800" b="0" i="0" u="none" strike="noStrike" dirty="0">
                <a:solidFill>
                  <a:schemeClr val="accent6"/>
                </a:solidFill>
                <a:effectLst/>
                <a:latin typeface="Heebo" pitchFamily="2" charset="-79"/>
                <a:cs typeface="Heebo" pitchFamily="2" charset="-79"/>
              </a:rPr>
              <a:t>Recognize foundational components of a </a:t>
            </a:r>
            <a:r>
              <a:rPr lang="en-US" sz="1800" b="0" i="0" u="none" strike="noStrike" dirty="0" err="1">
                <a:solidFill>
                  <a:schemeClr val="accent6"/>
                </a:solidFill>
                <a:effectLst/>
                <a:latin typeface="Heebo" pitchFamily="2" charset="-79"/>
                <a:cs typeface="Heebo" pitchFamily="2" charset="-79"/>
              </a:rPr>
              <a:t>cybersecuritry</a:t>
            </a:r>
            <a:r>
              <a:rPr lang="en-US" sz="1800" b="0" i="0" u="none" strike="noStrike" dirty="0">
                <a:solidFill>
                  <a:schemeClr val="accent6"/>
                </a:solidFill>
                <a:effectLst/>
                <a:latin typeface="Heebo" pitchFamily="2" charset="-79"/>
                <a:cs typeface="Heebo" pitchFamily="2" charset="-79"/>
              </a:rPr>
              <a:t>-focused autonomous system</a:t>
            </a:r>
          </a:p>
          <a:p>
            <a:pPr lvl="1">
              <a:lnSpc>
                <a:spcPct val="100000"/>
              </a:lnSpc>
              <a:spcBef>
                <a:spcPts val="0"/>
              </a:spcBef>
              <a:spcAft>
                <a:spcPts val="600"/>
              </a:spcAft>
              <a:buSzPct val="100000"/>
              <a:buFont typeface="+mj-lt"/>
              <a:buAutoNum type="arabicPeriod"/>
            </a:pPr>
            <a:r>
              <a:rPr lang="en-US" sz="1800" b="0" i="0" u="none" strike="noStrike" dirty="0">
                <a:solidFill>
                  <a:schemeClr val="accent6"/>
                </a:solidFill>
                <a:effectLst/>
                <a:latin typeface="Heebo" pitchFamily="2" charset="-79"/>
                <a:cs typeface="Heebo" pitchFamily="2" charset="-79"/>
              </a:rPr>
              <a:t>Use provided elements to demonstrate basic cybersecurity-focused autonomous systems in actions</a:t>
            </a:r>
            <a:endParaRPr lang="en-US" sz="1800" b="0" i="0" dirty="0">
              <a:solidFill>
                <a:schemeClr val="accent6"/>
              </a:solidFill>
              <a:effectLst/>
              <a:latin typeface="Heebo" pitchFamily="2" charset="-79"/>
              <a:cs typeface="Heebo" pitchFamily="2" charset="-79"/>
            </a:endParaRPr>
          </a:p>
          <a:p>
            <a:pPr lvl="1">
              <a:lnSpc>
                <a:spcPct val="100000"/>
              </a:lnSpc>
              <a:spcBef>
                <a:spcPts val="0"/>
              </a:spcBef>
              <a:spcAft>
                <a:spcPts val="600"/>
              </a:spcAft>
              <a:buSzPct val="100000"/>
              <a:buFont typeface="+mj-lt"/>
              <a:buAutoNum type="arabicPeriod"/>
            </a:pPr>
            <a:r>
              <a:rPr lang="en-US" sz="1800" b="0" i="0" u="none" strike="noStrike" dirty="0">
                <a:solidFill>
                  <a:schemeClr val="accent6"/>
                </a:solidFill>
                <a:effectLst/>
                <a:latin typeface="Heebo" pitchFamily="2" charset="-79"/>
                <a:cs typeface="Heebo" pitchFamily="2" charset="-79"/>
              </a:rPr>
              <a:t>Compose a minor alteration to an existing cyber security-focused autonomous system and assess its impacts</a:t>
            </a:r>
          </a:p>
          <a:p>
            <a:pPr lvl="1">
              <a:lnSpc>
                <a:spcPct val="100000"/>
              </a:lnSpc>
              <a:spcBef>
                <a:spcPts val="0"/>
              </a:spcBef>
              <a:spcAft>
                <a:spcPts val="600"/>
              </a:spcAft>
              <a:buSzPct val="100000"/>
              <a:buFont typeface="+mj-lt"/>
              <a:buAutoNum type="arabicPeriod"/>
            </a:pPr>
            <a:r>
              <a:rPr lang="en-US" sz="1800" b="0" i="0" u="none" strike="noStrike" dirty="0">
                <a:solidFill>
                  <a:schemeClr val="accent6"/>
                </a:solidFill>
                <a:effectLst/>
                <a:latin typeface="Heebo" pitchFamily="2" charset="-79"/>
                <a:cs typeface="Heebo" pitchFamily="2" charset="-79"/>
              </a:rPr>
              <a:t>Recognize and identify the ethical impact of cyber security-focused autonomous system</a:t>
            </a:r>
            <a:endParaRPr lang="en-US" sz="1800" dirty="0">
              <a:solidFill>
                <a:schemeClr val="accent6"/>
              </a:solidFill>
              <a:latin typeface="Heebo" pitchFamily="2" charset="-79"/>
              <a:cs typeface="Heebo" pitchFamily="2" charset="-79"/>
            </a:endParaRPr>
          </a:p>
        </p:txBody>
      </p:sp>
      <p:sp>
        <p:nvSpPr>
          <p:cNvPr id="247" name="Google Shape;247;p29"/>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17337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6" name="Google Shape;256;p30"/>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57" name="Google Shape;257;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solidFill>
                  <a:schemeClr val="bg2"/>
                </a:solidFill>
              </a:rPr>
              <a:t>Lab </a:t>
            </a:r>
            <a:r>
              <a:rPr lang="en" sz="3300" dirty="0">
                <a:solidFill>
                  <a:schemeClr val="accent5"/>
                </a:solidFill>
              </a:rPr>
              <a:t>Contents</a:t>
            </a:r>
            <a:endParaRPr sz="3300" dirty="0">
              <a:solidFill>
                <a:schemeClr val="accent5"/>
              </a:solidFill>
            </a:endParaRPr>
          </a:p>
        </p:txBody>
      </p:sp>
      <p:sp>
        <p:nvSpPr>
          <p:cNvPr id="4" name="Google Shape;277;p32">
            <a:extLst>
              <a:ext uri="{FF2B5EF4-FFF2-40B4-BE49-F238E27FC236}">
                <a16:creationId xmlns:a16="http://schemas.microsoft.com/office/drawing/2014/main" id="{47E23199-8560-0BBA-EF5E-55C888CA08A6}"/>
              </a:ext>
            </a:extLst>
          </p:cNvPr>
          <p:cNvSpPr/>
          <p:nvPr/>
        </p:nvSpPr>
        <p:spPr>
          <a:xfrm>
            <a:off x="720000" y="1219327"/>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sz="2800" dirty="0">
                <a:solidFill>
                  <a:schemeClr val="lt2"/>
                </a:solidFill>
                <a:latin typeface="Heebo"/>
                <a:ea typeface="Heebo"/>
                <a:cs typeface="Heebo"/>
                <a:sym typeface="Heebo"/>
              </a:rPr>
              <a:t>Reading</a:t>
            </a:r>
          </a:p>
        </p:txBody>
      </p:sp>
      <p:sp>
        <p:nvSpPr>
          <p:cNvPr id="9" name="Google Shape;277;p32">
            <a:extLst>
              <a:ext uri="{FF2B5EF4-FFF2-40B4-BE49-F238E27FC236}">
                <a16:creationId xmlns:a16="http://schemas.microsoft.com/office/drawing/2014/main" id="{64215C9A-A516-D581-692C-3DD852229A09}"/>
              </a:ext>
            </a:extLst>
          </p:cNvPr>
          <p:cNvSpPr/>
          <p:nvPr/>
        </p:nvSpPr>
        <p:spPr>
          <a:xfrm>
            <a:off x="4467778" y="1896460"/>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sz="2800" dirty="0">
                <a:solidFill>
                  <a:schemeClr val="lt2"/>
                </a:solidFill>
                <a:latin typeface="Heebo"/>
                <a:ea typeface="Heebo"/>
                <a:cs typeface="Heebo"/>
                <a:sym typeface="Heebo"/>
              </a:rPr>
              <a:t>Exercise</a:t>
            </a:r>
          </a:p>
        </p:txBody>
      </p:sp>
      <p:sp>
        <p:nvSpPr>
          <p:cNvPr id="10" name="Google Shape;277;p32">
            <a:extLst>
              <a:ext uri="{FF2B5EF4-FFF2-40B4-BE49-F238E27FC236}">
                <a16:creationId xmlns:a16="http://schemas.microsoft.com/office/drawing/2014/main" id="{1EB28694-2716-C69A-2E39-F6E89D04F0D4}"/>
              </a:ext>
            </a:extLst>
          </p:cNvPr>
          <p:cNvSpPr/>
          <p:nvPr/>
        </p:nvSpPr>
        <p:spPr>
          <a:xfrm>
            <a:off x="720001" y="2540029"/>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sz="2800" dirty="0">
                <a:solidFill>
                  <a:schemeClr val="lt2"/>
                </a:solidFill>
                <a:latin typeface="Heebo"/>
                <a:ea typeface="Heebo"/>
                <a:cs typeface="Heebo"/>
                <a:sym typeface="Heebo"/>
              </a:rPr>
              <a:t>Reinforcement</a:t>
            </a:r>
          </a:p>
        </p:txBody>
      </p:sp>
      <p:sp>
        <p:nvSpPr>
          <p:cNvPr id="12" name="Google Shape;277;p32">
            <a:extLst>
              <a:ext uri="{FF2B5EF4-FFF2-40B4-BE49-F238E27FC236}">
                <a16:creationId xmlns:a16="http://schemas.microsoft.com/office/drawing/2014/main" id="{178ADB06-53D9-D912-8D74-FCA1ADD9E59D}"/>
              </a:ext>
            </a:extLst>
          </p:cNvPr>
          <p:cNvSpPr/>
          <p:nvPr/>
        </p:nvSpPr>
        <p:spPr>
          <a:xfrm>
            <a:off x="4467777" y="3124284"/>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sz="2800" dirty="0">
                <a:solidFill>
                  <a:schemeClr val="lt2"/>
                </a:solidFill>
                <a:latin typeface="Heebo"/>
                <a:ea typeface="Heebo"/>
                <a:cs typeface="Heebo"/>
                <a:sym typeface="Heebo"/>
              </a:rPr>
              <a:t>Quiz</a:t>
            </a:r>
          </a:p>
        </p:txBody>
      </p:sp>
      <p:sp>
        <p:nvSpPr>
          <p:cNvPr id="13" name="Google Shape;277;p32">
            <a:extLst>
              <a:ext uri="{FF2B5EF4-FFF2-40B4-BE49-F238E27FC236}">
                <a16:creationId xmlns:a16="http://schemas.microsoft.com/office/drawing/2014/main" id="{14189581-1C16-15F8-2FFD-A3C7A842187B}"/>
              </a:ext>
            </a:extLst>
          </p:cNvPr>
          <p:cNvSpPr/>
          <p:nvPr/>
        </p:nvSpPr>
        <p:spPr>
          <a:xfrm>
            <a:off x="720000" y="3761531"/>
            <a:ext cx="3112473" cy="58425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algn="ctr"/>
            <a:r>
              <a:rPr lang="en-US" sz="2800" dirty="0">
                <a:solidFill>
                  <a:schemeClr val="lt2"/>
                </a:solidFill>
                <a:latin typeface="Heebo"/>
                <a:ea typeface="Heebo"/>
                <a:cs typeface="Heebo"/>
                <a:sym typeface="Heebo"/>
              </a:rPr>
              <a:t>Discussion</a:t>
            </a:r>
          </a:p>
        </p:txBody>
      </p:sp>
      <p:cxnSp>
        <p:nvCxnSpPr>
          <p:cNvPr id="3" name="Elbow Connector 2">
            <a:extLst>
              <a:ext uri="{FF2B5EF4-FFF2-40B4-BE49-F238E27FC236}">
                <a16:creationId xmlns:a16="http://schemas.microsoft.com/office/drawing/2014/main" id="{0DAA7B27-53FB-5F4B-B8DC-81D343305D48}"/>
              </a:ext>
            </a:extLst>
          </p:cNvPr>
          <p:cNvCxnSpPr>
            <a:stCxn id="4" idx="3"/>
            <a:endCxn id="9" idx="0"/>
          </p:cNvCxnSpPr>
          <p:nvPr/>
        </p:nvCxnSpPr>
        <p:spPr>
          <a:xfrm>
            <a:off x="3832473" y="1511455"/>
            <a:ext cx="2191542" cy="385005"/>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03A1C44A-E164-0E4A-A705-E5918C5CF3C0}"/>
              </a:ext>
            </a:extLst>
          </p:cNvPr>
          <p:cNvCxnSpPr>
            <a:cxnSpLocks/>
            <a:stCxn id="9" idx="1"/>
            <a:endCxn id="10" idx="0"/>
          </p:cNvCxnSpPr>
          <p:nvPr/>
        </p:nvCxnSpPr>
        <p:spPr>
          <a:xfrm rot="10800000" flipV="1">
            <a:off x="2276238" y="2188587"/>
            <a:ext cx="2191540" cy="351441"/>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7AB695DC-025E-4749-9D2C-F6AAC2BECB0D}"/>
              </a:ext>
            </a:extLst>
          </p:cNvPr>
          <p:cNvCxnSpPr>
            <a:cxnSpLocks/>
            <a:stCxn id="10" idx="3"/>
            <a:endCxn id="12" idx="0"/>
          </p:cNvCxnSpPr>
          <p:nvPr/>
        </p:nvCxnSpPr>
        <p:spPr>
          <a:xfrm>
            <a:off x="3832474" y="2832157"/>
            <a:ext cx="2191540" cy="29212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08A32190-927C-694B-9E96-8B755AA423C9}"/>
              </a:ext>
            </a:extLst>
          </p:cNvPr>
          <p:cNvCxnSpPr>
            <a:cxnSpLocks/>
            <a:stCxn id="12" idx="1"/>
            <a:endCxn id="13" idx="0"/>
          </p:cNvCxnSpPr>
          <p:nvPr/>
        </p:nvCxnSpPr>
        <p:spPr>
          <a:xfrm rot="10800000" flipV="1">
            <a:off x="2276237" y="3416411"/>
            <a:ext cx="2191540" cy="345119"/>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2"/>
                </a:solidFill>
              </a:rPr>
              <a:t>Reading</a:t>
            </a:r>
            <a:endParaRPr b="1" dirty="0"/>
          </a:p>
        </p:txBody>
      </p:sp>
      <p:sp>
        <p:nvSpPr>
          <p:cNvPr id="263" name="Google Shape;263;p31"/>
          <p:cNvSpPr txBox="1">
            <a:spLocks noGrp="1"/>
          </p:cNvSpPr>
          <p:nvPr>
            <p:ph type="body" idx="1"/>
          </p:nvPr>
        </p:nvSpPr>
        <p:spPr>
          <a:xfrm>
            <a:off x="375334" y="827606"/>
            <a:ext cx="5229823" cy="3744394"/>
          </a:xfrm>
          <a:prstGeom prst="rect">
            <a:avLst/>
          </a:prstGeom>
        </p:spPr>
        <p:txBody>
          <a:bodyPr spcFirstLastPara="1" wrap="square" lIns="91425" tIns="91425" rIns="91425" bIns="91425" anchor="t" anchorCtr="0">
            <a:noAutofit/>
          </a:bodyPr>
          <a:lstStyle/>
          <a:p>
            <a:pPr marL="114300" indent="0">
              <a:buSzPct val="100000"/>
              <a:buNone/>
            </a:pPr>
            <a:r>
              <a:rPr lang="en-US" sz="1050" i="1" dirty="0">
                <a:solidFill>
                  <a:schemeClr val="accent5"/>
                </a:solidFill>
                <a:latin typeface="Heebo" pitchFamily="2" charset="-79"/>
                <a:cs typeface="Heebo" pitchFamily="2" charset="-79"/>
              </a:rPr>
              <a:t>What is Cybersecurity?</a:t>
            </a:r>
          </a:p>
          <a:p>
            <a:pPr marL="114300" indent="0">
              <a:buSzPct val="100000"/>
              <a:buNone/>
            </a:pPr>
            <a:endParaRPr lang="en-US" sz="900" i="1" dirty="0">
              <a:solidFill>
                <a:schemeClr val="accent5"/>
              </a:solidFill>
              <a:latin typeface="Heebo" pitchFamily="2" charset="-79"/>
              <a:cs typeface="Heebo" pitchFamily="2" charset="-79"/>
            </a:endParaRPr>
          </a:p>
          <a:p>
            <a:pPr algn="l">
              <a:buSzPct val="100000"/>
              <a:buFont typeface="Arial" panose="020B0604020202020204" pitchFamily="34" charset="0"/>
              <a:buChar char="•"/>
            </a:pPr>
            <a:r>
              <a:rPr lang="en-US" sz="800" b="0" i="0" u="none" strike="noStrike" dirty="0">
                <a:solidFill>
                  <a:schemeClr val="accent5"/>
                </a:solidFill>
                <a:effectLst/>
                <a:latin typeface="Heebo" pitchFamily="2" charset="-79"/>
                <a:cs typeface="Heebo" pitchFamily="2" charset="-79"/>
              </a:rPr>
              <a:t>Cybersecurity is the use of technology to protect systems, data, devices, and applications from cyber attacks and cyber crimes</a:t>
            </a:r>
          </a:p>
          <a:p>
            <a:pPr algn="l">
              <a:buSzPct val="100000"/>
              <a:buFont typeface="Arial" panose="020B0604020202020204" pitchFamily="34" charset="0"/>
              <a:buChar char="•"/>
            </a:pPr>
            <a:r>
              <a:rPr lang="en-US" sz="800" b="0" i="0" u="none" strike="noStrike" dirty="0">
                <a:solidFill>
                  <a:schemeClr val="accent5"/>
                </a:solidFill>
                <a:effectLst/>
                <a:latin typeface="Heebo" pitchFamily="2" charset="-79"/>
                <a:cs typeface="Heebo" pitchFamily="2" charset="-79"/>
              </a:rPr>
              <a:t>Cybersecurity systems aim to protect those technologies from any malware that may attempt to exploit them</a:t>
            </a:r>
          </a:p>
          <a:p>
            <a:pPr marL="596900" lvl="1" indent="0">
              <a:lnSpc>
                <a:spcPct val="100000"/>
              </a:lnSpc>
              <a:spcBef>
                <a:spcPts val="0"/>
              </a:spcBef>
              <a:buSzPct val="100000"/>
              <a:buNone/>
            </a:pPr>
            <a:endParaRPr lang="en-US" sz="800" b="0" i="0" u="none" strike="noStrike" dirty="0">
              <a:solidFill>
                <a:schemeClr val="accent5"/>
              </a:solidFill>
              <a:effectLst/>
              <a:latin typeface="Heebo" pitchFamily="2" charset="-79"/>
              <a:cs typeface="Heebo" pitchFamily="2" charset="-79"/>
            </a:endParaRPr>
          </a:p>
          <a:p>
            <a:pPr marL="114300" indent="0">
              <a:buSzPct val="100000"/>
              <a:buNone/>
            </a:pPr>
            <a:r>
              <a:rPr lang="en-US" sz="1050" i="1" dirty="0">
                <a:solidFill>
                  <a:schemeClr val="accent5"/>
                </a:solidFill>
                <a:latin typeface="Heebo" pitchFamily="2" charset="-79"/>
                <a:cs typeface="Heebo" pitchFamily="2" charset="-79"/>
              </a:rPr>
              <a:t>Why is Cybersecurity Important?</a:t>
            </a:r>
          </a:p>
          <a:p>
            <a:pPr marL="114300" indent="0">
              <a:buSzPct val="100000"/>
              <a:buNone/>
            </a:pPr>
            <a:endParaRPr lang="en-US" sz="1050" b="0" i="1" u="none" strike="noStrike" dirty="0">
              <a:solidFill>
                <a:schemeClr val="accent5"/>
              </a:solidFill>
              <a:effectLst/>
              <a:latin typeface="Heebo" pitchFamily="2" charset="-79"/>
              <a:cs typeface="Heebo" pitchFamily="2" charset="-79"/>
            </a:endParaRPr>
          </a:p>
          <a:p>
            <a:pPr>
              <a:buSzPct val="100000"/>
              <a:buFont typeface="Arial" panose="020B0604020202020204" pitchFamily="34" charset="0"/>
              <a:buChar char="•"/>
            </a:pPr>
            <a:r>
              <a:rPr lang="en-US" sz="800" dirty="0">
                <a:solidFill>
                  <a:schemeClr val="accent5"/>
                </a:solidFill>
                <a:latin typeface="Heebo" pitchFamily="2" charset="-79"/>
                <a:cs typeface="Heebo" pitchFamily="2" charset="-79"/>
              </a:rPr>
              <a:t>Cyber crime is a growing business, accounting for a loss of approx. one trillion dollars in 2020</a:t>
            </a:r>
          </a:p>
          <a:p>
            <a:pPr>
              <a:buSzPct val="100000"/>
              <a:buFont typeface="Arial" panose="020B0604020202020204" pitchFamily="34" charset="0"/>
              <a:buChar char="•"/>
            </a:pPr>
            <a:r>
              <a:rPr lang="en-US" sz="800" dirty="0">
                <a:solidFill>
                  <a:schemeClr val="accent5"/>
                </a:solidFill>
                <a:latin typeface="Heebo" pitchFamily="2" charset="-79"/>
                <a:cs typeface="Heebo" pitchFamily="2" charset="-79"/>
              </a:rPr>
              <a:t>Common cyber attacks include viruses, identity theft, password hacking, pop-up ads, and email phishing schemes</a:t>
            </a:r>
          </a:p>
          <a:p>
            <a:pPr>
              <a:buSzPct val="100000"/>
              <a:buFont typeface="Arial" panose="020B0604020202020204" pitchFamily="34" charset="0"/>
              <a:buChar char="•"/>
            </a:pPr>
            <a:r>
              <a:rPr lang="en-US" sz="800" dirty="0">
                <a:solidFill>
                  <a:schemeClr val="accent5"/>
                </a:solidFill>
                <a:latin typeface="Heebo" pitchFamily="2" charset="-79"/>
                <a:cs typeface="Heebo" pitchFamily="2" charset="-79"/>
              </a:rPr>
              <a:t>Machine learning can make cybersecurity simpler, cheaper, and more effective if properly developed</a:t>
            </a:r>
          </a:p>
          <a:p>
            <a:pPr>
              <a:buSzPct val="100000"/>
              <a:buFont typeface="Arial" panose="020B0604020202020204" pitchFamily="34" charset="0"/>
              <a:buChar char="•"/>
            </a:pPr>
            <a:endParaRPr lang="en-US" sz="1050" dirty="0">
              <a:solidFill>
                <a:schemeClr val="accent5"/>
              </a:solidFill>
              <a:latin typeface="Heebo" pitchFamily="2" charset="-79"/>
              <a:cs typeface="Heebo" pitchFamily="2" charset="-79"/>
            </a:endParaRPr>
          </a:p>
          <a:p>
            <a:pPr marL="114300" indent="0">
              <a:buSzPct val="100000"/>
              <a:buNone/>
            </a:pPr>
            <a:r>
              <a:rPr lang="en-US" sz="1050" b="0" i="1" u="none" strike="noStrike" dirty="0">
                <a:solidFill>
                  <a:schemeClr val="accent5"/>
                </a:solidFill>
                <a:effectLst/>
                <a:latin typeface="Heebo" pitchFamily="2" charset="-79"/>
                <a:cs typeface="Heebo" pitchFamily="2" charset="-79"/>
              </a:rPr>
              <a:t>Fundamentals of Machine Learning</a:t>
            </a:r>
          </a:p>
          <a:p>
            <a:pPr marL="114300" indent="0">
              <a:buSzPct val="100000"/>
              <a:buNone/>
            </a:pPr>
            <a:endParaRPr lang="en-US" sz="1050" i="1" dirty="0">
              <a:solidFill>
                <a:schemeClr val="accent5"/>
              </a:solidFill>
              <a:latin typeface="Heebo" pitchFamily="2" charset="-79"/>
              <a:cs typeface="Heebo" pitchFamily="2" charset="-79"/>
            </a:endParaRPr>
          </a:p>
          <a:p>
            <a:pPr marL="285750" indent="-171450">
              <a:buSzPct val="100000"/>
              <a:buFont typeface="Arial" panose="020B0604020202020204" pitchFamily="34" charset="0"/>
              <a:buChar char="•"/>
            </a:pPr>
            <a:r>
              <a:rPr lang="en-US" sz="800" dirty="0">
                <a:solidFill>
                  <a:schemeClr val="accent5"/>
                </a:solidFill>
                <a:latin typeface="Heebo" pitchFamily="2" charset="-79"/>
                <a:cs typeface="Heebo" pitchFamily="2" charset="-79"/>
              </a:rPr>
              <a:t>Supervised Learning</a:t>
            </a:r>
          </a:p>
          <a:p>
            <a:pPr marL="742950" lvl="1" indent="-171450">
              <a:buSzPct val="100000"/>
              <a:buFont typeface="Courier New" panose="02070309020205020404" pitchFamily="49" charset="0"/>
              <a:buChar char="o"/>
            </a:pPr>
            <a:r>
              <a:rPr lang="en-US" sz="800" dirty="0">
                <a:solidFill>
                  <a:schemeClr val="accent5"/>
                </a:solidFill>
                <a:latin typeface="Heebo" pitchFamily="2" charset="-79"/>
                <a:cs typeface="Heebo" pitchFamily="2" charset="-79"/>
              </a:rPr>
              <a:t>When machines are trained with labeled training data to predict output. There are two types of supervised learning: Regression and Classification</a:t>
            </a:r>
          </a:p>
          <a:p>
            <a:pPr marL="285750" indent="-171450">
              <a:buSzPct val="100000"/>
              <a:buFont typeface="Arial" panose="020B0604020202020204" pitchFamily="34" charset="0"/>
              <a:buChar char="•"/>
            </a:pPr>
            <a:r>
              <a:rPr lang="en-US" sz="800" dirty="0">
                <a:solidFill>
                  <a:schemeClr val="accent5"/>
                </a:solidFill>
                <a:latin typeface="Heebo" pitchFamily="2" charset="-79"/>
                <a:cs typeface="Heebo" pitchFamily="2" charset="-79"/>
              </a:rPr>
              <a:t>Unsupervised Learning</a:t>
            </a:r>
          </a:p>
          <a:p>
            <a:pPr marL="742950" lvl="1" indent="-171450">
              <a:buSzPct val="100000"/>
              <a:buFont typeface="Courier New" panose="02070309020205020404" pitchFamily="49" charset="0"/>
              <a:buChar char="o"/>
            </a:pPr>
            <a:r>
              <a:rPr lang="en-US" sz="900" dirty="0">
                <a:solidFill>
                  <a:schemeClr val="accent5"/>
                </a:solidFill>
                <a:latin typeface="Heebo" pitchFamily="2" charset="-79"/>
                <a:cs typeface="Heebo" pitchFamily="2" charset="-79"/>
              </a:rPr>
              <a:t>When machines are left alone and use algorithms to find hidden patterns in unlabeled data without human involvement</a:t>
            </a:r>
          </a:p>
          <a:p>
            <a:pPr marL="742950" lvl="1" indent="-171450">
              <a:buSzPct val="100000"/>
              <a:buFont typeface="Courier New" panose="02070309020205020404" pitchFamily="49" charset="0"/>
              <a:buChar char="o"/>
            </a:pPr>
            <a:r>
              <a:rPr lang="en-US" sz="900" dirty="0">
                <a:solidFill>
                  <a:schemeClr val="accent5"/>
                </a:solidFill>
                <a:latin typeface="Heebo" pitchFamily="2" charset="-79"/>
                <a:cs typeface="Heebo" pitchFamily="2" charset="-79"/>
              </a:rPr>
              <a:t>Two types of unsupervised learning tasks: Clustering and Association</a:t>
            </a:r>
          </a:p>
        </p:txBody>
      </p:sp>
      <p:sp>
        <p:nvSpPr>
          <p:cNvPr id="264" name="Google Shape;264;p31"/>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6" name="Straight Connector 5">
            <a:extLst>
              <a:ext uri="{FF2B5EF4-FFF2-40B4-BE49-F238E27FC236}">
                <a16:creationId xmlns:a16="http://schemas.microsoft.com/office/drawing/2014/main" id="{19201135-06A5-8E43-91C9-4402678D72FD}"/>
              </a:ext>
            </a:extLst>
          </p:cNvPr>
          <p:cNvCxnSpPr/>
          <p:nvPr/>
        </p:nvCxnSpPr>
        <p:spPr>
          <a:xfrm>
            <a:off x="585897" y="1166976"/>
            <a:ext cx="50192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22A17CF-73B2-714C-8190-85A4DE658ABF}"/>
              </a:ext>
            </a:extLst>
          </p:cNvPr>
          <p:cNvCxnSpPr/>
          <p:nvPr/>
        </p:nvCxnSpPr>
        <p:spPr>
          <a:xfrm>
            <a:off x="585897" y="2174914"/>
            <a:ext cx="50192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79A5CF3-D198-4849-A0C0-86524D8C9723}"/>
              </a:ext>
            </a:extLst>
          </p:cNvPr>
          <p:cNvCxnSpPr/>
          <p:nvPr/>
        </p:nvCxnSpPr>
        <p:spPr>
          <a:xfrm>
            <a:off x="585897" y="3335068"/>
            <a:ext cx="501926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pic>
        <p:nvPicPr>
          <p:cNvPr id="3" name="Picture 2" descr="A picture containing indoor, light&#10;&#10;Description automatically generated with medium confidence">
            <a:extLst>
              <a:ext uri="{FF2B5EF4-FFF2-40B4-BE49-F238E27FC236}">
                <a16:creationId xmlns:a16="http://schemas.microsoft.com/office/drawing/2014/main" id="{E481ACC0-6841-B102-6A6C-97AB41981DD7}"/>
              </a:ext>
            </a:extLst>
          </p:cNvPr>
          <p:cNvPicPr>
            <a:picLocks noChangeAspect="1"/>
          </p:cNvPicPr>
          <p:nvPr/>
        </p:nvPicPr>
        <p:blipFill rotWithShape="1">
          <a:blip r:embed="rId3"/>
          <a:srcRect l="24843" r="15954"/>
          <a:stretch/>
        </p:blipFill>
        <p:spPr>
          <a:xfrm>
            <a:off x="5815720" y="1300917"/>
            <a:ext cx="2980363" cy="2896309"/>
          </a:xfrm>
          <a:prstGeom prst="roundRect">
            <a:avLst/>
          </a:prstGeom>
          <a:effectLst>
            <a:outerShdw blurRad="63500" sx="102000" sy="102000" algn="ctr" rotWithShape="0">
              <a:schemeClr val="accent1">
                <a:lumMod val="85000"/>
                <a:alpha val="40000"/>
              </a:schemeClr>
            </a:outerShdw>
            <a:softEdge rad="41782"/>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Exercise </a:t>
            </a:r>
            <a:r>
              <a:rPr lang="en" b="1" dirty="0">
                <a:solidFill>
                  <a:schemeClr val="bg2"/>
                </a:solidFill>
              </a:rPr>
              <a:t>Start</a:t>
            </a:r>
            <a:endParaRPr b="1" dirty="0">
              <a:solidFill>
                <a:schemeClr val="bg2"/>
              </a:solidFill>
            </a:endParaRPr>
          </a:p>
        </p:txBody>
      </p:sp>
      <p:sp>
        <p:nvSpPr>
          <p:cNvPr id="271" name="Google Shape;271;p32"/>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77" name="Google Shape;277;p32"/>
          <p:cNvSpPr/>
          <p:nvPr/>
        </p:nvSpPr>
        <p:spPr>
          <a:xfrm>
            <a:off x="545126" y="1288670"/>
            <a:ext cx="8053747" cy="393600"/>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ctr" anchorCtr="0">
            <a:noAutofit/>
          </a:bodyPr>
          <a:lstStyle/>
          <a:p>
            <a:pPr algn="ctr"/>
            <a:r>
              <a:rPr lang="en-US" dirty="0">
                <a:solidFill>
                  <a:schemeClr val="lt2"/>
                </a:solidFill>
                <a:latin typeface="Heebo"/>
                <a:ea typeface="Heebo"/>
                <a:cs typeface="Heebo"/>
                <a:sym typeface="Heebo"/>
              </a:rPr>
              <a:t>In the following exercise, you will observe a simulation of an autonomous cybersecurity system</a:t>
            </a:r>
          </a:p>
        </p:txBody>
      </p:sp>
      <p:sp>
        <p:nvSpPr>
          <p:cNvPr id="49" name="Google Shape;277;p32">
            <a:extLst>
              <a:ext uri="{FF2B5EF4-FFF2-40B4-BE49-F238E27FC236}">
                <a16:creationId xmlns:a16="http://schemas.microsoft.com/office/drawing/2014/main" id="{D3BE267B-EE9A-A849-A5B9-D42FFF1BFC84}"/>
              </a:ext>
            </a:extLst>
          </p:cNvPr>
          <p:cNvSpPr/>
          <p:nvPr/>
        </p:nvSpPr>
        <p:spPr>
          <a:xfrm>
            <a:off x="537467" y="1818017"/>
            <a:ext cx="8053747" cy="393600"/>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latin typeface="Heebo" pitchFamily="2" charset="-79"/>
                <a:cs typeface="Heebo" pitchFamily="2" charset="-79"/>
              </a:rPr>
              <a:t>5 files will be displayed, containing file name, sensitive content, sensitivity level, and access status</a:t>
            </a:r>
            <a:endParaRPr dirty="0">
              <a:solidFill>
                <a:schemeClr val="accent6"/>
              </a:solidFill>
              <a:latin typeface="Heebo" pitchFamily="2" charset="-79"/>
              <a:cs typeface="Heebo" pitchFamily="2" charset="-79"/>
            </a:endParaRPr>
          </a:p>
        </p:txBody>
      </p:sp>
      <p:sp>
        <p:nvSpPr>
          <p:cNvPr id="50" name="Google Shape;277;p32">
            <a:extLst>
              <a:ext uri="{FF2B5EF4-FFF2-40B4-BE49-F238E27FC236}">
                <a16:creationId xmlns:a16="http://schemas.microsoft.com/office/drawing/2014/main" id="{4DF9888A-206E-A349-8177-2AC70B3C5DE8}"/>
              </a:ext>
            </a:extLst>
          </p:cNvPr>
          <p:cNvSpPr/>
          <p:nvPr/>
        </p:nvSpPr>
        <p:spPr>
          <a:xfrm>
            <a:off x="550000" y="2362601"/>
            <a:ext cx="8053747" cy="393600"/>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latin typeface="Heebo" pitchFamily="2" charset="-79"/>
                <a:cs typeface="Heebo" pitchFamily="2" charset="-79"/>
              </a:rPr>
              <a:t>The system will simulate 10 rounds of the AI blocking a malware program from breaking in</a:t>
            </a:r>
            <a:endParaRPr dirty="0">
              <a:solidFill>
                <a:schemeClr val="accent6"/>
              </a:solidFill>
              <a:latin typeface="Heebo" pitchFamily="2" charset="-79"/>
              <a:cs typeface="Heebo" pitchFamily="2" charset="-79"/>
            </a:endParaRPr>
          </a:p>
        </p:txBody>
      </p:sp>
      <p:sp>
        <p:nvSpPr>
          <p:cNvPr id="51" name="Google Shape;277;p32">
            <a:extLst>
              <a:ext uri="{FF2B5EF4-FFF2-40B4-BE49-F238E27FC236}">
                <a16:creationId xmlns:a16="http://schemas.microsoft.com/office/drawing/2014/main" id="{B14BDEE0-E448-3B47-B28A-0EE592062314}"/>
              </a:ext>
            </a:extLst>
          </p:cNvPr>
          <p:cNvSpPr/>
          <p:nvPr/>
        </p:nvSpPr>
        <p:spPr>
          <a:xfrm>
            <a:off x="545126" y="2907185"/>
            <a:ext cx="8053747" cy="393600"/>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latin typeface="Heebo" pitchFamily="2" charset="-79"/>
                <a:cs typeface="Heebo" pitchFamily="2" charset="-79"/>
              </a:rPr>
              <a:t>When the simulation has ended, you will view the results, then determine the AI’s problem</a:t>
            </a:r>
            <a:endParaRPr dirty="0">
              <a:solidFill>
                <a:schemeClr val="accent6"/>
              </a:solidFill>
              <a:latin typeface="Heebo" pitchFamily="2" charset="-79"/>
              <a:cs typeface="Heebo" pitchFamily="2" charset="-79"/>
            </a:endParaRPr>
          </a:p>
        </p:txBody>
      </p:sp>
      <p:sp>
        <p:nvSpPr>
          <p:cNvPr id="52" name="Google Shape;277;p32">
            <a:extLst>
              <a:ext uri="{FF2B5EF4-FFF2-40B4-BE49-F238E27FC236}">
                <a16:creationId xmlns:a16="http://schemas.microsoft.com/office/drawing/2014/main" id="{E072D2A1-044F-DC49-927F-CEC5806115BD}"/>
              </a:ext>
            </a:extLst>
          </p:cNvPr>
          <p:cNvSpPr/>
          <p:nvPr/>
        </p:nvSpPr>
        <p:spPr>
          <a:xfrm>
            <a:off x="545126" y="3423488"/>
            <a:ext cx="8053747" cy="393600"/>
          </a:xfrm>
          <a:prstGeom prst="roundRect">
            <a:avLst>
              <a:gd name="adj" fmla="val 50000"/>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6"/>
                </a:solidFill>
                <a:latin typeface="Heebo" pitchFamily="2" charset="-79"/>
                <a:cs typeface="Heebo" pitchFamily="2" charset="-79"/>
              </a:rPr>
              <a:t>Once you have fixed the AI, you will take a brief quiz testing your knowledge on utility equations</a:t>
            </a:r>
            <a:endParaRPr dirty="0">
              <a:solidFill>
                <a:schemeClr val="accent6"/>
              </a:solidFill>
              <a:latin typeface="Heebo" pitchFamily="2" charset="-79"/>
              <a:cs typeface="Heebo"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2"/>
                </a:solidFill>
              </a:rPr>
              <a:t>Exercise</a:t>
            </a:r>
            <a:endParaRPr b="1" dirty="0">
              <a:solidFill>
                <a:schemeClr val="accent6"/>
              </a:solidFill>
            </a:endParaRPr>
          </a:p>
        </p:txBody>
      </p:sp>
      <p:sp>
        <p:nvSpPr>
          <p:cNvPr id="292" name="Google Shape;292;p33"/>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05" name="Google Shape;305;p33"/>
          <p:cNvSpPr/>
          <p:nvPr/>
        </p:nvSpPr>
        <p:spPr>
          <a:xfrm>
            <a:off x="833121" y="1221520"/>
            <a:ext cx="3136141" cy="3159094"/>
          </a:xfrm>
          <a:prstGeom prst="roundRect">
            <a:avLst/>
          </a:prstGeom>
          <a:gradFill>
            <a:gsLst>
              <a:gs pos="0">
                <a:schemeClr val="lt1">
                  <a:alpha val="25000"/>
                </a:schemeClr>
              </a:gs>
              <a:gs pos="100000">
                <a:schemeClr val="dk1"/>
              </a:gs>
            </a:gsLst>
            <a:path path="circle">
              <a:fillToRect l="50000" t="50000" r="50000" b="50000"/>
            </a:path>
          </a:gradFill>
          <a:ln w="31750">
            <a:solidFill>
              <a:schemeClr val="bg2"/>
            </a:solidFill>
          </a:ln>
          <a:effectLst>
            <a:outerShdw blurRad="63500" sx="102000" sy="102000" algn="ctr"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3"/>
          <p:cNvSpPr txBox="1"/>
          <p:nvPr/>
        </p:nvSpPr>
        <p:spPr>
          <a:xfrm>
            <a:off x="953845" y="1612314"/>
            <a:ext cx="2725892" cy="2400627"/>
          </a:xfrm>
          <a:prstGeom prst="rect">
            <a:avLst/>
          </a:prstGeom>
          <a:noFill/>
          <a:ln>
            <a:noFill/>
          </a:ln>
        </p:spPr>
        <p:txBody>
          <a:bodyPr spcFirstLastPara="1" wrap="square" lIns="91425" tIns="91425" rIns="91425" bIns="91425" anchor="t" anchorCtr="0">
            <a:spAutoFit/>
          </a:bodyPr>
          <a:lstStyle/>
          <a:p>
            <a:pPr marL="285750" lvl="0" indent="-285750" algn="ctr" rtl="0">
              <a:spcBef>
                <a:spcPts val="0"/>
              </a:spcBef>
              <a:spcAft>
                <a:spcPts val="0"/>
              </a:spcAft>
              <a:buClr>
                <a:schemeClr val="accent6"/>
              </a:buClr>
              <a:buFont typeface="Arial" panose="020B0604020202020204" pitchFamily="34" charset="0"/>
              <a:buChar char="•"/>
            </a:pPr>
            <a:r>
              <a:rPr lang="en" sz="1600" dirty="0">
                <a:solidFill>
                  <a:schemeClr val="lt2"/>
                </a:solidFill>
                <a:latin typeface="Heebo"/>
                <a:ea typeface="Heebo"/>
                <a:cs typeface="Heebo"/>
                <a:sym typeface="Heebo"/>
              </a:rPr>
              <a:t>The current AI is poorly designed, and allows for the cyber criminal to break into multiple files.</a:t>
            </a:r>
            <a:br>
              <a:rPr lang="en" sz="1600" dirty="0">
                <a:solidFill>
                  <a:schemeClr val="lt2"/>
                </a:solidFill>
                <a:latin typeface="Heebo"/>
                <a:ea typeface="Heebo"/>
                <a:cs typeface="Heebo"/>
                <a:sym typeface="Heebo"/>
              </a:rPr>
            </a:br>
            <a:endParaRPr lang="en" sz="1600" dirty="0">
              <a:solidFill>
                <a:schemeClr val="lt2"/>
              </a:solidFill>
              <a:latin typeface="Heebo"/>
              <a:ea typeface="Heebo"/>
              <a:cs typeface="Heebo"/>
              <a:sym typeface="Heebo"/>
            </a:endParaRPr>
          </a:p>
          <a:p>
            <a:pPr marL="285750" lvl="0" indent="-285750" algn="ctr" rtl="0">
              <a:spcBef>
                <a:spcPts val="0"/>
              </a:spcBef>
              <a:spcAft>
                <a:spcPts val="0"/>
              </a:spcAft>
              <a:buClr>
                <a:schemeClr val="accent6"/>
              </a:buClr>
              <a:buFont typeface="Arial" panose="020B0604020202020204" pitchFamily="34" charset="0"/>
              <a:buChar char="•"/>
            </a:pPr>
            <a:r>
              <a:rPr lang="en" sz="1600" dirty="0">
                <a:solidFill>
                  <a:schemeClr val="lt2"/>
                </a:solidFill>
                <a:latin typeface="Heebo"/>
                <a:ea typeface="Heebo"/>
                <a:cs typeface="Heebo"/>
                <a:sym typeface="Heebo"/>
              </a:rPr>
              <a:t>This is due to the AI only using one piece of sensitive information to determine file sensitivity.</a:t>
            </a:r>
            <a:endParaRPr sz="1600" dirty="0">
              <a:solidFill>
                <a:schemeClr val="lt2"/>
              </a:solidFill>
              <a:latin typeface="Heebo"/>
              <a:ea typeface="Heebo"/>
              <a:cs typeface="Heebo"/>
              <a:sym typeface="Heebo"/>
            </a:endParaRPr>
          </a:p>
        </p:txBody>
      </p:sp>
      <p:pic>
        <p:nvPicPr>
          <p:cNvPr id="5" name="Picture 4" descr="A picture containing text, businesscard, screenshot, font&#10;&#10;Description automatically generated">
            <a:extLst>
              <a:ext uri="{FF2B5EF4-FFF2-40B4-BE49-F238E27FC236}">
                <a16:creationId xmlns:a16="http://schemas.microsoft.com/office/drawing/2014/main" id="{852EC8E2-6C06-0C3F-37C1-FC3F29308EDE}"/>
              </a:ext>
            </a:extLst>
          </p:cNvPr>
          <p:cNvPicPr>
            <a:picLocks noChangeAspect="1"/>
          </p:cNvPicPr>
          <p:nvPr/>
        </p:nvPicPr>
        <p:blipFill>
          <a:blip r:embed="rId3"/>
          <a:stretch>
            <a:fillRect/>
          </a:stretch>
        </p:blipFill>
        <p:spPr>
          <a:xfrm>
            <a:off x="5438241" y="969832"/>
            <a:ext cx="3494204" cy="1284965"/>
          </a:xfrm>
          <a:prstGeom prst="roundRect">
            <a:avLst>
              <a:gd name="adj" fmla="val 12530"/>
            </a:avLst>
          </a:prstGeom>
          <a:effectLst>
            <a:outerShdw blurRad="63500" sx="102000" sy="102000" algn="ctr" rotWithShape="0">
              <a:prstClr val="black">
                <a:alpha val="40000"/>
              </a:prstClr>
            </a:outerShdw>
          </a:effectLst>
        </p:spPr>
      </p:pic>
      <p:pic>
        <p:nvPicPr>
          <p:cNvPr id="3" name="Picture 2" descr="A screenshot of a computer&#10;&#10;Description automatically generated with low confidence">
            <a:extLst>
              <a:ext uri="{FF2B5EF4-FFF2-40B4-BE49-F238E27FC236}">
                <a16:creationId xmlns:a16="http://schemas.microsoft.com/office/drawing/2014/main" id="{B35A2572-7F10-6B5C-B684-8866E1FEAF1B}"/>
              </a:ext>
            </a:extLst>
          </p:cNvPr>
          <p:cNvPicPr>
            <a:picLocks noChangeAspect="1"/>
          </p:cNvPicPr>
          <p:nvPr/>
        </p:nvPicPr>
        <p:blipFill rotWithShape="1">
          <a:blip r:embed="rId4"/>
          <a:srcRect l="6430" t="6627" r="8940" b="15977"/>
          <a:stretch/>
        </p:blipFill>
        <p:spPr>
          <a:xfrm>
            <a:off x="4289078" y="2231143"/>
            <a:ext cx="3368632" cy="1096921"/>
          </a:xfrm>
          <a:prstGeom prst="roundRect">
            <a:avLst/>
          </a:prstGeom>
          <a:effectLst>
            <a:outerShdw blurRad="63500" sx="102000" sy="102000" algn="ctr" rotWithShape="0">
              <a:prstClr val="black">
                <a:alpha val="40000"/>
              </a:prstClr>
            </a:outerShdw>
          </a:effectLst>
        </p:spPr>
      </p:pic>
      <p:pic>
        <p:nvPicPr>
          <p:cNvPr id="7" name="Picture 6" descr="A screenshot of a computer&#10;&#10;Description automatically generated with low confidence">
            <a:extLst>
              <a:ext uri="{FF2B5EF4-FFF2-40B4-BE49-F238E27FC236}">
                <a16:creationId xmlns:a16="http://schemas.microsoft.com/office/drawing/2014/main" id="{4FDC4774-B6F8-E4B0-5982-03374BD46241}"/>
              </a:ext>
            </a:extLst>
          </p:cNvPr>
          <p:cNvPicPr>
            <a:picLocks noChangeAspect="1"/>
          </p:cNvPicPr>
          <p:nvPr/>
        </p:nvPicPr>
        <p:blipFill>
          <a:blip r:embed="rId5"/>
          <a:stretch>
            <a:fillRect/>
          </a:stretch>
        </p:blipFill>
        <p:spPr>
          <a:xfrm>
            <a:off x="5796287" y="2888704"/>
            <a:ext cx="2778112" cy="1666867"/>
          </a:xfrm>
          <a:prstGeom prst="roundRect">
            <a:avLst>
              <a:gd name="adj" fmla="val 10288"/>
            </a:avLst>
          </a:prstGeom>
          <a:effectLst>
            <a:outerShdw blurRad="63500" sx="102000" sy="102000" algn="ct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4" name="Google Shape;324;p34"/>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25" name="Google Shape;325;p34"/>
          <p:cNvSpPr txBox="1">
            <a:spLocks noGrp="1"/>
          </p:cNvSpPr>
          <p:nvPr>
            <p:ph type="title"/>
          </p:nvPr>
        </p:nvSpPr>
        <p:spPr>
          <a:xfrm>
            <a:off x="720000" y="22940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2"/>
                </a:solidFill>
              </a:rPr>
              <a:t>Exercise </a:t>
            </a:r>
            <a:r>
              <a:rPr lang="en" b="1" dirty="0">
                <a:solidFill>
                  <a:schemeClr val="accent6"/>
                </a:solidFill>
              </a:rPr>
              <a:t>Repair</a:t>
            </a:r>
            <a:endParaRPr b="1" dirty="0">
              <a:solidFill>
                <a:schemeClr val="dk2"/>
              </a:solidFill>
            </a:endParaRPr>
          </a:p>
        </p:txBody>
      </p:sp>
      <p:sp>
        <p:nvSpPr>
          <p:cNvPr id="2" name="TextBox 1">
            <a:extLst>
              <a:ext uri="{FF2B5EF4-FFF2-40B4-BE49-F238E27FC236}">
                <a16:creationId xmlns:a16="http://schemas.microsoft.com/office/drawing/2014/main" id="{149DE25D-2C1D-C14B-B55A-7F8A2CFC0ADA}"/>
              </a:ext>
            </a:extLst>
          </p:cNvPr>
          <p:cNvSpPr txBox="1"/>
          <p:nvPr/>
        </p:nvSpPr>
        <p:spPr>
          <a:xfrm>
            <a:off x="1414021" y="1885361"/>
            <a:ext cx="184731" cy="307777"/>
          </a:xfrm>
          <a:prstGeom prst="rect">
            <a:avLst/>
          </a:prstGeom>
          <a:noFill/>
        </p:spPr>
        <p:txBody>
          <a:bodyPr wrap="none" rtlCol="0">
            <a:spAutoFit/>
          </a:bodyPr>
          <a:lstStyle/>
          <a:p>
            <a:endParaRPr lang="en-US" dirty="0"/>
          </a:p>
        </p:txBody>
      </p:sp>
      <p:sp>
        <p:nvSpPr>
          <p:cNvPr id="29" name="Google Shape;305;p33">
            <a:extLst>
              <a:ext uri="{FF2B5EF4-FFF2-40B4-BE49-F238E27FC236}">
                <a16:creationId xmlns:a16="http://schemas.microsoft.com/office/drawing/2014/main" id="{2C26C5B9-35B4-A74C-ABC7-48D790272347}"/>
              </a:ext>
            </a:extLst>
          </p:cNvPr>
          <p:cNvSpPr/>
          <p:nvPr/>
        </p:nvSpPr>
        <p:spPr>
          <a:xfrm>
            <a:off x="241375" y="1017726"/>
            <a:ext cx="2853243" cy="3073507"/>
          </a:xfrm>
          <a:prstGeom prst="roundRect">
            <a:avLst/>
          </a:prstGeom>
          <a:gradFill>
            <a:gsLst>
              <a:gs pos="0">
                <a:schemeClr val="lt1">
                  <a:alpha val="25000"/>
                </a:schemeClr>
              </a:gs>
              <a:gs pos="100000">
                <a:schemeClr val="dk1"/>
              </a:gs>
            </a:gsLst>
            <a:path path="circle">
              <a:fillToRect l="50000" t="50000" r="50000" b="50000"/>
            </a:path>
          </a:gradFill>
          <a:ln w="31750">
            <a:solidFill>
              <a:schemeClr val="bg2"/>
            </a:solidFill>
          </a:ln>
        </p:spPr>
        <p:txBody>
          <a:bodyPr spcFirstLastPara="1" wrap="square" lIns="91425" tIns="91425" rIns="91425" bIns="91425" anchor="t" anchorCtr="0">
            <a:noAutofit/>
          </a:bodyPr>
          <a:lstStyle/>
          <a:p>
            <a:pPr algn="ctr"/>
            <a:r>
              <a:rPr lang="en-US" sz="1800" dirty="0">
                <a:solidFill>
                  <a:schemeClr val="accent6"/>
                </a:solidFill>
                <a:latin typeface="Heebo" pitchFamily="2" charset="-79"/>
                <a:cs typeface="Heebo" pitchFamily="2" charset="-79"/>
              </a:rPr>
              <a:t>You will now create a utility equation that will improve the accuracy with which it scans and determines files sensitivity. I will be calculated by dividing the reward value by the cost value.</a:t>
            </a:r>
          </a:p>
          <a:p>
            <a:pPr marL="0" lvl="0" indent="0" algn="l" rtl="0">
              <a:spcBef>
                <a:spcPts val="0"/>
              </a:spcBef>
              <a:spcAft>
                <a:spcPts val="0"/>
              </a:spcAft>
              <a:buNone/>
            </a:pPr>
            <a:endParaRPr dirty="0"/>
          </a:p>
        </p:txBody>
      </p:sp>
      <p:pic>
        <p:nvPicPr>
          <p:cNvPr id="6" name="Picture 5" descr="A screenshot of a computer program&#10;&#10;Description automatically generated with medium confidence">
            <a:extLst>
              <a:ext uri="{FF2B5EF4-FFF2-40B4-BE49-F238E27FC236}">
                <a16:creationId xmlns:a16="http://schemas.microsoft.com/office/drawing/2014/main" id="{71C6A560-EAD8-A845-90CB-232F1089CB6D}"/>
              </a:ext>
            </a:extLst>
          </p:cNvPr>
          <p:cNvPicPr>
            <a:picLocks noChangeAspect="1"/>
          </p:cNvPicPr>
          <p:nvPr/>
        </p:nvPicPr>
        <p:blipFill>
          <a:blip r:embed="rId3">
            <a:extLst>
              <a:ext uri="{BEBA8EAE-BF5A-486C-A8C5-ECC9F3942E4B}">
                <a14:imgProps xmlns:a14="http://schemas.microsoft.com/office/drawing/2010/main">
                  <a14:imgLayer r:embed="rId4">
                    <a14:imgEffect>
                      <a14:saturation sat="154000"/>
                    </a14:imgEffect>
                    <a14:imgEffect>
                      <a14:brightnessContrast bright="20000"/>
                    </a14:imgEffect>
                  </a14:imgLayer>
                </a14:imgProps>
              </a:ext>
            </a:extLst>
          </a:blip>
          <a:stretch>
            <a:fillRect/>
          </a:stretch>
        </p:blipFill>
        <p:spPr>
          <a:xfrm>
            <a:off x="3305096" y="1885361"/>
            <a:ext cx="5118904" cy="2216498"/>
          </a:xfrm>
          <a:prstGeom prst="roundRect">
            <a:avLst>
              <a:gd name="adj" fmla="val 10696"/>
            </a:avLst>
          </a:prstGeom>
          <a:effectLst>
            <a:outerShdw blurRad="63500" sx="102000" sy="102000" algn="ctr" rotWithShape="0">
              <a:prstClr val="black">
                <a:alpha val="40000"/>
              </a:prstClr>
            </a:outerShdw>
          </a:effectLst>
        </p:spPr>
      </p:pic>
      <p:pic>
        <p:nvPicPr>
          <p:cNvPr id="4" name="Picture 3" descr="A picture containing text, font, white, calligraphy&#10;&#10;Description automatically generated">
            <a:extLst>
              <a:ext uri="{FF2B5EF4-FFF2-40B4-BE49-F238E27FC236}">
                <a16:creationId xmlns:a16="http://schemas.microsoft.com/office/drawing/2014/main" id="{605E94C5-4C0E-0E47-8AD2-A54422A6FA13}"/>
              </a:ext>
            </a:extLst>
          </p:cNvPr>
          <p:cNvPicPr>
            <a:picLocks noChangeAspect="1"/>
          </p:cNvPicPr>
          <p:nvPr/>
        </p:nvPicPr>
        <p:blipFill>
          <a:blip r:embed="rId5"/>
          <a:stretch>
            <a:fillRect/>
          </a:stretch>
        </p:blipFill>
        <p:spPr>
          <a:xfrm>
            <a:off x="5541100" y="1189838"/>
            <a:ext cx="2882900" cy="1003300"/>
          </a:xfrm>
          <a:prstGeom prst="roundRect">
            <a:avLst/>
          </a:prstGeom>
          <a:effectLst>
            <a:outerShdw blurRad="63500" sx="102000" sy="102000" algn="ctr"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2"/>
                </a:solidFill>
              </a:rPr>
              <a:t>Exercise</a:t>
            </a:r>
            <a:r>
              <a:rPr lang="en" b="1" dirty="0"/>
              <a:t> Round 2 (Post-Repair)</a:t>
            </a:r>
            <a:endParaRPr b="1" dirty="0"/>
          </a:p>
        </p:txBody>
      </p:sp>
      <p:sp>
        <p:nvSpPr>
          <p:cNvPr id="347" name="Google Shape;347;p35"/>
          <p:cNvSpPr txBox="1">
            <a:spLocks noGrp="1"/>
          </p:cNvSpPr>
          <p:nvPr>
            <p:ph type="sldNum" idx="12"/>
          </p:nvPr>
        </p:nvSpPr>
        <p:spPr>
          <a:xfrm>
            <a:off x="8595309" y="47340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 name="Google Shape;305;p33">
            <a:extLst>
              <a:ext uri="{FF2B5EF4-FFF2-40B4-BE49-F238E27FC236}">
                <a16:creationId xmlns:a16="http://schemas.microsoft.com/office/drawing/2014/main" id="{4520062A-32C9-1A4A-98F2-9C8B690F44D0}"/>
              </a:ext>
            </a:extLst>
          </p:cNvPr>
          <p:cNvSpPr/>
          <p:nvPr/>
        </p:nvSpPr>
        <p:spPr>
          <a:xfrm>
            <a:off x="352354" y="1184060"/>
            <a:ext cx="2765776" cy="2912263"/>
          </a:xfrm>
          <a:prstGeom prst="roundRect">
            <a:avLst/>
          </a:prstGeom>
          <a:gradFill>
            <a:gsLst>
              <a:gs pos="0">
                <a:schemeClr val="lt1">
                  <a:alpha val="50000"/>
                </a:schemeClr>
              </a:gs>
              <a:gs pos="100000">
                <a:schemeClr val="dk1"/>
              </a:gs>
            </a:gsLst>
            <a:path path="circle">
              <a:fillToRect l="50000" t="50000" r="50000" b="50000"/>
            </a:path>
          </a:gradFill>
          <a:ln w="31750">
            <a:solidFill>
              <a:schemeClr val="dk2"/>
            </a:solidFill>
          </a:ln>
          <a:effectLst>
            <a:outerShdw blurRad="63500" sx="102000" sy="102000" algn="ctr" rotWithShape="0">
              <a:prstClr val="black">
                <a:alpha val="40000"/>
              </a:prstClr>
            </a:outerShdw>
          </a:effectLst>
        </p:spPr>
        <p:txBody>
          <a:bodyPr spcFirstLastPara="1" wrap="square" lIns="91425" tIns="91425" rIns="91425" bIns="91425" anchor="t" anchorCtr="0">
            <a:noAutofit/>
          </a:bodyPr>
          <a:lstStyle/>
          <a:p>
            <a:pPr algn="ctr">
              <a:buClr>
                <a:schemeClr val="accent6"/>
              </a:buClr>
            </a:pPr>
            <a:r>
              <a:rPr lang="en-US" sz="1600" dirty="0">
                <a:solidFill>
                  <a:schemeClr val="accent6"/>
                </a:solidFill>
                <a:latin typeface="Heebo" pitchFamily="2" charset="-79"/>
                <a:cs typeface="Heebo" pitchFamily="2" charset="-79"/>
              </a:rPr>
              <a:t>As you can see, the AI was able to properly identify and protect more files than the the version without the utility equation and did not allow any intrusions. It was especially effective when faced the higher threat level. </a:t>
            </a:r>
          </a:p>
          <a:p>
            <a:pPr marL="0" lvl="0" indent="0" algn="l" rtl="0">
              <a:spcBef>
                <a:spcPts val="0"/>
              </a:spcBef>
              <a:spcAft>
                <a:spcPts val="0"/>
              </a:spcAft>
              <a:buNone/>
            </a:pPr>
            <a:endParaRPr dirty="0"/>
          </a:p>
        </p:txBody>
      </p:sp>
      <p:pic>
        <p:nvPicPr>
          <p:cNvPr id="8" name="Picture 7" descr="A screenshot of a test&#10;&#10;Description automatically generated with low confidence">
            <a:extLst>
              <a:ext uri="{FF2B5EF4-FFF2-40B4-BE49-F238E27FC236}">
                <a16:creationId xmlns:a16="http://schemas.microsoft.com/office/drawing/2014/main" id="{D02FDB83-24DC-8B47-84C6-A7BB0BA97968}"/>
              </a:ext>
            </a:extLst>
          </p:cNvPr>
          <p:cNvPicPr>
            <a:picLocks noChangeAspect="1"/>
          </p:cNvPicPr>
          <p:nvPr/>
        </p:nvPicPr>
        <p:blipFill>
          <a:blip r:embed="rId3"/>
          <a:stretch>
            <a:fillRect/>
          </a:stretch>
        </p:blipFill>
        <p:spPr>
          <a:xfrm>
            <a:off x="5570621" y="2399873"/>
            <a:ext cx="3221025" cy="1801207"/>
          </a:xfrm>
          <a:prstGeom prst="roundRect">
            <a:avLst>
              <a:gd name="adj" fmla="val 7983"/>
            </a:avLst>
          </a:prstGeom>
          <a:effectLst>
            <a:outerShdw blurRad="63500" sx="102000" sy="102000" algn="ctr" rotWithShape="0">
              <a:prstClr val="black">
                <a:alpha val="40000"/>
              </a:prstClr>
            </a:outerShdw>
          </a:effectLst>
        </p:spPr>
      </p:pic>
      <p:pic>
        <p:nvPicPr>
          <p:cNvPr id="3" name="Picture 2" descr="A screenshot of a computer program&#10;&#10;Description automatically generated with low confidence">
            <a:extLst>
              <a:ext uri="{FF2B5EF4-FFF2-40B4-BE49-F238E27FC236}">
                <a16:creationId xmlns:a16="http://schemas.microsoft.com/office/drawing/2014/main" id="{B2109DD2-C0E2-994E-9012-8413D1D6249D}"/>
              </a:ext>
            </a:extLst>
          </p:cNvPr>
          <p:cNvPicPr>
            <a:picLocks noChangeAspect="1"/>
          </p:cNvPicPr>
          <p:nvPr/>
        </p:nvPicPr>
        <p:blipFill>
          <a:blip r:embed="rId4"/>
          <a:stretch>
            <a:fillRect/>
          </a:stretch>
        </p:blipFill>
        <p:spPr>
          <a:xfrm>
            <a:off x="3317133" y="1275145"/>
            <a:ext cx="4042485" cy="1422196"/>
          </a:xfrm>
          <a:prstGeom prst="roundRect">
            <a:avLst/>
          </a:prstGeom>
          <a:effectLst>
            <a:outerShdw blurRad="63500" sx="102000" sy="102000" algn="ctr" rotWithShape="0">
              <a:prstClr val="black">
                <a:alpha val="40000"/>
              </a:prstClr>
            </a:outerShdw>
          </a:effectLst>
        </p:spPr>
      </p:pic>
    </p:spTree>
  </p:cSld>
  <p:clrMapOvr>
    <a:masterClrMapping/>
  </p:clrMapOvr>
</p:sld>
</file>

<file path=ppt/theme/theme1.xml><?xml version="1.0" encoding="utf-8"?>
<a:theme xmlns:a="http://schemas.openxmlformats.org/drawingml/2006/main" name="Online Business Conference by Slidesgo">
  <a:themeElements>
    <a:clrScheme name="Simple Light">
      <a:dk1>
        <a:srgbClr val="0A0E24"/>
      </a:dk1>
      <a:lt1>
        <a:srgbClr val="1C2451"/>
      </a:lt1>
      <a:dk2>
        <a:srgbClr val="FEC01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LL - Lab 6 Lecture Slides (Updated)" id="{E19C1367-76E4-724E-8D78-D719BDE08A30}" vid="{24442592-6E8E-3A45-AC65-4FD9F678307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791</Words>
  <Application>Microsoft Macintosh PowerPoint</Application>
  <PresentationFormat>On-screen Show (16:9)</PresentationFormat>
  <Paragraphs>91</Paragraphs>
  <Slides>14</Slides>
  <Notes>14</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Courier New</vt:lpstr>
      <vt:lpstr>Heebo</vt:lpstr>
      <vt:lpstr>Encode Sans Semi Expanded</vt:lpstr>
      <vt:lpstr>Bebas Neue</vt:lpstr>
      <vt:lpstr>Calibri</vt:lpstr>
      <vt:lpstr>Arial</vt:lpstr>
      <vt:lpstr>Online Business Conference by Slidesgo</vt:lpstr>
      <vt:lpstr>Lab 7 AI Cybersecurity</vt:lpstr>
      <vt:lpstr>Lab Overview</vt:lpstr>
      <vt:lpstr>Education Learning Objectives</vt:lpstr>
      <vt:lpstr>Lab Contents</vt:lpstr>
      <vt:lpstr>Reading</vt:lpstr>
      <vt:lpstr>Exercise Start</vt:lpstr>
      <vt:lpstr>Exercise</vt:lpstr>
      <vt:lpstr>Exercise Repair</vt:lpstr>
      <vt:lpstr>Exercise Round 2 (Post-Repair)</vt:lpstr>
      <vt:lpstr>Utility Equation Quiz</vt:lpstr>
      <vt:lpstr>Reinforcement</vt:lpstr>
      <vt:lpstr>Quiz</vt:lpstr>
      <vt:lpstr>Post-Lab Discussion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Ethics of AI</dc:title>
  <cp:lastModifiedBy>Salvatore Mangano</cp:lastModifiedBy>
  <cp:revision>8</cp:revision>
  <dcterms:modified xsi:type="dcterms:W3CDTF">2023-05-30T13:11:51Z</dcterms:modified>
</cp:coreProperties>
</file>