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6" r:id="rId10"/>
    <p:sldId id="265" r:id="rId11"/>
    <p:sldId id="263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335DD-2122-BCA9-5D5B-7C6425FE3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DC4435-F7EE-81B1-A48A-0AB5D4D16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23FFA2-E2D0-EFBA-C45C-F7DD42F3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3E64-2B61-466C-B327-85F5A6BAF6D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3BF293-6F8A-BBAA-79EA-367D038D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00D226-DAC8-8BEC-01A8-119012F6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608-7EF5-4FC9-8173-3293B5ABF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4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87BE1-ED09-E225-000D-2457B645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E7538C-2744-A436-AB8C-AFB58A801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2B2FEC-063D-6D9E-451C-FC394491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3E64-2B61-466C-B327-85F5A6BAF6D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C29B81-71A7-E8F1-4BF4-C6E7DEDC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10F1B-B267-1EC1-D1FD-105AE72F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608-7EF5-4FC9-8173-3293B5ABF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90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B35DAC-028D-20A7-748D-62626415A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28A780-1144-92D3-0904-47DA6A9D7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3D9131-47FB-F4D2-5681-DE0AE1C6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3E64-2B61-466C-B327-85F5A6BAF6D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1F369-8678-BEC7-29AF-9EFB271C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2272B8-C309-CA8E-D18D-3191C8CC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608-7EF5-4FC9-8173-3293B5ABF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84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C89F-EED3-8372-DDEF-B57A6701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3396D3-F880-8D4E-2A60-058FA266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9FC3D-EA38-740F-0F62-4FF05B91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3E64-2B61-466C-B327-85F5A6BAF6D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A3CA63-8426-A7F4-EFB8-B45E8F94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EF0F1F-0D2E-A1F2-B08F-33E53C1C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608-7EF5-4FC9-8173-3293B5ABF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61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0B2EE-696A-CE54-2D34-5DB41DD4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9570E0-DDB9-B40A-213C-290CF760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37B970-0B01-D18B-5E67-A4D9BDB9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3E64-2B61-466C-B327-85F5A6BAF6D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4E5C7-3112-8D5D-2807-7EFD5604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E36800-9698-8DD5-CF91-504B2CD0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608-7EF5-4FC9-8173-3293B5ABF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3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00FF5-2BB8-9BE1-4E1C-1BA0837E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30C467-98FE-A07A-C798-39C0D744B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5272A0-6AB1-3075-7A6F-1E3AA9EE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E9C1A0-552C-05D7-70FD-12425D96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3E64-2B61-466C-B327-85F5A6BAF6D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184883-5F8D-AC6A-0E77-49629952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F5B027-F089-19C7-715F-EC989CB6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608-7EF5-4FC9-8173-3293B5ABF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22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CBA67-1055-0D76-0179-CADFF517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72319B-4BB5-EC3F-4B6E-4326DCBD7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27E26F-AEC8-E919-AF61-BFDB1E3D6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C5DB96-113C-C3DB-A7DF-F9382C6A5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85C911-52E5-8E6E-064C-3E7E95BBA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E10401-27C4-0E05-1D46-0ABD333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3E64-2B61-466C-B327-85F5A6BAF6D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120055-0A34-68B8-85C7-59122D77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4A62FD-93AD-0623-A20F-57DBE215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608-7EF5-4FC9-8173-3293B5ABF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0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52342-91B6-A2B2-0C8B-1FD3688B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C3E113-7B42-144A-FDD1-628FD8C8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3E64-2B61-466C-B327-85F5A6BAF6D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38A049-96B6-3D4F-B4EC-AD70B1F6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BD206F-3384-EF73-386D-5FFB5F7A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608-7EF5-4FC9-8173-3293B5ABF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83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0511D2-3F6A-EC00-EA4A-B9C64190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3E64-2B61-466C-B327-85F5A6BAF6D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A78225-1A70-A90B-FC53-4FA567EE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61D84D-22D1-63B4-EED3-2BC87F7D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608-7EF5-4FC9-8173-3293B5ABF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0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DFEC1-E909-58E2-D132-BEF3BCD1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C2895-1F14-F819-7E52-04E4F0CF1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EE9708-A3B5-23E1-3385-6C3C8ED6F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BB0C68-016B-5D9B-4D02-D5E65A22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3E64-2B61-466C-B327-85F5A6BAF6D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8941A6-5F9D-F918-37C3-3FADC9FE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1B43E9-68A7-0064-53F1-145AFE0E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608-7EF5-4FC9-8173-3293B5ABF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0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133FB-B482-3414-96C9-8B972849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BE9BAF-3502-5593-4868-8A32B9011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0F1924-71F0-EDD3-447C-5D0699183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40E805-D900-E704-0604-590D776E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3E64-2B61-466C-B327-85F5A6BAF6D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3F96FA-E282-F7B6-B383-B175226E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8F4267-B6B1-B489-A393-C1F731CF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608-7EF5-4FC9-8173-3293B5ABF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21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C3BB81-9C8D-43A8-BE7E-0C507622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0DDC01-DA3A-26EB-329B-2B4686AA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32AB2A-C55A-EF41-A161-828767D2F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3E64-2B61-466C-B327-85F5A6BAF6D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59A840-3350-4A1F-7B47-9B3A24012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F538C6-8AFB-AC5C-AD51-E7B1C22DA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0608-7EF5-4FC9-8173-3293B5ABF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97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ML - Como enviar anexos pelo formulário HTML :: Ser Programador">
            <a:extLst>
              <a:ext uri="{FF2B5EF4-FFF2-40B4-BE49-F238E27FC236}">
                <a16:creationId xmlns:a16="http://schemas.microsoft.com/office/drawing/2014/main" id="{C80E9432-1EBC-4A86-E735-C80AF80D3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28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803EEE-BDB2-E0E1-1492-C38372514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644" y="5605670"/>
            <a:ext cx="9144000" cy="1005302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FORMULÁRIO</a:t>
            </a:r>
          </a:p>
        </p:txBody>
      </p:sp>
    </p:spTree>
    <p:extLst>
      <p:ext uri="{BB962C8B-B14F-4D97-AF65-F5344CB8AC3E}">
        <p14:creationId xmlns:p14="http://schemas.microsoft.com/office/powerpoint/2010/main" val="135842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1ECD-12AE-75AC-E2B7-3A86416776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dirty="0"/>
              <a:t>Vamos acrescentar mais campos?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F725A-0E98-B6DD-9D66-5ECFEE9E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44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4400" b="0" dirty="0">
                <a:effectLst/>
                <a:latin typeface="Consolas" panose="020B0609020204030204" pitchFamily="49" charset="0"/>
              </a:rPr>
              <a:t>&gt;</a:t>
            </a:r>
            <a:r>
              <a:rPr lang="pt-BR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4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"comente"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4400" b="0" dirty="0">
                <a:effectLst/>
                <a:latin typeface="Consolas" panose="020B0609020204030204" pitchFamily="49" charset="0"/>
              </a:rPr>
              <a:t>Deixe seu comentário</a:t>
            </a:r>
            <a:r>
              <a:rPr lang="pt-BR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4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44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4400" b="0" dirty="0" err="1">
                <a:effectLst/>
                <a:latin typeface="Consolas" panose="020B0609020204030204" pitchFamily="49" charset="0"/>
              </a:rPr>
              <a:t>textarea</a:t>
            </a:r>
            <a:r>
              <a:rPr lang="pt-BR" sz="44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"comente"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comente"</a:t>
            </a:r>
            <a:r>
              <a:rPr lang="pt-BR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“comente"</a:t>
            </a:r>
            <a:r>
              <a:rPr lang="pt-BR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44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4400" b="0" dirty="0" err="1">
                <a:effectLst/>
                <a:latin typeface="Consolas" panose="020B0609020204030204" pitchFamily="49" charset="0"/>
              </a:rPr>
              <a:t>textarea</a:t>
            </a:r>
            <a:r>
              <a:rPr lang="pt-BR" sz="4400" b="0" dirty="0">
                <a:effectLst/>
                <a:latin typeface="Consolas" panose="020B0609020204030204" pitchFamily="49" charset="0"/>
              </a:rPr>
              <a:t>&gt;&lt;/</a:t>
            </a:r>
            <a:r>
              <a:rPr lang="pt-BR" sz="44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44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978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1ECD-12AE-75AC-E2B7-3A86416776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dirty="0"/>
              <a:t>Vamos acrescentar mais campos?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F725A-0E98-B6DD-9D66-5ECFEE9E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36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"senha"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pt-BR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600" b="0" dirty="0">
                <a:effectLst/>
                <a:latin typeface="Consolas" panose="020B0609020204030204" pitchFamily="49" charset="0"/>
              </a:rPr>
              <a:t>&lt;input </a:t>
            </a:r>
            <a:r>
              <a:rPr lang="pt-B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"senha"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"senha"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</a:t>
            </a:r>
            <a:r>
              <a:rPr lang="pt-BR" sz="3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36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36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600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8247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09266-217B-E619-71F2-6A8C73865B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dirty="0"/>
              <a:t>Vamos acrescentar mais campos?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5C97A8-AB11-6FEE-3F61-2A7580A64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effectLst/>
                <a:latin typeface="Consolas" panose="020B0609020204030204" pitchFamily="49" charset="0"/>
              </a:rPr>
              <a:t>&lt;div&gt;&lt;input </a:t>
            </a:r>
            <a:r>
              <a:rPr lang="en-US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limpar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4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7668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A8BFB-3611-F83A-913A-B042AB31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407"/>
            <a:ext cx="10515600" cy="748058"/>
          </a:xfrm>
          <a:solidFill>
            <a:schemeClr val="bg2"/>
          </a:solidFill>
        </p:spPr>
        <p:txBody>
          <a:bodyPr/>
          <a:lstStyle/>
          <a:p>
            <a:r>
              <a:rPr lang="pt-BR" b="1" dirty="0"/>
              <a:t>E os métodos POST e GET?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EDCAC8-1680-5FDB-1893-438E1F1A8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243"/>
            <a:ext cx="10515600" cy="5598350"/>
          </a:xfrm>
        </p:spPr>
        <p:txBody>
          <a:bodyPr>
            <a:normAutofit/>
          </a:bodyPr>
          <a:lstStyle/>
          <a:p>
            <a:pPr algn="just"/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GET</a:t>
            </a:r>
          </a:p>
          <a:p>
            <a:pPr algn="just"/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É usado para obter algum recurso hospedado no servidor.</a:t>
            </a: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just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Também utilizamos o GET quando os dados necessários para que o recurso correto seja encontrado devem permanecer na URL.</a:t>
            </a:r>
          </a:p>
          <a:p>
            <a:pPr algn="just"/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POST</a:t>
            </a:r>
          </a:p>
          <a:p>
            <a:pPr algn="just"/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É utilizado para enviar dados para o servidor.</a:t>
            </a: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just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Geralmente usamos esse método para criar algo no servidor. Em alguns casos também usamos POST para atualizar alguma informação no servidor.</a:t>
            </a:r>
          </a:p>
          <a:p>
            <a:pPr algn="just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Os dados enviados com o POST são armazenados no corpo da requisição HTTP. Não aparecem na URL.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D19B4-103A-C523-0764-9FBA7A98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B5E0C2-248B-34BA-E95B-EED77A48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O fim do mundo chegou para as universidades brasileiras - Mídia NINJA">
            <a:extLst>
              <a:ext uri="{FF2B5EF4-FFF2-40B4-BE49-F238E27FC236}">
                <a16:creationId xmlns:a16="http://schemas.microsoft.com/office/drawing/2014/main" id="{D9E728B6-DFAD-396B-0B7D-0200955E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1323" cy="70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88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8AE1A-9D27-583A-3C47-7D70CBEB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TUDO COMEÇA COM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BE7BCB-A9DB-2BD9-E348-F04C1A79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8800" dirty="0"/>
              <a:t>&lt;</a:t>
            </a:r>
            <a:r>
              <a:rPr lang="pt-BR" sz="8800" dirty="0" err="1"/>
              <a:t>form</a:t>
            </a:r>
            <a:r>
              <a:rPr lang="pt-BR" sz="8800" dirty="0"/>
              <a:t>&gt;</a:t>
            </a:r>
          </a:p>
          <a:p>
            <a:r>
              <a:rPr lang="pt-BR" sz="8800" dirty="0"/>
              <a:t>&lt;/</a:t>
            </a:r>
            <a:r>
              <a:rPr lang="pt-BR" sz="8800" dirty="0" err="1"/>
              <a:t>form</a:t>
            </a:r>
            <a:r>
              <a:rPr lang="pt-BR" sz="8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1641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92CAF-315E-8D84-454D-471519BC83F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dirty="0"/>
              <a:t>Podemos nesse </a:t>
            </a:r>
            <a:r>
              <a:rPr lang="pt-BR" b="1" dirty="0" err="1"/>
              <a:t>form</a:t>
            </a:r>
            <a:r>
              <a:rPr lang="pt-BR" b="1" dirty="0"/>
              <a:t> inserir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AA929F-ED5B-4877-DE54-B060B4A9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887"/>
          </a:xfrm>
        </p:spPr>
        <p:txBody>
          <a:bodyPr>
            <a:noAutofit/>
          </a:bodyPr>
          <a:lstStyle/>
          <a:p>
            <a:r>
              <a:rPr lang="pt-BR" sz="3700" b="0" dirty="0">
                <a:effectLst/>
              </a:rPr>
              <a:t>&lt;</a:t>
            </a:r>
            <a:r>
              <a:rPr lang="pt-BR" sz="3700" b="0" dirty="0" err="1">
                <a:effectLst/>
              </a:rPr>
              <a:t>form</a:t>
            </a:r>
            <a:r>
              <a:rPr lang="pt-BR" sz="3700" b="0" dirty="0">
                <a:effectLst/>
              </a:rPr>
              <a:t> </a:t>
            </a:r>
            <a:r>
              <a:rPr lang="pt-BR" sz="3700" b="0" dirty="0" err="1">
                <a:solidFill>
                  <a:srgbClr val="C00000"/>
                </a:solidFill>
                <a:effectLst/>
              </a:rPr>
              <a:t>action</a:t>
            </a:r>
            <a:r>
              <a:rPr lang="pt-BR" sz="3700" b="0" dirty="0">
                <a:solidFill>
                  <a:srgbClr val="CCCCCC"/>
                </a:solidFill>
                <a:effectLst/>
              </a:rPr>
              <a:t>=</a:t>
            </a:r>
            <a:r>
              <a:rPr lang="pt-BR" sz="3700" b="0" dirty="0">
                <a:solidFill>
                  <a:srgbClr val="CE9178"/>
                </a:solidFill>
                <a:effectLst/>
              </a:rPr>
              <a:t>“</a:t>
            </a:r>
            <a:r>
              <a:rPr lang="pt-BR" sz="3700" b="0" dirty="0" err="1">
                <a:solidFill>
                  <a:srgbClr val="CE9178"/>
                </a:solidFill>
                <a:effectLst/>
              </a:rPr>
              <a:t>cadastro.php</a:t>
            </a:r>
            <a:r>
              <a:rPr lang="pt-BR" sz="3700" b="0" dirty="0">
                <a:solidFill>
                  <a:srgbClr val="CE9178"/>
                </a:solidFill>
                <a:effectLst/>
              </a:rPr>
              <a:t>"</a:t>
            </a:r>
            <a:r>
              <a:rPr lang="pt-BR" sz="3700" b="0" dirty="0">
                <a:solidFill>
                  <a:srgbClr val="CCCCCC"/>
                </a:solidFill>
                <a:effectLst/>
              </a:rPr>
              <a:t> </a:t>
            </a:r>
            <a:r>
              <a:rPr lang="pt-BR" sz="3700" b="0" dirty="0">
                <a:solidFill>
                  <a:srgbClr val="C00000"/>
                </a:solidFill>
                <a:effectLst/>
              </a:rPr>
              <a:t>autocomplete</a:t>
            </a:r>
            <a:r>
              <a:rPr lang="pt-BR" sz="3700" b="0" dirty="0">
                <a:solidFill>
                  <a:srgbClr val="CCCCCC"/>
                </a:solidFill>
                <a:effectLst/>
              </a:rPr>
              <a:t>=</a:t>
            </a:r>
            <a:r>
              <a:rPr lang="pt-BR" sz="3700" b="0" dirty="0">
                <a:solidFill>
                  <a:srgbClr val="CE9178"/>
                </a:solidFill>
                <a:effectLst/>
              </a:rPr>
              <a:t>“</a:t>
            </a:r>
            <a:r>
              <a:rPr lang="pt-BR" sz="3700" b="0" dirty="0" err="1">
                <a:solidFill>
                  <a:srgbClr val="CE9178"/>
                </a:solidFill>
                <a:effectLst/>
              </a:rPr>
              <a:t>on</a:t>
            </a:r>
            <a:r>
              <a:rPr lang="pt-BR" sz="3700" b="0" dirty="0">
                <a:solidFill>
                  <a:srgbClr val="CE9178"/>
                </a:solidFill>
                <a:effectLst/>
              </a:rPr>
              <a:t>"</a:t>
            </a:r>
            <a:r>
              <a:rPr lang="pt-BR" sz="3700" b="0" dirty="0">
                <a:effectLst/>
              </a:rPr>
              <a:t>&gt;</a:t>
            </a:r>
            <a:r>
              <a:rPr lang="pt-BR" sz="3700" b="0" dirty="0">
                <a:solidFill>
                  <a:srgbClr val="CCCCCC"/>
                </a:solidFill>
                <a:effectLst/>
              </a:rPr>
              <a:t> </a:t>
            </a:r>
          </a:p>
          <a:p>
            <a:r>
              <a:rPr lang="pt-BR" sz="3700" dirty="0"/>
              <a:t>&lt;</a:t>
            </a:r>
            <a:r>
              <a:rPr lang="pt-BR" sz="3700" dirty="0" err="1"/>
              <a:t>form</a:t>
            </a:r>
            <a:r>
              <a:rPr lang="pt-BR" sz="3700" dirty="0"/>
              <a:t>&gt;</a:t>
            </a:r>
          </a:p>
          <a:p>
            <a:pPr marL="0" indent="0">
              <a:buNone/>
            </a:pPr>
            <a:endParaRPr lang="pt-BR" sz="3700" dirty="0"/>
          </a:p>
        </p:txBody>
      </p:sp>
    </p:spTree>
    <p:extLst>
      <p:ext uri="{BB962C8B-B14F-4D97-AF65-F5344CB8AC3E}">
        <p14:creationId xmlns:p14="http://schemas.microsoft.com/office/powerpoint/2010/main" val="214097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B394A-A806-E97D-2926-871B6663489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dirty="0"/>
              <a:t>Agora vamos aos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79B94-0F74-1658-F013-436361A6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91" y="1825625"/>
            <a:ext cx="11618844" cy="4351338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&lt;</a:t>
            </a:r>
            <a:r>
              <a:rPr lang="pt-BR" b="0" dirty="0" err="1">
                <a:effectLst/>
              </a:rPr>
              <a:t>form</a:t>
            </a:r>
            <a:r>
              <a:rPr lang="pt-BR" b="0" dirty="0">
                <a:effectLst/>
              </a:rPr>
              <a:t> </a:t>
            </a:r>
            <a:r>
              <a:rPr lang="pt-BR" b="0" dirty="0" err="1">
                <a:solidFill>
                  <a:srgbClr val="C00000"/>
                </a:solidFill>
                <a:effectLst/>
              </a:rPr>
              <a:t>action</a:t>
            </a:r>
            <a:r>
              <a:rPr lang="pt-BR" b="0" dirty="0">
                <a:solidFill>
                  <a:srgbClr val="CCCCCC"/>
                </a:solidFill>
                <a:effectLst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</a:rPr>
              <a:t>“</a:t>
            </a:r>
            <a:r>
              <a:rPr lang="pt-BR" b="0" dirty="0" err="1">
                <a:solidFill>
                  <a:srgbClr val="CE9178"/>
                </a:solidFill>
                <a:effectLst/>
              </a:rPr>
              <a:t>cadastro.php</a:t>
            </a:r>
            <a:r>
              <a:rPr lang="pt-BR" b="0" dirty="0">
                <a:solidFill>
                  <a:srgbClr val="CE9178"/>
                </a:solidFill>
                <a:effectLst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</a:rPr>
              <a:t> </a:t>
            </a:r>
            <a:r>
              <a:rPr lang="pt-BR" b="0" dirty="0">
                <a:solidFill>
                  <a:srgbClr val="C00000"/>
                </a:solidFill>
                <a:effectLst/>
              </a:rPr>
              <a:t>autocomplete</a:t>
            </a:r>
            <a:r>
              <a:rPr lang="pt-BR" b="0" dirty="0">
                <a:solidFill>
                  <a:srgbClr val="CCCCCC"/>
                </a:solidFill>
                <a:effectLst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</a:rPr>
              <a:t>“</a:t>
            </a:r>
            <a:r>
              <a:rPr lang="pt-BR" b="0" dirty="0" err="1">
                <a:solidFill>
                  <a:srgbClr val="CE9178"/>
                </a:solidFill>
                <a:effectLst/>
              </a:rPr>
              <a:t>on</a:t>
            </a:r>
            <a:r>
              <a:rPr lang="pt-BR" b="0" dirty="0">
                <a:solidFill>
                  <a:srgbClr val="CE9178"/>
                </a:solidFill>
                <a:effectLst/>
              </a:rPr>
              <a:t>"</a:t>
            </a:r>
            <a:r>
              <a:rPr lang="pt-BR" b="0" dirty="0">
                <a:effectLst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</a:rPr>
              <a:t>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effectLst/>
                <a:latin typeface="Consolas" panose="020B0609020204030204" pitchFamily="49" charset="0"/>
              </a:rPr>
              <a:t>&gt;nome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0" dirty="0">
                <a:effectLst/>
                <a:latin typeface="Consolas" panose="020B0609020204030204" pitchFamily="49" charset="0"/>
              </a:rPr>
              <a:t>&lt;input </a:t>
            </a:r>
            <a:r>
              <a:rPr lang="pt-BR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effectLst/>
                <a:latin typeface="Consolas" panose="020B0609020204030204" pitchFamily="49" charset="0"/>
              </a:rPr>
              <a:t>&gt; sobrenome &lt;input </a:t>
            </a:r>
            <a:r>
              <a:rPr lang="pt-BR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"sobrenome"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"sobrenome"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effectLst/>
                <a:latin typeface="Consolas" panose="020B0609020204030204" pitchFamily="49" charset="0"/>
              </a:rPr>
              <a:t>&gt;&lt;input </a:t>
            </a:r>
            <a:r>
              <a:rPr lang="pt-BR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"enviar"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624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CC2C2-046E-FA1A-EB5B-D0767783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61"/>
            <a:ext cx="10515600" cy="767935"/>
          </a:xfrm>
          <a:solidFill>
            <a:schemeClr val="bg2"/>
          </a:solidFill>
        </p:spPr>
        <p:txBody>
          <a:bodyPr/>
          <a:lstStyle/>
          <a:p>
            <a:r>
              <a:rPr lang="pt-BR" b="1" dirty="0"/>
              <a:t>Acrescentando </a:t>
            </a:r>
            <a:r>
              <a:rPr lang="pt-BR" b="1" dirty="0" err="1"/>
              <a:t>Labels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73E520-5997-978A-CB4A-75CC23BB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003853"/>
            <a:ext cx="11569148" cy="5695122"/>
          </a:xfrm>
        </p:spPr>
        <p:txBody>
          <a:bodyPr>
            <a:noAutofit/>
          </a:bodyPr>
          <a:lstStyle/>
          <a:p>
            <a:r>
              <a:rPr lang="pt-BR" sz="3200" b="0" dirty="0">
                <a:effectLst/>
              </a:rPr>
              <a:t>&lt;</a:t>
            </a:r>
            <a:r>
              <a:rPr lang="pt-BR" sz="3200" b="0" dirty="0" err="1">
                <a:effectLst/>
              </a:rPr>
              <a:t>form</a:t>
            </a:r>
            <a:r>
              <a:rPr lang="pt-BR" sz="3200" b="0" dirty="0">
                <a:effectLst/>
              </a:rPr>
              <a:t> </a:t>
            </a:r>
            <a:r>
              <a:rPr lang="pt-BR" sz="3200" b="0" dirty="0" err="1">
                <a:solidFill>
                  <a:srgbClr val="C00000"/>
                </a:solidFill>
                <a:effectLst/>
              </a:rPr>
              <a:t>action</a:t>
            </a:r>
            <a:r>
              <a:rPr lang="pt-BR" sz="3200" b="0" dirty="0">
                <a:solidFill>
                  <a:srgbClr val="CCCCCC"/>
                </a:solidFill>
                <a:effectLst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</a:rPr>
              <a:t>“</a:t>
            </a:r>
            <a:r>
              <a:rPr lang="pt-BR" sz="3200" b="0" dirty="0" err="1">
                <a:solidFill>
                  <a:srgbClr val="CE9178"/>
                </a:solidFill>
                <a:effectLst/>
              </a:rPr>
              <a:t>cadastro.php</a:t>
            </a:r>
            <a:r>
              <a:rPr lang="pt-BR" sz="3200" b="0" dirty="0">
                <a:solidFill>
                  <a:srgbClr val="CE9178"/>
                </a:solidFill>
                <a:effectLst/>
              </a:rPr>
              <a:t>"</a:t>
            </a:r>
            <a:r>
              <a:rPr lang="pt-BR" sz="3200" b="0" dirty="0">
                <a:solidFill>
                  <a:srgbClr val="CCCCCC"/>
                </a:solidFill>
                <a:effectLst/>
              </a:rPr>
              <a:t> </a:t>
            </a:r>
            <a:r>
              <a:rPr lang="pt-BR" sz="3200" b="0" dirty="0">
                <a:solidFill>
                  <a:srgbClr val="C00000"/>
                </a:solidFill>
                <a:effectLst/>
              </a:rPr>
              <a:t>autocomplete</a:t>
            </a:r>
            <a:r>
              <a:rPr lang="pt-BR" sz="3200" b="0" dirty="0">
                <a:solidFill>
                  <a:srgbClr val="CCCCCC"/>
                </a:solidFill>
                <a:effectLst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</a:rPr>
              <a:t>“</a:t>
            </a:r>
            <a:r>
              <a:rPr lang="pt-BR" sz="3200" b="0" dirty="0" err="1">
                <a:solidFill>
                  <a:srgbClr val="CE9178"/>
                </a:solidFill>
                <a:effectLst/>
              </a:rPr>
              <a:t>on</a:t>
            </a:r>
            <a:r>
              <a:rPr lang="pt-BR" sz="3200" b="0" dirty="0">
                <a:solidFill>
                  <a:srgbClr val="CE9178"/>
                </a:solidFill>
                <a:effectLst/>
              </a:rPr>
              <a:t>"</a:t>
            </a:r>
            <a:r>
              <a:rPr lang="pt-BR" sz="3200" b="0" dirty="0">
                <a:effectLst/>
              </a:rPr>
              <a:t>&gt;</a:t>
            </a:r>
            <a:r>
              <a:rPr lang="pt-BR" sz="3200" b="0" dirty="0">
                <a:solidFill>
                  <a:srgbClr val="CCCCCC"/>
                </a:solidFill>
                <a:effectLst/>
              </a:rPr>
              <a:t> </a:t>
            </a:r>
          </a:p>
          <a:p>
            <a:r>
              <a:rPr lang="pt-BR" sz="32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200" b="0" dirty="0">
                <a:effectLst/>
                <a:latin typeface="Consolas" panose="020B0609020204030204" pitchFamily="49" charset="0"/>
              </a:rPr>
              <a:t>nome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200" b="0" dirty="0">
                <a:effectLst/>
                <a:latin typeface="Consolas" panose="020B0609020204030204" pitchFamily="49" charset="0"/>
              </a:rPr>
              <a:t>&gt;</a:t>
            </a:r>
            <a:b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32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200" b="0" dirty="0">
                <a:effectLst/>
                <a:latin typeface="Consolas" panose="020B0609020204030204" pitchFamily="49" charset="0"/>
              </a:rPr>
              <a:t>&gt;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"sobrenome"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200" b="0" dirty="0">
                <a:effectLst/>
                <a:latin typeface="Consolas" panose="020B0609020204030204" pitchFamily="49" charset="0"/>
              </a:rPr>
              <a:t>sobrenome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"sobrenome"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"sobrenome"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200" b="0" dirty="0">
                <a:effectLst/>
                <a:latin typeface="Consolas" panose="020B0609020204030204" pitchFamily="49" charset="0"/>
              </a:rPr>
              <a:t>&gt;</a:t>
            </a:r>
            <a:b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32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200" b="0" dirty="0">
                <a:effectLst/>
                <a:latin typeface="Consolas" panose="020B0609020204030204" pitchFamily="49" charset="0"/>
              </a:rPr>
              <a:t>&gt;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"enviar"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2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3200" dirty="0" err="1">
                <a:latin typeface="Consolas" panose="020B0609020204030204" pitchFamily="49" charset="0"/>
              </a:rPr>
              <a:t>div</a:t>
            </a:r>
            <a:r>
              <a:rPr lang="pt-BR" sz="3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3200" dirty="0"/>
              <a:t>&lt;</a:t>
            </a:r>
            <a:r>
              <a:rPr lang="pt-BR" sz="3200" dirty="0" err="1"/>
              <a:t>form</a:t>
            </a:r>
            <a:r>
              <a:rPr lang="pt-BR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2249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CCF96-98C8-B0EA-3ED5-A54764B1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617"/>
            <a:ext cx="10515600" cy="5461346"/>
          </a:xfrm>
        </p:spPr>
        <p:txBody>
          <a:bodyPr>
            <a:normAutofit/>
          </a:bodyPr>
          <a:lstStyle/>
          <a:p>
            <a:pPr algn="just"/>
            <a:r>
              <a:rPr lang="pt-BR" b="0" i="0" dirty="0">
                <a:effectLst/>
                <a:latin typeface="Roboto" panose="02000000000000000000" pitchFamily="2" charset="0"/>
              </a:rPr>
              <a:t>A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tag</a:t>
            </a:r>
            <a:r>
              <a:rPr lang="pt-BR" b="0" i="0" dirty="0">
                <a:effectLst/>
                <a:latin typeface="Roboto" panose="02000000000000000000" pitchFamily="2" charset="0"/>
              </a:rPr>
              <a:t> </a:t>
            </a:r>
            <a:r>
              <a:rPr lang="pt-BR" b="1" i="0" dirty="0" err="1">
                <a:effectLst/>
                <a:latin typeface="Roboto" panose="02000000000000000000" pitchFamily="2" charset="0"/>
              </a:rPr>
              <a:t>label</a:t>
            </a:r>
            <a:r>
              <a:rPr lang="pt-BR" b="0" i="0" dirty="0">
                <a:effectLst/>
                <a:latin typeface="Roboto" panose="02000000000000000000" pitchFamily="2" charset="0"/>
              </a:rPr>
              <a:t> é útil no trabalho com formulários. Ela especifica qual o "rótulo" do input (a que se refere o input), e ajuda na experiência do usuário durante a utilização e preenchimento do formulário</a:t>
            </a:r>
          </a:p>
          <a:p>
            <a:pPr algn="just"/>
            <a:r>
              <a:rPr lang="pt-BR" b="0" i="0" dirty="0">
                <a:effectLst/>
                <a:latin typeface="Roboto" panose="02000000000000000000" pitchFamily="2" charset="0"/>
              </a:rPr>
              <a:t>Se bem usada, deixa claro para os robôs indexadores a correlação entre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label</a:t>
            </a:r>
            <a:r>
              <a:rPr lang="pt-BR" b="0" i="0" dirty="0">
                <a:effectLst/>
                <a:latin typeface="Roboto" panose="02000000000000000000" pitchFamily="2" charset="0"/>
              </a:rPr>
              <a:t> e input, melhora a experiência do usuário: ao clicar no texto da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label</a:t>
            </a:r>
            <a:r>
              <a:rPr lang="pt-BR" b="0" i="0" dirty="0">
                <a:effectLst/>
                <a:latin typeface="Roboto" panose="02000000000000000000" pitchFamily="2" charset="0"/>
              </a:rPr>
              <a:t>, automaticamente o foco é transferido para o input relacionado, ativando para preenchimento o cursor no input. Isto é muito útil no preenchimento de formulários em smartphones.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79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16923-7261-B1B0-0E13-E720B0D66C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dirty="0"/>
              <a:t>Obrigando o preenchimento de um campo com </a:t>
            </a:r>
            <a:r>
              <a:rPr lang="pt-BR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required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B4B81-E131-93DB-6692-28CA0AC1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9670" cy="4813714"/>
          </a:xfrm>
        </p:spPr>
        <p:txBody>
          <a:bodyPr>
            <a:noAutofit/>
          </a:bodyPr>
          <a:lstStyle/>
          <a:p>
            <a:r>
              <a:rPr lang="pt-BR" sz="30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30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0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000" b="0" dirty="0">
                <a:effectLst/>
                <a:latin typeface="Consolas" panose="020B0609020204030204" pitchFamily="49" charset="0"/>
              </a:rPr>
              <a:t>nome</a:t>
            </a:r>
            <a:r>
              <a:rPr lang="pt-B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"nome“ </a:t>
            </a:r>
            <a:r>
              <a:rPr lang="pt-BR" sz="30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0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30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000" b="0" dirty="0">
                <a:effectLst/>
                <a:latin typeface="Consolas" panose="020B0609020204030204" pitchFamily="49" charset="0"/>
              </a:rPr>
              <a:t>&gt;</a:t>
            </a:r>
            <a:b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30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30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000" b="0" dirty="0">
                <a:effectLst/>
                <a:latin typeface="Consolas" panose="020B0609020204030204" pitchFamily="49" charset="0"/>
              </a:rPr>
              <a:t>&gt;</a:t>
            </a:r>
            <a:r>
              <a:rPr lang="pt-B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"sobrenome"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000" b="0" dirty="0">
                <a:effectLst/>
                <a:latin typeface="Consolas" panose="020B0609020204030204" pitchFamily="49" charset="0"/>
              </a:rPr>
              <a:t>sobrenome </a:t>
            </a:r>
            <a:r>
              <a:rPr lang="pt-B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"sobrenome"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3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"sobrenome“ </a:t>
            </a:r>
            <a:r>
              <a:rPr lang="pt-BR" sz="30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3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0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30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000" b="0" dirty="0">
                <a:effectLst/>
                <a:latin typeface="Consolas" panose="020B0609020204030204" pitchFamily="49" charset="0"/>
              </a:rPr>
              <a:t>&gt;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11989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1ECD-12AE-75AC-E2B7-3A86416776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dirty="0"/>
              <a:t>Vamos acrescentar mais campos? Olha o </a:t>
            </a:r>
            <a:r>
              <a:rPr lang="pt-BR" b="1" dirty="0" err="1"/>
              <a:t>Placeholder</a:t>
            </a:r>
            <a:r>
              <a:rPr lang="pt-BR" b="1" dirty="0"/>
              <a:t> ali!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F725A-0E98-B6DD-9D66-5ECFEE9E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36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"idade"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600" b="0" dirty="0">
                <a:effectLst/>
                <a:latin typeface="Consolas" panose="020B0609020204030204" pitchFamily="49" charset="0"/>
              </a:rPr>
              <a:t>idade</a:t>
            </a:r>
            <a:r>
              <a:rPr lang="pt-BR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600" b="0" dirty="0">
                <a:effectLst/>
                <a:latin typeface="Consolas" panose="020B0609020204030204" pitchFamily="49" charset="0"/>
              </a:rPr>
              <a:t>&lt;input </a:t>
            </a:r>
            <a:r>
              <a:rPr lang="pt-B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"idade"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"idade"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"sua idade"</a:t>
            </a:r>
            <a:r>
              <a:rPr lang="pt-BR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6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36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600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280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1ECD-12AE-75AC-E2B7-3A864167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95"/>
            <a:ext cx="10515600" cy="807692"/>
          </a:xfrm>
          <a:solidFill>
            <a:schemeClr val="bg2"/>
          </a:solidFill>
        </p:spPr>
        <p:txBody>
          <a:bodyPr/>
          <a:lstStyle/>
          <a:p>
            <a:r>
              <a:rPr lang="pt-BR" b="1" dirty="0"/>
              <a:t>Vamos acrescentar mais campos?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F725A-0E98-B6DD-9D66-5ECFEE9E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5" y="1133062"/>
            <a:ext cx="11887200" cy="5724938"/>
          </a:xfrm>
        </p:spPr>
        <p:txBody>
          <a:bodyPr>
            <a:noAutofit/>
          </a:bodyPr>
          <a:lstStyle/>
          <a:p>
            <a:r>
              <a:rPr lang="pt-BR" sz="32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"dia"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200" b="0" dirty="0">
                <a:effectLst/>
                <a:latin typeface="Consolas" panose="020B0609020204030204" pitchFamily="49" charset="0"/>
              </a:rPr>
              <a:t>dia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"dia"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"dia"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32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200" b="0" dirty="0">
                <a:effectLst/>
                <a:latin typeface="Consolas" panose="020B0609020204030204" pitchFamily="49" charset="0"/>
              </a:rPr>
              <a:t>mês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sz="3200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04776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744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Montserrat</vt:lpstr>
      <vt:lpstr>Roboto</vt:lpstr>
      <vt:lpstr>Source Serif Pro</vt:lpstr>
      <vt:lpstr>Tema do Office</vt:lpstr>
      <vt:lpstr>FORMULÁRIO</vt:lpstr>
      <vt:lpstr>TUDO COMEÇA COM</vt:lpstr>
      <vt:lpstr>Podemos nesse form inserir atributos</vt:lpstr>
      <vt:lpstr>Agora vamos aos elementos</vt:lpstr>
      <vt:lpstr>Acrescentando Labels</vt:lpstr>
      <vt:lpstr>Apresentação do PowerPoint</vt:lpstr>
      <vt:lpstr>Obrigando o preenchimento de um campo com required</vt:lpstr>
      <vt:lpstr>Vamos acrescentar mais campos? Olha o Placeholder ali!</vt:lpstr>
      <vt:lpstr>Vamos acrescentar mais campos?</vt:lpstr>
      <vt:lpstr>Vamos acrescentar mais campos?</vt:lpstr>
      <vt:lpstr>Vamos acrescentar mais campos?</vt:lpstr>
      <vt:lpstr>Vamos acrescentar mais campos?</vt:lpstr>
      <vt:lpstr>E os métodos POST e GET?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aluno</cp:lastModifiedBy>
  <cp:revision>19</cp:revision>
  <dcterms:created xsi:type="dcterms:W3CDTF">2023-09-20T19:55:42Z</dcterms:created>
  <dcterms:modified xsi:type="dcterms:W3CDTF">2023-09-21T14:32:44Z</dcterms:modified>
</cp:coreProperties>
</file>