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3"/>
  </p:notesMasterIdLst>
  <p:handoutMasterIdLst>
    <p:handoutMasterId r:id="rId54"/>
  </p:handoutMasterIdLst>
  <p:sldIdLst>
    <p:sldId id="283" r:id="rId47"/>
    <p:sldId id="290" r:id="rId48"/>
    <p:sldId id="291" r:id="rId49"/>
    <p:sldId id="294" r:id="rId50"/>
    <p:sldId id="293" r:id="rId51"/>
    <p:sldId id="25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4"/>
            <p14:sldId id="293"/>
            <p14:sldId id="257"/>
          </p14:sldIdLst>
        </p14:section>
      </p14:sectionLst>
    </p:ext>
    <p:ext uri="{EFAFB233-063F-42B5-8137-9DF3F51BA10A}">
      <p15:sldGuideLst xmlns:p15="http://schemas.microsoft.com/office/powerpoint/2012/main" xmlns="">
        <p15:guide id="1" orient="horz" pos="2203">
          <p15:clr>
            <a:srgbClr val="A4A3A4"/>
          </p15:clr>
        </p15:guide>
        <p15:guide id="2" pos="391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D00D-7AE8-480F-890B-C49E9FA6711B}" v="15" dt="2019-06-09T14:26:41.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p:scale>
          <a:sx n="114" d="100"/>
          <a:sy n="114" d="100"/>
        </p:scale>
        <p:origin x="-264" y="-4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customXml" Target="../customXml/item5.xml"/><Relationship Id="rId61" Type="http://schemas.microsoft.com/office/2015/10/relationships/revisionInfo" Target="revisionInfo.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100ED00D-7AE8-480F-890B-C49E9FA6711B}"/>
    <pc:docChg chg="custSel modSld">
      <pc:chgData name="susan ibach" userId="11074aa641b35c68" providerId="LiveId" clId="{100ED00D-7AE8-480F-890B-C49E9FA6711B}" dt="2019-06-09T14:26:41.154" v="54"/>
      <pc:docMkLst>
        <pc:docMk/>
      </pc:docMkLst>
      <pc:sldChg chg="modTransition">
        <pc:chgData name="susan ibach" userId="11074aa641b35c68" providerId="LiveId" clId="{100ED00D-7AE8-480F-890B-C49E9FA6711B}" dt="2019-06-09T14:26:41.154" v="54"/>
        <pc:sldMkLst>
          <pc:docMk/>
          <pc:sldMk cId="2137390358" sldId="257"/>
        </pc:sldMkLst>
      </pc:sldChg>
      <pc:sldChg chg="modTransition">
        <pc:chgData name="susan ibach" userId="11074aa641b35c68" providerId="LiveId" clId="{100ED00D-7AE8-480F-890B-C49E9FA6711B}" dt="2019-06-09T14:26:41.154" v="54"/>
        <pc:sldMkLst>
          <pc:docMk/>
          <pc:sldMk cId="1842309144" sldId="283"/>
        </pc:sldMkLst>
      </pc:sldChg>
      <pc:sldChg chg="modSp modTransition">
        <pc:chgData name="susan ibach" userId="11074aa641b35c68" providerId="LiveId" clId="{100ED00D-7AE8-480F-890B-C49E9FA6711B}" dt="2019-06-09T14:26:41.154" v="54"/>
        <pc:sldMkLst>
          <pc:docMk/>
          <pc:sldMk cId="4227282232" sldId="290"/>
        </pc:sldMkLst>
        <pc:spChg chg="mod">
          <ac:chgData name="susan ibach" userId="11074aa641b35c68" providerId="LiveId" clId="{100ED00D-7AE8-480F-890B-C49E9FA6711B}" dt="2019-05-30T15:16:47.118" v="40" actId="207"/>
          <ac:spMkLst>
            <pc:docMk/>
            <pc:sldMk cId="4227282232" sldId="290"/>
            <ac:spMk id="5" creationId="{00000000-0000-0000-0000-000000000000}"/>
          </ac:spMkLst>
        </pc:spChg>
      </pc:sldChg>
      <pc:sldChg chg="modSp modTransition">
        <pc:chgData name="susan ibach" userId="11074aa641b35c68" providerId="LiveId" clId="{100ED00D-7AE8-480F-890B-C49E9FA6711B}" dt="2019-06-09T14:26:41.154" v="54"/>
        <pc:sldMkLst>
          <pc:docMk/>
          <pc:sldMk cId="1744841588" sldId="291"/>
        </pc:sldMkLst>
        <pc:spChg chg="mod">
          <ac:chgData name="susan ibach" userId="11074aa641b35c68" providerId="LiveId" clId="{100ED00D-7AE8-480F-890B-C49E9FA6711B}" dt="2019-05-30T15:16:59.579" v="44" actId="207"/>
          <ac:spMkLst>
            <pc:docMk/>
            <pc:sldMk cId="1744841588" sldId="291"/>
            <ac:spMk id="5" creationId="{00000000-0000-0000-0000-000000000000}"/>
          </ac:spMkLst>
        </pc:spChg>
      </pc:sldChg>
      <pc:sldChg chg="modSp modTransition">
        <pc:chgData name="susan ibach" userId="11074aa641b35c68" providerId="LiveId" clId="{100ED00D-7AE8-480F-890B-C49E9FA6711B}" dt="2019-06-09T14:26:41.154" v="54"/>
        <pc:sldMkLst>
          <pc:docMk/>
          <pc:sldMk cId="844430980" sldId="293"/>
        </pc:sldMkLst>
        <pc:spChg chg="mod">
          <ac:chgData name="susan ibach" userId="11074aa641b35c68" providerId="LiveId" clId="{100ED00D-7AE8-480F-890B-C49E9FA6711B}" dt="2019-05-30T15:17:43.472" v="52" actId="207"/>
          <ac:spMkLst>
            <pc:docMk/>
            <pc:sldMk cId="844430980" sldId="293"/>
            <ac:spMk id="5" creationId="{00000000-0000-0000-0000-000000000000}"/>
          </ac:spMkLst>
        </pc:spChg>
      </pc:sldChg>
      <pc:sldChg chg="modSp modTransition">
        <pc:chgData name="susan ibach" userId="11074aa641b35c68" providerId="LiveId" clId="{100ED00D-7AE8-480F-890B-C49E9FA6711B}" dt="2019-06-09T14:26:41.154" v="54"/>
        <pc:sldMkLst>
          <pc:docMk/>
          <pc:sldMk cId="2501533302" sldId="294"/>
        </pc:sldMkLst>
        <pc:spChg chg="mod">
          <ac:chgData name="susan ibach" userId="11074aa641b35c68" providerId="LiveId" clId="{100ED00D-7AE8-480F-890B-C49E9FA6711B}" dt="2019-05-30T15:17:18.402" v="46" actId="207"/>
          <ac:spMkLst>
            <pc:docMk/>
            <pc:sldMk cId="2501533302" sldId="294"/>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10/22/2019 2:38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10/22/2019 2:38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10/22/2019 2:38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10/22/2019 2:47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10/22/2019 2:56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10/22/2019 3:05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86621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42.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40.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2.png"/><Relationship Id="rId2" Type="http://schemas.openxmlformats.org/officeDocument/2006/relationships/customXml" Target="../../customXml/item7.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4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Working with strings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Strings can be stored in variables</a:t>
            </a:r>
          </a:p>
        </p:txBody>
      </p:sp>
      <p:sp>
        <p:nvSpPr>
          <p:cNvPr id="5" name="Text Placeholder 4"/>
          <p:cNvSpPr>
            <a:spLocks noGrp="1"/>
          </p:cNvSpPr>
          <p:nvPr>
            <p:ph type="body" sz="quarter" idx="10"/>
          </p:nvPr>
        </p:nvSpPr>
        <p:spPr>
          <a:xfrm>
            <a:off x="365760" y="1371600"/>
            <a:ext cx="11704320" cy="2708434"/>
          </a:xfrm>
        </p:spPr>
        <p:txBody>
          <a:bodyPr/>
          <a:lstStyle/>
          <a:p>
            <a:r>
              <a:rPr lang="en-CA" dirty="0" err="1"/>
              <a:t>first_name</a:t>
            </a:r>
            <a:r>
              <a:rPr lang="en-CA" dirty="0"/>
              <a:t> = </a:t>
            </a:r>
            <a:r>
              <a:rPr lang="en-CA" dirty="0">
                <a:solidFill>
                  <a:srgbClr val="C00000"/>
                </a:solidFill>
              </a:rPr>
              <a:t>'Susan'</a:t>
            </a:r>
          </a:p>
          <a:p>
            <a:r>
              <a:rPr lang="en-CA" dirty="0" smtClean="0"/>
              <a:t>print(</a:t>
            </a:r>
            <a:r>
              <a:rPr lang="en-CA" dirty="0" err="1" smtClean="0"/>
              <a:t>first_name</a:t>
            </a:r>
            <a:r>
              <a:rPr lang="en-CA" dirty="0" smtClean="0"/>
              <a:t>)</a:t>
            </a:r>
            <a:r>
              <a:rPr lang="zh-TW" altLang="en-US" dirty="0" smtClean="0"/>
              <a:t>       </a:t>
            </a:r>
            <a:r>
              <a:rPr lang="zh-TW" altLang="en-US" sz="2400" dirty="0" smtClean="0"/>
              <a:t>列印</a:t>
            </a:r>
            <a:r>
              <a:rPr lang="en-US" altLang="zh-TW" sz="2400" dirty="0" smtClean="0"/>
              <a:t>first name</a:t>
            </a:r>
            <a:endParaRPr lang="en-CA" sz="2400" dirty="0"/>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Susan</a:t>
            </a:r>
          </a:p>
          <a:p>
            <a:endParaRPr lang="en-CA" dirty="0"/>
          </a:p>
          <a:p>
            <a:endParaRPr lang="en-CA" dirty="0"/>
          </a:p>
          <a:p>
            <a:endParaRPr lang="en-CA" dirty="0"/>
          </a:p>
        </p:txBody>
      </p:sp>
      <p:sp>
        <p:nvSpPr>
          <p:cNvPr id="2" name="文字方塊 1"/>
          <p:cNvSpPr txBox="1"/>
          <p:nvPr/>
        </p:nvSpPr>
        <p:spPr>
          <a:xfrm>
            <a:off x="5608637" y="1516062"/>
            <a:ext cx="3657600" cy="627864"/>
          </a:xfrm>
          <a:prstGeom prst="rect">
            <a:avLst/>
          </a:prstGeom>
          <a:noFill/>
        </p:spPr>
        <p:txBody>
          <a:bodyPr wrap="square" lIns="182880" tIns="146304" rIns="182880" bIns="146304" rtlCol="0">
            <a:spAutoFit/>
          </a:bodyPr>
          <a:lstStyle/>
          <a:p>
            <a:pPr>
              <a:lnSpc>
                <a:spcPct val="90000"/>
              </a:lnSpc>
              <a:spcAft>
                <a:spcPts val="600"/>
              </a:spcAft>
            </a:pPr>
            <a:r>
              <a:rPr lang="zh-TW" altLang="en-US" sz="2400" dirty="0" smtClean="0">
                <a:gradFill>
                  <a:gsLst>
                    <a:gs pos="2917">
                      <a:schemeClr val="tx1"/>
                    </a:gs>
                    <a:gs pos="30000">
                      <a:schemeClr val="tx1"/>
                    </a:gs>
                  </a:gsLst>
                  <a:lin ang="5400000" scaled="0"/>
                </a:gradFill>
              </a:rPr>
              <a:t>設定</a:t>
            </a:r>
            <a:r>
              <a:rPr lang="en-US" altLang="zh-TW" sz="2400" dirty="0" smtClean="0">
                <a:gradFill>
                  <a:gsLst>
                    <a:gs pos="2917">
                      <a:schemeClr val="tx1"/>
                    </a:gs>
                    <a:gs pos="30000">
                      <a:schemeClr val="tx1"/>
                    </a:gs>
                  </a:gsLst>
                  <a:lin ang="5400000" scaled="0"/>
                </a:gradFill>
              </a:rPr>
              <a:t>first name =Susan</a:t>
            </a:r>
            <a:endParaRPr lang="zh-TW" alt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combine strings with +</a:t>
            </a:r>
            <a:endParaRPr lang="en-US" dirty="0"/>
          </a:p>
        </p:txBody>
      </p:sp>
      <p:sp>
        <p:nvSpPr>
          <p:cNvPr id="5" name="Text Placeholder 4"/>
          <p:cNvSpPr>
            <a:spLocks noGrp="1"/>
          </p:cNvSpPr>
          <p:nvPr>
            <p:ph type="body" sz="quarter" idx="10"/>
          </p:nvPr>
        </p:nvSpPr>
        <p:spPr>
          <a:xfrm>
            <a:off x="365760" y="1371600"/>
            <a:ext cx="11704320" cy="3748719"/>
          </a:xfrm>
        </p:spPr>
        <p:txBody>
          <a:bodyPr/>
          <a:lstStyle/>
          <a:p>
            <a:r>
              <a:rPr lang="en-CA" dirty="0" err="1"/>
              <a:t>first_name</a:t>
            </a:r>
            <a:r>
              <a:rPr lang="en-CA" dirty="0"/>
              <a:t> = </a:t>
            </a:r>
            <a:r>
              <a:rPr lang="en-CA" dirty="0" smtClean="0">
                <a:solidFill>
                  <a:srgbClr val="C00000"/>
                </a:solidFill>
              </a:rPr>
              <a:t>'Susan</a:t>
            </a:r>
            <a:r>
              <a:rPr lang="en-CA" altLang="zh-TW" dirty="0" smtClean="0">
                <a:solidFill>
                  <a:srgbClr val="C00000"/>
                </a:solidFill>
              </a:rPr>
              <a:t>'</a:t>
            </a:r>
            <a:endParaRPr lang="en-CA" dirty="0">
              <a:solidFill>
                <a:srgbClr val="C00000"/>
              </a:solidFill>
            </a:endParaRPr>
          </a:p>
          <a:p>
            <a:r>
              <a:rPr lang="en-CA" dirty="0" err="1"/>
              <a:t>last_name</a:t>
            </a:r>
            <a:r>
              <a:rPr lang="en-CA" dirty="0"/>
              <a:t> = </a:t>
            </a:r>
            <a:r>
              <a:rPr lang="en-CA" dirty="0">
                <a:solidFill>
                  <a:srgbClr val="C00000"/>
                </a:solidFill>
              </a:rPr>
              <a:t>'Ibach'</a:t>
            </a:r>
          </a:p>
          <a:p>
            <a:r>
              <a:rPr lang="en-CA" dirty="0"/>
              <a:t>print(</a:t>
            </a:r>
            <a:r>
              <a:rPr lang="en-CA" dirty="0" err="1"/>
              <a:t>first_name</a:t>
            </a:r>
            <a:r>
              <a:rPr lang="en-CA" dirty="0"/>
              <a:t> + </a:t>
            </a:r>
            <a:r>
              <a:rPr lang="en-CA" dirty="0" err="1"/>
              <a:t>last_name</a:t>
            </a:r>
            <a:r>
              <a:rPr lang="en-CA" dirty="0"/>
              <a:t>)</a:t>
            </a:r>
          </a:p>
          <a:p>
            <a:r>
              <a:rPr lang="en-CA" dirty="0"/>
              <a:t>print(</a:t>
            </a:r>
            <a:r>
              <a:rPr lang="en-CA" dirty="0">
                <a:solidFill>
                  <a:srgbClr val="C00000"/>
                </a:solidFill>
              </a:rPr>
              <a:t>'Hello ' </a:t>
            </a:r>
            <a:r>
              <a:rPr lang="en-CA" dirty="0"/>
              <a:t>+ </a:t>
            </a:r>
            <a:r>
              <a:rPr lang="en-CA" dirty="0" err="1"/>
              <a:t>first_name</a:t>
            </a:r>
            <a:r>
              <a:rPr lang="en-CA" dirty="0"/>
              <a:t> + </a:t>
            </a:r>
            <a:r>
              <a:rPr lang="en-CA" dirty="0">
                <a:solidFill>
                  <a:srgbClr val="C00000"/>
                </a:solidFill>
              </a:rPr>
              <a:t>' ' </a:t>
            </a:r>
            <a:r>
              <a:rPr lang="en-CA" dirty="0"/>
              <a:t>+ </a:t>
            </a:r>
            <a:r>
              <a:rPr lang="en-CA" dirty="0" err="1"/>
              <a:t>last_name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SusanIbach</a:t>
            </a:r>
            <a:endParaRPr lang="en-CA" dirty="0">
              <a:solidFill>
                <a:schemeClr val="bg1"/>
              </a:solidFill>
            </a:endParaRPr>
          </a:p>
          <a:p>
            <a:r>
              <a:rPr lang="en-CA" dirty="0">
                <a:solidFill>
                  <a:schemeClr val="bg1"/>
                </a:solidFill>
              </a:rPr>
              <a:t>Hello Susan Ibach</a:t>
            </a:r>
            <a:endParaRPr lang="en-CA" dirty="0"/>
          </a:p>
          <a:p>
            <a:endParaRPr lang="en-CA" dirty="0"/>
          </a:p>
          <a:p>
            <a:endParaRPr lang="en-CA" dirty="0"/>
          </a:p>
        </p:txBody>
      </p:sp>
      <p:sp>
        <p:nvSpPr>
          <p:cNvPr id="7" name="文字方塊 6"/>
          <p:cNvSpPr txBox="1"/>
          <p:nvPr/>
        </p:nvSpPr>
        <p:spPr>
          <a:xfrm>
            <a:off x="5913437" y="1202130"/>
            <a:ext cx="3657600" cy="627864"/>
          </a:xfrm>
          <a:prstGeom prst="rect">
            <a:avLst/>
          </a:prstGeom>
          <a:noFill/>
        </p:spPr>
        <p:txBody>
          <a:bodyPr wrap="square" lIns="182880" tIns="146304" rIns="182880" bIns="146304" rtlCol="0">
            <a:spAutoFit/>
          </a:bodyPr>
          <a:lstStyle/>
          <a:p>
            <a:pPr>
              <a:lnSpc>
                <a:spcPct val="90000"/>
              </a:lnSpc>
              <a:spcAft>
                <a:spcPts val="600"/>
              </a:spcAft>
            </a:pPr>
            <a:r>
              <a:rPr lang="zh-TW" altLang="en-US" sz="2400" dirty="0" smtClean="0">
                <a:gradFill>
                  <a:gsLst>
                    <a:gs pos="2917">
                      <a:schemeClr val="tx1"/>
                    </a:gs>
                    <a:gs pos="30000">
                      <a:schemeClr val="tx1"/>
                    </a:gs>
                  </a:gsLst>
                  <a:lin ang="5400000" scaled="0"/>
                </a:gradFill>
              </a:rPr>
              <a:t>設定</a:t>
            </a:r>
            <a:r>
              <a:rPr lang="en-US" altLang="zh-TW" sz="2400" dirty="0" smtClean="0">
                <a:gradFill>
                  <a:gsLst>
                    <a:gs pos="2917">
                      <a:schemeClr val="tx1"/>
                    </a:gs>
                    <a:gs pos="30000">
                      <a:schemeClr val="tx1"/>
                    </a:gs>
                  </a:gsLst>
                  <a:lin ang="5400000" scaled="0"/>
                </a:gradFill>
              </a:rPr>
              <a:t>first name =Susan</a:t>
            </a:r>
            <a:endParaRPr lang="zh-TW" altLang="en-US" sz="2400" dirty="0" err="1" smtClean="0">
              <a:gradFill>
                <a:gsLst>
                  <a:gs pos="2917">
                    <a:schemeClr val="tx1"/>
                  </a:gs>
                  <a:gs pos="30000">
                    <a:schemeClr val="tx1"/>
                  </a:gs>
                </a:gsLst>
                <a:lin ang="5400000" scaled="0"/>
              </a:gradFill>
            </a:endParaRPr>
          </a:p>
        </p:txBody>
      </p:sp>
      <p:sp>
        <p:nvSpPr>
          <p:cNvPr id="8" name="文字方塊 7"/>
          <p:cNvSpPr txBox="1"/>
          <p:nvPr/>
        </p:nvSpPr>
        <p:spPr>
          <a:xfrm>
            <a:off x="7056437" y="2143926"/>
            <a:ext cx="3657600" cy="960263"/>
          </a:xfrm>
          <a:prstGeom prst="rect">
            <a:avLst/>
          </a:prstGeom>
          <a:noFill/>
        </p:spPr>
        <p:txBody>
          <a:bodyPr wrap="square" lIns="182880" tIns="146304" rIns="182880" bIns="146304" rtlCol="0">
            <a:spAutoFit/>
          </a:bodyPr>
          <a:lstStyle/>
          <a:p>
            <a:pPr>
              <a:lnSpc>
                <a:spcPct val="90000"/>
              </a:lnSpc>
              <a:spcAft>
                <a:spcPts val="600"/>
              </a:spcAft>
            </a:pPr>
            <a:r>
              <a:rPr lang="zh-TW" altLang="en-US" sz="2400" dirty="0" smtClean="0">
                <a:gradFill>
                  <a:gsLst>
                    <a:gs pos="2917">
                      <a:schemeClr val="tx1"/>
                    </a:gs>
                    <a:gs pos="30000">
                      <a:schemeClr val="tx1"/>
                    </a:gs>
                  </a:gsLst>
                  <a:lin ang="5400000" scaled="0"/>
                </a:gradFill>
              </a:rPr>
              <a:t>列印</a:t>
            </a:r>
            <a:r>
              <a:rPr lang="en-US" altLang="zh-TW" sz="2400" dirty="0" smtClean="0">
                <a:gradFill>
                  <a:gsLst>
                    <a:gs pos="2917">
                      <a:schemeClr val="tx1"/>
                    </a:gs>
                    <a:gs pos="30000">
                      <a:schemeClr val="tx1"/>
                    </a:gs>
                  </a:gsLst>
                  <a:lin ang="5400000" scaled="0"/>
                </a:gradFill>
              </a:rPr>
              <a:t>first name +</a:t>
            </a:r>
            <a:r>
              <a:rPr lang="zh-TW" altLang="en-US" sz="2400" dirty="0" smtClean="0">
                <a:gradFill>
                  <a:gsLst>
                    <a:gs pos="2917">
                      <a:schemeClr val="tx1"/>
                    </a:gs>
                    <a:gs pos="30000">
                      <a:schemeClr val="tx1"/>
                    </a:gs>
                  </a:gsLst>
                  <a:lin ang="5400000" scaled="0"/>
                </a:gradFill>
              </a:rPr>
              <a:t> </a:t>
            </a:r>
            <a:r>
              <a:rPr lang="en-US" altLang="zh-TW" sz="2400" dirty="0" smtClean="0">
                <a:gradFill>
                  <a:gsLst>
                    <a:gs pos="2917">
                      <a:schemeClr val="tx1"/>
                    </a:gs>
                    <a:gs pos="30000">
                      <a:schemeClr val="tx1"/>
                    </a:gs>
                  </a:gsLst>
                  <a:lin ang="5400000" scaled="0"/>
                </a:gradFill>
              </a:rPr>
              <a:t>last</a:t>
            </a:r>
            <a:r>
              <a:rPr lang="en-US" altLang="zh-TW" sz="2400" dirty="0" smtClean="0">
                <a:gradFill>
                  <a:gsLst>
                    <a:gs pos="2917">
                      <a:schemeClr val="tx1"/>
                    </a:gs>
                    <a:gs pos="30000">
                      <a:schemeClr val="tx1"/>
                    </a:gs>
                  </a:gsLst>
                  <a:lin ang="5400000" scaled="0"/>
                </a:gradFill>
              </a:rPr>
              <a:t> name </a:t>
            </a:r>
            <a:endParaRPr lang="zh-TW" altLang="en-US" sz="2400" dirty="0" err="1" smtClean="0">
              <a:gradFill>
                <a:gsLst>
                  <a:gs pos="2917">
                    <a:schemeClr val="tx1"/>
                  </a:gs>
                  <a:gs pos="30000">
                    <a:schemeClr val="tx1"/>
                  </a:gs>
                </a:gsLst>
                <a:lin ang="5400000" scaled="0"/>
              </a:gradFill>
            </a:endParaRPr>
          </a:p>
        </p:txBody>
      </p:sp>
      <p:sp>
        <p:nvSpPr>
          <p:cNvPr id="9" name="文字方塊 8"/>
          <p:cNvSpPr txBox="1"/>
          <p:nvPr/>
        </p:nvSpPr>
        <p:spPr>
          <a:xfrm>
            <a:off x="5608637" y="1516062"/>
            <a:ext cx="3657600" cy="627864"/>
          </a:xfrm>
          <a:prstGeom prst="rect">
            <a:avLst/>
          </a:prstGeom>
          <a:noFill/>
        </p:spPr>
        <p:txBody>
          <a:bodyPr wrap="square" lIns="182880" tIns="146304" rIns="182880" bIns="146304" rtlCol="0">
            <a:spAutoFit/>
          </a:bodyPr>
          <a:lstStyle/>
          <a:p>
            <a:pPr>
              <a:lnSpc>
                <a:spcPct val="90000"/>
              </a:lnSpc>
              <a:spcAft>
                <a:spcPts val="600"/>
              </a:spcAft>
            </a:pPr>
            <a:r>
              <a:rPr lang="zh-TW" altLang="en-US" sz="2400" dirty="0" smtClean="0">
                <a:gradFill>
                  <a:gsLst>
                    <a:gs pos="2917">
                      <a:schemeClr val="tx1"/>
                    </a:gs>
                    <a:gs pos="30000">
                      <a:schemeClr val="tx1"/>
                    </a:gs>
                  </a:gsLst>
                  <a:lin ang="5400000" scaled="0"/>
                </a:gradFill>
              </a:rPr>
              <a:t>設定</a:t>
            </a:r>
            <a:r>
              <a:rPr lang="en-US" altLang="zh-TW" sz="2400" dirty="0" smtClean="0">
                <a:gradFill>
                  <a:gsLst>
                    <a:gs pos="2917">
                      <a:schemeClr val="tx1"/>
                    </a:gs>
                    <a:gs pos="30000">
                      <a:schemeClr val="tx1"/>
                    </a:gs>
                  </a:gsLst>
                  <a:lin ang="5400000" scaled="0"/>
                </a:gradFill>
              </a:rPr>
              <a:t>first name =Susan</a:t>
            </a:r>
            <a:endParaRPr lang="zh-TW" alt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use functions to modify strings</a:t>
            </a:r>
            <a:endParaRPr lang="en-US" dirty="0"/>
          </a:p>
        </p:txBody>
      </p:sp>
      <p:sp>
        <p:nvSpPr>
          <p:cNvPr id="5" name="Text Placeholder 4"/>
          <p:cNvSpPr>
            <a:spLocks noGrp="1"/>
          </p:cNvSpPr>
          <p:nvPr>
            <p:ph type="body" sz="quarter" idx="10"/>
          </p:nvPr>
        </p:nvSpPr>
        <p:spPr>
          <a:xfrm>
            <a:off x="365760" y="1371600"/>
            <a:ext cx="11704320" cy="4865947"/>
          </a:xfrm>
        </p:spPr>
        <p:txBody>
          <a:bodyPr/>
          <a:lstStyle/>
          <a:p>
            <a:r>
              <a:rPr lang="en-CA" dirty="0"/>
              <a:t>sentence = </a:t>
            </a:r>
            <a:r>
              <a:rPr lang="en-CA" dirty="0">
                <a:solidFill>
                  <a:srgbClr val="C00000"/>
                </a:solidFill>
              </a:rPr>
              <a:t>'The dog is named Sammy'</a:t>
            </a:r>
          </a:p>
          <a:p>
            <a:r>
              <a:rPr lang="en-CA" dirty="0"/>
              <a:t>print(</a:t>
            </a:r>
            <a:r>
              <a:rPr lang="en-CA" dirty="0" err="1"/>
              <a:t>sentence.upper</a:t>
            </a:r>
            <a:r>
              <a:rPr lang="en-CA" dirty="0"/>
              <a:t>())</a:t>
            </a:r>
          </a:p>
          <a:p>
            <a:r>
              <a:rPr lang="en-CA" dirty="0"/>
              <a:t>print(</a:t>
            </a:r>
            <a:r>
              <a:rPr lang="en-CA" dirty="0" err="1"/>
              <a:t>sentence.lower</a:t>
            </a:r>
            <a:r>
              <a:rPr lang="en-CA" dirty="0"/>
              <a:t>())</a:t>
            </a:r>
          </a:p>
          <a:p>
            <a:r>
              <a:rPr lang="en-CA" dirty="0"/>
              <a:t>print(</a:t>
            </a:r>
            <a:r>
              <a:rPr lang="en-CA" dirty="0" err="1"/>
              <a:t>sentence.capitalize</a:t>
            </a:r>
            <a:r>
              <a:rPr lang="en-CA" dirty="0"/>
              <a:t>())</a:t>
            </a:r>
          </a:p>
          <a:p>
            <a:r>
              <a:rPr lang="en-CA" dirty="0"/>
              <a:t>print(</a:t>
            </a:r>
            <a:r>
              <a:rPr lang="en-CA" dirty="0" err="1"/>
              <a:t>sentence.count</a:t>
            </a:r>
            <a:r>
              <a:rPr lang="en-CA" dirty="0" smtClean="0"/>
              <a:t>(</a:t>
            </a:r>
            <a:r>
              <a:rPr lang="en-CA" dirty="0" smtClean="0">
                <a:solidFill>
                  <a:srgbClr val="C00000"/>
                </a:solidFill>
              </a:rPr>
              <a:t>‘a’</a:t>
            </a:r>
            <a:r>
              <a:rPr lang="en-CA" dirty="0" smtClean="0"/>
              <a:t>))</a:t>
            </a:r>
            <a:r>
              <a:rPr lang="zh-TW" altLang="en-US" dirty="0" smtClean="0">
                <a:gradFill>
                  <a:gsLst>
                    <a:gs pos="2917">
                      <a:schemeClr val="tx1"/>
                    </a:gs>
                    <a:gs pos="30000">
                      <a:schemeClr val="tx1"/>
                    </a:gs>
                  </a:gsLst>
                  <a:lin ang="5400000" scaled="0"/>
                </a:gradFill>
              </a:rPr>
              <a:t>列印出</a:t>
            </a:r>
            <a:r>
              <a:rPr lang="en-US" altLang="zh-TW" dirty="0" smtClean="0">
                <a:gradFill>
                  <a:gsLst>
                    <a:gs pos="2917">
                      <a:schemeClr val="tx1"/>
                    </a:gs>
                    <a:gs pos="30000">
                      <a:schemeClr val="tx1"/>
                    </a:gs>
                  </a:gsLst>
                  <a:lin ang="5400000" scaled="0"/>
                </a:gradFill>
              </a:rPr>
              <a:t>sentence</a:t>
            </a:r>
            <a:r>
              <a:rPr lang="zh-TW" altLang="en-US" dirty="0" smtClean="0">
                <a:gradFill>
                  <a:gsLst>
                    <a:gs pos="2917">
                      <a:schemeClr val="tx1"/>
                    </a:gs>
                    <a:gs pos="30000">
                      <a:schemeClr val="tx1"/>
                    </a:gs>
                  </a:gsLst>
                  <a:lin ang="5400000" scaled="0"/>
                </a:gradFill>
              </a:rPr>
              <a:t>裡</a:t>
            </a:r>
            <a:r>
              <a:rPr lang="en-US" altLang="zh-TW" dirty="0" smtClean="0">
                <a:gradFill>
                  <a:gsLst>
                    <a:gs pos="2917">
                      <a:schemeClr val="tx1"/>
                    </a:gs>
                    <a:gs pos="30000">
                      <a:schemeClr val="tx1"/>
                    </a:gs>
                  </a:gsLst>
                  <a:lin ang="5400000" scaled="0"/>
                </a:gradFill>
              </a:rPr>
              <a:t>a</a:t>
            </a:r>
            <a:r>
              <a:rPr lang="zh-TW" altLang="en-US" dirty="0" smtClean="0">
                <a:gradFill>
                  <a:gsLst>
                    <a:gs pos="2917">
                      <a:schemeClr val="tx1"/>
                    </a:gs>
                    <a:gs pos="30000">
                      <a:schemeClr val="tx1"/>
                    </a:gs>
                  </a:gsLst>
                  <a:lin ang="5400000" scaled="0"/>
                </a:gradFill>
              </a:rPr>
              <a:t>的數量</a:t>
            </a:r>
            <a:endParaRPr lang="zh-TW" altLang="en-US" dirty="0">
              <a:gradFill>
                <a:gsLst>
                  <a:gs pos="2917">
                    <a:schemeClr val="tx1"/>
                  </a:gs>
                  <a:gs pos="30000">
                    <a:schemeClr val="tx1"/>
                  </a:gs>
                </a:gsLst>
                <a:lin ang="5400000" scaled="0"/>
              </a:gradFill>
            </a:endParaRPr>
          </a:p>
          <a:p>
            <a:endParaRPr lang="en-CA" dirty="0"/>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THE DOG IS NAMED SAMMY</a:t>
            </a: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2</a:t>
            </a:r>
            <a:endParaRPr lang="en-CA" dirty="0"/>
          </a:p>
        </p:txBody>
      </p:sp>
      <p:sp>
        <p:nvSpPr>
          <p:cNvPr id="7" name="文字方塊 6"/>
          <p:cNvSpPr txBox="1"/>
          <p:nvPr/>
        </p:nvSpPr>
        <p:spPr>
          <a:xfrm>
            <a:off x="8351837" y="1439862"/>
            <a:ext cx="3657600" cy="627864"/>
          </a:xfrm>
          <a:prstGeom prst="rect">
            <a:avLst/>
          </a:prstGeom>
          <a:noFill/>
        </p:spPr>
        <p:txBody>
          <a:bodyPr wrap="square" lIns="182880" tIns="146304" rIns="182880" bIns="146304" rtlCol="0">
            <a:spAutoFit/>
          </a:bodyPr>
          <a:lstStyle/>
          <a:p>
            <a:pPr>
              <a:lnSpc>
                <a:spcPct val="90000"/>
              </a:lnSpc>
              <a:spcAft>
                <a:spcPts val="600"/>
              </a:spcAft>
            </a:pPr>
            <a:r>
              <a:rPr lang="zh-TW" altLang="en-US" sz="2400" dirty="0" smtClean="0">
                <a:gradFill>
                  <a:gsLst>
                    <a:gs pos="2917">
                      <a:schemeClr val="tx1"/>
                    </a:gs>
                    <a:gs pos="30000">
                      <a:schemeClr val="tx1"/>
                    </a:gs>
                  </a:gsLst>
                  <a:lin ang="5400000" scaled="0"/>
                </a:gradFill>
              </a:rPr>
              <a:t>設定</a:t>
            </a:r>
            <a:r>
              <a:rPr lang="en-US" altLang="zh-TW" sz="2400" dirty="0" smtClean="0">
                <a:gradFill>
                  <a:gsLst>
                    <a:gs pos="2917">
                      <a:schemeClr val="tx1"/>
                    </a:gs>
                    <a:gs pos="30000">
                      <a:schemeClr val="tx1"/>
                    </a:gs>
                  </a:gsLst>
                  <a:lin ang="5400000" scaled="0"/>
                </a:gradFill>
              </a:rPr>
              <a:t>sentence=The dog...</a:t>
            </a:r>
            <a:endParaRPr lang="zh-TW" altLang="en-US" sz="2400" dirty="0" err="1" smtClean="0">
              <a:gradFill>
                <a:gsLst>
                  <a:gs pos="2917">
                    <a:schemeClr val="tx1"/>
                  </a:gs>
                  <a:gs pos="30000">
                    <a:schemeClr val="tx1"/>
                  </a:gs>
                </a:gsLst>
                <a:lin ang="5400000" scaled="0"/>
              </a:gradFill>
            </a:endParaRPr>
          </a:p>
        </p:txBody>
      </p:sp>
      <p:sp>
        <p:nvSpPr>
          <p:cNvPr id="8" name="文字方塊 7"/>
          <p:cNvSpPr txBox="1"/>
          <p:nvPr/>
        </p:nvSpPr>
        <p:spPr>
          <a:xfrm>
            <a:off x="6217919" y="1897062"/>
            <a:ext cx="3886517" cy="627864"/>
          </a:xfrm>
          <a:prstGeom prst="rect">
            <a:avLst/>
          </a:prstGeom>
          <a:noFill/>
        </p:spPr>
        <p:txBody>
          <a:bodyPr wrap="square" lIns="182880" tIns="146304" rIns="182880" bIns="146304" rtlCol="0">
            <a:spAutoFit/>
          </a:bodyPr>
          <a:lstStyle/>
          <a:p>
            <a:pPr>
              <a:lnSpc>
                <a:spcPct val="90000"/>
              </a:lnSpc>
              <a:spcAft>
                <a:spcPts val="600"/>
              </a:spcAft>
            </a:pPr>
            <a:r>
              <a:rPr lang="zh-TW" altLang="en-US" sz="2400" dirty="0" smtClean="0">
                <a:gradFill>
                  <a:gsLst>
                    <a:gs pos="2917">
                      <a:schemeClr val="tx1"/>
                    </a:gs>
                    <a:gs pos="30000">
                      <a:schemeClr val="tx1"/>
                    </a:gs>
                  </a:gsLst>
                  <a:lin ang="5400000" scaled="0"/>
                </a:gradFill>
              </a:rPr>
              <a:t>列印</a:t>
            </a:r>
            <a:r>
              <a:rPr lang="en-US" altLang="zh-TW" sz="2400" dirty="0" smtClean="0">
                <a:gradFill>
                  <a:gsLst>
                    <a:gs pos="2917">
                      <a:schemeClr val="tx1"/>
                    </a:gs>
                    <a:gs pos="30000">
                      <a:schemeClr val="tx1"/>
                    </a:gs>
                  </a:gsLst>
                  <a:lin ang="5400000" scaled="0"/>
                </a:gradFill>
              </a:rPr>
              <a:t>sentence </a:t>
            </a:r>
            <a:r>
              <a:rPr lang="zh-TW" altLang="en-US" sz="2400" dirty="0" smtClean="0">
                <a:gradFill>
                  <a:gsLst>
                    <a:gs pos="2917">
                      <a:schemeClr val="tx1"/>
                    </a:gs>
                    <a:gs pos="30000">
                      <a:schemeClr val="tx1"/>
                    </a:gs>
                  </a:gsLst>
                  <a:lin ang="5400000" scaled="0"/>
                </a:gradFill>
              </a:rPr>
              <a:t>顯示為大寫</a:t>
            </a:r>
            <a:endParaRPr lang="zh-TW" altLang="en-US" sz="2400" dirty="0" smtClean="0">
              <a:gradFill>
                <a:gsLst>
                  <a:gs pos="2917">
                    <a:schemeClr val="tx1"/>
                  </a:gs>
                  <a:gs pos="30000">
                    <a:schemeClr val="tx1"/>
                  </a:gs>
                </a:gsLst>
                <a:lin ang="5400000" scaled="0"/>
              </a:gradFill>
            </a:endParaRPr>
          </a:p>
        </p:txBody>
      </p:sp>
      <p:sp>
        <p:nvSpPr>
          <p:cNvPr id="9" name="文字方塊 8"/>
          <p:cNvSpPr txBox="1"/>
          <p:nvPr/>
        </p:nvSpPr>
        <p:spPr>
          <a:xfrm>
            <a:off x="6332377" y="2354262"/>
            <a:ext cx="4153060" cy="1037207"/>
          </a:xfrm>
          <a:prstGeom prst="rect">
            <a:avLst/>
          </a:prstGeom>
          <a:noFill/>
        </p:spPr>
        <p:txBody>
          <a:bodyPr wrap="squar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列印</a:t>
            </a:r>
            <a:r>
              <a:rPr lang="en-US" altLang="zh-TW" sz="2400" dirty="0">
                <a:gradFill>
                  <a:gsLst>
                    <a:gs pos="2917">
                      <a:schemeClr val="tx1"/>
                    </a:gs>
                    <a:gs pos="30000">
                      <a:schemeClr val="tx1"/>
                    </a:gs>
                  </a:gsLst>
                  <a:lin ang="5400000" scaled="0"/>
                </a:gradFill>
              </a:rPr>
              <a:t>sentence </a:t>
            </a:r>
            <a:r>
              <a:rPr lang="zh-TW" altLang="en-US" sz="2400" dirty="0">
                <a:gradFill>
                  <a:gsLst>
                    <a:gs pos="2917">
                      <a:schemeClr val="tx1"/>
                    </a:gs>
                    <a:gs pos="30000">
                      <a:schemeClr val="tx1"/>
                    </a:gs>
                  </a:gsLst>
                  <a:lin ang="5400000" scaled="0"/>
                </a:gradFill>
              </a:rPr>
              <a:t>顯示</a:t>
            </a:r>
            <a:r>
              <a:rPr lang="zh-TW" altLang="en-US" sz="2400" dirty="0" smtClean="0">
                <a:gradFill>
                  <a:gsLst>
                    <a:gs pos="2917">
                      <a:schemeClr val="tx1"/>
                    </a:gs>
                    <a:gs pos="30000">
                      <a:schemeClr val="tx1"/>
                    </a:gs>
                  </a:gsLst>
                  <a:lin ang="5400000" scaled="0"/>
                </a:gradFill>
              </a:rPr>
              <a:t>為小寫</a:t>
            </a:r>
            <a:endParaRPr lang="zh-TW" altLang="en-US" sz="2400" dirty="0">
              <a:gradFill>
                <a:gsLst>
                  <a:gs pos="2917">
                    <a:schemeClr val="tx1"/>
                  </a:gs>
                  <a:gs pos="30000">
                    <a:schemeClr val="tx1"/>
                  </a:gs>
                </a:gsLst>
                <a:lin ang="5400000" scaled="0"/>
              </a:gradFill>
            </a:endParaRPr>
          </a:p>
          <a:p>
            <a:pPr>
              <a:lnSpc>
                <a:spcPct val="90000"/>
              </a:lnSpc>
              <a:spcAft>
                <a:spcPts val="600"/>
              </a:spcAft>
            </a:pPr>
            <a:endParaRPr lang="zh-TW" altLang="en-US" sz="2400" dirty="0" err="1" smtClean="0">
              <a:gradFill>
                <a:gsLst>
                  <a:gs pos="2917">
                    <a:schemeClr val="tx1"/>
                  </a:gs>
                  <a:gs pos="30000">
                    <a:schemeClr val="tx1"/>
                  </a:gs>
                </a:gsLst>
                <a:lin ang="5400000" scaled="0"/>
              </a:gradFill>
            </a:endParaRPr>
          </a:p>
        </p:txBody>
      </p:sp>
      <p:sp>
        <p:nvSpPr>
          <p:cNvPr id="2" name="矩形 1"/>
          <p:cNvSpPr/>
          <p:nvPr/>
        </p:nvSpPr>
        <p:spPr>
          <a:xfrm>
            <a:off x="6980237" y="3051927"/>
            <a:ext cx="3688638" cy="341632"/>
          </a:xfrm>
          <a:prstGeom prst="rect">
            <a:avLst/>
          </a:prstGeom>
        </p:spPr>
        <p:txBody>
          <a:bodyPr wrap="none">
            <a:spAutoFit/>
          </a:bodyPr>
          <a:lstStyle/>
          <a:p>
            <a:pPr>
              <a:lnSpc>
                <a:spcPct val="90000"/>
              </a:lnSpc>
              <a:spcAft>
                <a:spcPts val="600"/>
              </a:spcAft>
            </a:pPr>
            <a:r>
              <a:rPr lang="zh-TW" altLang="en-US" dirty="0">
                <a:gradFill>
                  <a:gsLst>
                    <a:gs pos="2917">
                      <a:schemeClr val="tx1"/>
                    </a:gs>
                    <a:gs pos="30000">
                      <a:schemeClr val="tx1"/>
                    </a:gs>
                  </a:gsLst>
                  <a:lin ang="5400000" scaled="0"/>
                </a:gradFill>
              </a:rPr>
              <a:t>列印</a:t>
            </a:r>
            <a:r>
              <a:rPr lang="en-US" altLang="zh-TW" dirty="0">
                <a:gradFill>
                  <a:gsLst>
                    <a:gs pos="2917">
                      <a:schemeClr val="tx1"/>
                    </a:gs>
                    <a:gs pos="30000">
                      <a:schemeClr val="tx1"/>
                    </a:gs>
                  </a:gsLst>
                  <a:lin ang="5400000" scaled="0"/>
                </a:gradFill>
              </a:rPr>
              <a:t>sentence </a:t>
            </a:r>
            <a:r>
              <a:rPr lang="zh-TW" altLang="en-US" dirty="0" smtClean="0">
                <a:gradFill>
                  <a:gsLst>
                    <a:gs pos="2917">
                      <a:schemeClr val="tx1"/>
                    </a:gs>
                    <a:gs pos="30000">
                      <a:schemeClr val="tx1"/>
                    </a:gs>
                  </a:gsLst>
                  <a:lin ang="5400000" scaled="0"/>
                </a:gradFill>
              </a:rPr>
              <a:t>第一個字顯示</a:t>
            </a:r>
            <a:r>
              <a:rPr lang="zh-TW" altLang="en-US" dirty="0">
                <a:gradFill>
                  <a:gsLst>
                    <a:gs pos="2917">
                      <a:schemeClr val="tx1"/>
                    </a:gs>
                    <a:gs pos="30000">
                      <a:schemeClr val="tx1"/>
                    </a:gs>
                  </a:gsLst>
                  <a:lin ang="5400000" scaled="0"/>
                </a:gradFill>
              </a:rPr>
              <a:t>為大寫</a:t>
            </a:r>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a:t>
            </a:r>
            <a:r>
              <a:rPr lang="en-US" b="1" dirty="0"/>
              <a:t>functions help us format strings we save  to files and databases, or display to users </a:t>
            </a:r>
            <a:endParaRPr lang="en-US" dirty="0"/>
          </a:p>
        </p:txBody>
      </p:sp>
      <p:sp>
        <p:nvSpPr>
          <p:cNvPr id="5" name="Text Placeholder 4"/>
          <p:cNvSpPr>
            <a:spLocks noGrp="1"/>
          </p:cNvSpPr>
          <p:nvPr>
            <p:ph type="body" sz="quarter" idx="10"/>
          </p:nvPr>
        </p:nvSpPr>
        <p:spPr>
          <a:xfrm>
            <a:off x="359245" y="1959436"/>
            <a:ext cx="11704320" cy="4712059"/>
          </a:xfrm>
        </p:spPr>
        <p:txBody>
          <a:bodyPr/>
          <a:lstStyle/>
          <a:p>
            <a:r>
              <a:rPr lang="en-US" dirty="0" err="1"/>
              <a:t>first_name</a:t>
            </a:r>
            <a:r>
              <a:rPr lang="en-US" dirty="0"/>
              <a:t> = input(</a:t>
            </a:r>
            <a:r>
              <a:rPr lang="en-US" dirty="0">
                <a:solidFill>
                  <a:srgbClr val="C00000"/>
                </a:solidFill>
              </a:rPr>
              <a:t>'What is your first name? </a:t>
            </a:r>
            <a:r>
              <a:rPr lang="en-US" dirty="0" smtClean="0">
                <a:solidFill>
                  <a:srgbClr val="C00000"/>
                </a:solidFill>
              </a:rPr>
              <a:t>'</a:t>
            </a:r>
            <a:r>
              <a:rPr lang="en-US" dirty="0" smtClean="0">
                <a:solidFill>
                  <a:srgbClr val="002050"/>
                </a:solidFill>
              </a:rPr>
              <a:t>)</a:t>
            </a:r>
            <a:endParaRPr lang="en-US" dirty="0">
              <a:solidFill>
                <a:srgbClr val="002050"/>
              </a:solidFill>
            </a:endParaRPr>
          </a:p>
          <a:p>
            <a:r>
              <a:rPr lang="en-US" dirty="0" err="1"/>
              <a:t>last_name</a:t>
            </a:r>
            <a:r>
              <a:rPr lang="en-US" dirty="0"/>
              <a:t> = input(</a:t>
            </a:r>
            <a:r>
              <a:rPr lang="en-US" dirty="0">
                <a:solidFill>
                  <a:srgbClr val="C00000"/>
                </a:solidFill>
              </a:rPr>
              <a:t>'What is your last name? '</a:t>
            </a:r>
            <a:r>
              <a:rPr lang="en-US" dirty="0">
                <a:solidFill>
                  <a:srgbClr val="002050"/>
                </a:solidFill>
              </a:rPr>
              <a:t>)</a:t>
            </a:r>
          </a:p>
          <a:p>
            <a:r>
              <a:rPr lang="en-US" dirty="0"/>
              <a:t>print (</a:t>
            </a:r>
            <a:r>
              <a:rPr lang="en-US" dirty="0">
                <a:solidFill>
                  <a:srgbClr val="C00000"/>
                </a:solidFill>
              </a:rPr>
              <a:t>'Hello '</a:t>
            </a:r>
            <a:r>
              <a:rPr lang="en-US" dirty="0"/>
              <a:t> + </a:t>
            </a:r>
            <a:r>
              <a:rPr lang="en-US" dirty="0" err="1"/>
              <a:t>first_name.capitalize</a:t>
            </a:r>
            <a:r>
              <a:rPr lang="en-US" dirty="0"/>
              <a:t>() + </a:t>
            </a:r>
            <a:r>
              <a:rPr lang="en-US" dirty="0">
                <a:solidFill>
                  <a:srgbClr val="C00000"/>
                </a:solidFill>
              </a:rPr>
              <a:t>' '</a:t>
            </a:r>
            <a:r>
              <a:rPr lang="en-US" dirty="0"/>
              <a:t> \</a:t>
            </a:r>
          </a:p>
          <a:p>
            <a:r>
              <a:rPr lang="en-US" dirty="0"/>
              <a:t>       + </a:t>
            </a:r>
            <a:r>
              <a:rPr lang="en-US" dirty="0" err="1"/>
              <a:t>last_name.capitalize</a:t>
            </a:r>
            <a:r>
              <a:rPr lang="en-US" dirty="0"/>
              <a:t>())</a:t>
            </a:r>
          </a:p>
          <a:p>
            <a:r>
              <a:rPr lang="en-US" dirty="0" smtClean="0"/>
              <a:t/>
            </a:r>
            <a:br>
              <a:rPr lang="en-US" dirty="0" smtClean="0"/>
            </a:br>
            <a:endParaRPr lang="en-US" dirty="0" smtClean="0"/>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xmlns="" id="{4F4D9F13-C119-40D2-9B3B-8DCD9D0EA709}"/>
              </a:ext>
            </a:extLst>
          </p:cNvPr>
          <p:cNvSpPr txBox="1">
            <a:spLocks/>
          </p:cNvSpPr>
          <p:nvPr/>
        </p:nvSpPr>
        <p:spPr>
          <a:xfrm>
            <a:off x="365760" y="4430006"/>
            <a:ext cx="11704320" cy="1668149"/>
          </a:xfrm>
          <a:prstGeom prst="rect">
            <a:avLst/>
          </a:prstGeom>
          <a:solidFill>
            <a:schemeClr val="accent4">
              <a:lumMod val="60000"/>
              <a:lumOff val="40000"/>
            </a:schemeClr>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chemeClr val="bg1"/>
                </a:solidFill>
              </a:rPr>
              <a:t>What is your first name? SUSAN</a:t>
            </a:r>
          </a:p>
          <a:p>
            <a:r>
              <a:rPr lang="en-US" dirty="0" smtClean="0">
                <a:solidFill>
                  <a:schemeClr val="bg1"/>
                </a:solidFill>
              </a:rPr>
              <a:t>What is your last name? IBACH</a:t>
            </a:r>
          </a:p>
          <a:p>
            <a:r>
              <a:rPr lang="en-US" dirty="0" smtClean="0">
                <a:solidFill>
                  <a:schemeClr val="bg1"/>
                </a:solidFill>
              </a:rPr>
              <a:t>Hello Susan </a:t>
            </a:r>
            <a:r>
              <a:rPr lang="en-US" dirty="0" err="1" smtClean="0">
                <a:solidFill>
                  <a:schemeClr val="bg1"/>
                </a:solidFill>
              </a:rPr>
              <a:t>Ibach</a:t>
            </a:r>
            <a:endParaRPr lang="en-CA" dirty="0"/>
          </a:p>
        </p:txBody>
      </p:sp>
      <p:sp>
        <p:nvSpPr>
          <p:cNvPr id="2" name="矩形 1"/>
          <p:cNvSpPr/>
          <p:nvPr/>
        </p:nvSpPr>
        <p:spPr>
          <a:xfrm>
            <a:off x="6994815" y="5079414"/>
            <a:ext cx="1720343" cy="369332"/>
          </a:xfrm>
          <a:prstGeom prst="rect">
            <a:avLst/>
          </a:prstGeom>
        </p:spPr>
        <p:txBody>
          <a:bodyPr wrap="none">
            <a:spAutoFit/>
          </a:bodyPr>
          <a:lstStyle/>
          <a:p>
            <a:r>
              <a:rPr lang="en-US" altLang="zh-TW" dirty="0" smtClean="0"/>
              <a:t> </a:t>
            </a:r>
            <a:r>
              <a:rPr lang="zh-TW" altLang="en-US" dirty="0" smtClean="0">
                <a:solidFill>
                  <a:schemeClr val="bg1"/>
                </a:solidFill>
              </a:rPr>
              <a:t>輸入</a:t>
            </a:r>
            <a:r>
              <a:rPr lang="en-US" altLang="zh-TW" dirty="0" err="1" smtClean="0">
                <a:solidFill>
                  <a:schemeClr val="bg1"/>
                </a:solidFill>
              </a:rPr>
              <a:t>last_name</a:t>
            </a:r>
            <a:endParaRPr lang="en-US" altLang="zh-TW" dirty="0">
              <a:solidFill>
                <a:schemeClr val="bg1"/>
              </a:solidFill>
            </a:endParaRPr>
          </a:p>
        </p:txBody>
      </p:sp>
      <p:sp>
        <p:nvSpPr>
          <p:cNvPr id="8" name="矩形 7"/>
          <p:cNvSpPr/>
          <p:nvPr/>
        </p:nvSpPr>
        <p:spPr>
          <a:xfrm>
            <a:off x="5989637" y="5630862"/>
            <a:ext cx="3515706" cy="369332"/>
          </a:xfrm>
          <a:prstGeom prst="rect">
            <a:avLst/>
          </a:prstGeom>
        </p:spPr>
        <p:txBody>
          <a:bodyPr wrap="none">
            <a:spAutoFit/>
          </a:bodyPr>
          <a:lstStyle/>
          <a:p>
            <a:r>
              <a:rPr lang="en-US" altLang="zh-TW" dirty="0" smtClean="0"/>
              <a:t> </a:t>
            </a:r>
            <a:r>
              <a:rPr lang="zh-TW" altLang="en-US" dirty="0" smtClean="0">
                <a:solidFill>
                  <a:schemeClr val="bg1"/>
                </a:solidFill>
              </a:rPr>
              <a:t>列印</a:t>
            </a:r>
            <a:r>
              <a:rPr lang="en-US" altLang="zh-TW" dirty="0" err="1" smtClean="0">
                <a:solidFill>
                  <a:schemeClr val="bg1"/>
                </a:solidFill>
              </a:rPr>
              <a:t>hello+first</a:t>
            </a:r>
            <a:r>
              <a:rPr lang="en-US" altLang="zh-TW" dirty="0" smtClean="0">
                <a:solidFill>
                  <a:schemeClr val="bg1"/>
                </a:solidFill>
              </a:rPr>
              <a:t> </a:t>
            </a:r>
            <a:r>
              <a:rPr lang="en-US" altLang="zh-TW" dirty="0" err="1" smtClean="0">
                <a:solidFill>
                  <a:schemeClr val="bg1"/>
                </a:solidFill>
              </a:rPr>
              <a:t>name+last</a:t>
            </a:r>
            <a:r>
              <a:rPr lang="en-US" altLang="zh-TW" dirty="0" smtClean="0">
                <a:solidFill>
                  <a:schemeClr val="bg1"/>
                </a:solidFill>
              </a:rPr>
              <a:t> name</a:t>
            </a:r>
            <a:endParaRPr lang="en-US" altLang="zh-TW" dirty="0">
              <a:solidFill>
                <a:schemeClr val="bg1"/>
              </a:solidFill>
            </a:endParaRPr>
          </a:p>
        </p:txBody>
      </p:sp>
      <p:sp>
        <p:nvSpPr>
          <p:cNvPr id="9" name="矩形 8"/>
          <p:cNvSpPr/>
          <p:nvPr/>
        </p:nvSpPr>
        <p:spPr>
          <a:xfrm>
            <a:off x="7208837" y="4564062"/>
            <a:ext cx="1819729" cy="369332"/>
          </a:xfrm>
          <a:prstGeom prst="rect">
            <a:avLst/>
          </a:prstGeom>
        </p:spPr>
        <p:txBody>
          <a:bodyPr wrap="none">
            <a:spAutoFit/>
          </a:bodyPr>
          <a:lstStyle/>
          <a:p>
            <a:r>
              <a:rPr lang="en-US" altLang="zh-TW" dirty="0" smtClean="0"/>
              <a:t> </a:t>
            </a:r>
            <a:r>
              <a:rPr lang="zh-TW" altLang="en-US" dirty="0" smtClean="0">
                <a:solidFill>
                  <a:schemeClr val="bg1"/>
                </a:solidFill>
              </a:rPr>
              <a:t>輸入</a:t>
            </a:r>
            <a:r>
              <a:rPr lang="en-US" altLang="zh-TW" dirty="0" err="1">
                <a:solidFill>
                  <a:schemeClr val="bg1"/>
                </a:solidFill>
              </a:rPr>
              <a:t>first_name</a:t>
            </a:r>
            <a:r>
              <a:rPr lang="en-US" altLang="zh-TW" dirty="0">
                <a:solidFill>
                  <a:schemeClr val="bg1"/>
                </a:solidFill>
              </a:rPr>
              <a:t> </a:t>
            </a:r>
            <a:endParaRPr lang="en-US" altLang="zh-TW" dirty="0">
              <a:solidFill>
                <a:schemeClr val="bg1"/>
              </a:solidFill>
            </a:endParaRPr>
          </a:p>
        </p:txBody>
      </p:sp>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mso-contentType ?>
<FormTemplates xmlns="http://schemas.microsoft.com/sharepoint/v3/contenttype/forms">
  <Display>DocumentLibraryForm</Display>
  <Edit>DocumentLibraryForm</Edit>
  <New>DocumentLibraryForm</New>
</FormTemplates>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d69996e1-3d61-4686-9b63-f1b855c596ab" Revision="1" Stencil="7276b9ef-3953-4dce-a89b-ed85f20b8b93" StencilVersion="1.0"/>
</Control>
</file>

<file path=customXml/item39.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40.xml><?xml version="1.0" encoding="utf-8"?>
<Control xmlns="http://schemas.microsoft.com/VisualStudio/2011/storyboarding/control">
  <Id Name="a53d73d2-368b-429e-b817-1324eec1382c" Revision="1" Stencil="7276b9ef-3953-4dce-a89b-ed85f20b8b93" StencilVersion="1.0"/>
</Control>
</file>

<file path=customXml/item4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2.xml><?xml version="1.0" encoding="utf-8"?>
<Control xmlns="http://schemas.microsoft.com/VisualStudio/2011/storyboarding/control">
  <Id Name="369f9055-6b6c-48b9-9320-5df2d46c430a"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mso-contentType ?>
<FormTemplates xmlns="http://schemas.microsoft.com/sharepoint/v3/contenttype/forms">
  <Display>DocumentLibraryForm</Display>
  <Edit>DocumentLibraryForm</Edit>
  <New>DocumentLibraryForm</New>
</FormTemplates>
</file>

<file path=customXml/item45.xml><?xml version="1.0" encoding="utf-8"?>
<Control xmlns="http://schemas.microsoft.com/VisualStudio/2011/storyboarding/control">
  <Id Name="fb22c541-ded0-47fa-8877-83a4c2d16227"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1.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2.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13.xml><?xml version="1.0" encoding="utf-8"?>
<ds:datastoreItem xmlns:ds="http://schemas.openxmlformats.org/officeDocument/2006/customXml" ds:itemID="{689260D6-B6B3-49EB-B7BA-F472BA6A8BA1}">
  <ds:schemaRefs>
    <ds:schemaRef ds:uri="http://schemas.microsoft.com/sharepoint/v3/contenttype/forms"/>
  </ds:schemaRefs>
</ds:datastoreItem>
</file>

<file path=customXml/itemProps14.xml><?xml version="1.0" encoding="utf-8"?>
<ds:datastoreItem xmlns:ds="http://schemas.openxmlformats.org/officeDocument/2006/customXml" ds:itemID="{BBBD849F-7879-4748-B9BA-455CDDECCA4D}">
  <ds:schemaRefs>
    <ds:schemaRef ds:uri="http://schemas.microsoft.com/sharepoint/v3/contenttype/forms"/>
  </ds:schemaRefs>
</ds:datastoreItem>
</file>

<file path=customXml/itemProps1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6.xml><?xml version="1.0" encoding="utf-8"?>
<ds:datastoreItem xmlns:ds="http://schemas.openxmlformats.org/officeDocument/2006/customXml" ds:itemID="{9B867D90-26E8-4653-836E-AAA14774DA6A}">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8.xml><?xml version="1.0" encoding="utf-8"?>
<ds:datastoreItem xmlns:ds="http://schemas.openxmlformats.org/officeDocument/2006/customXml" ds:itemID="{ED3B47FC-4A86-4462-9CF5-F495504794E8}">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2.xml><?xml version="1.0" encoding="utf-8"?>
<ds:datastoreItem xmlns:ds="http://schemas.openxmlformats.org/officeDocument/2006/customXml" ds:itemID="{E692D73E-1478-4790-BEEC-C5C534998F40}">
  <ds:schemaRefs>
    <ds:schemaRef ds:uri="http://purl.org/dc/terms/"/>
    <ds:schemaRef ds:uri="http://schemas.microsoft.com/office/2006/documentManagement/types"/>
    <ds:schemaRef ds:uri="83cd2334-221a-48c3-9034-bfd1542dfe28"/>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purl.org/dc/dcmitype/"/>
    <ds:schemaRef ds:uri="http://www.w3.org/XML/1998/namespace"/>
  </ds:schemaRefs>
</ds:datastoreItem>
</file>

<file path=customXml/itemProps20.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21.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2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4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5.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8.xml><?xml version="1.0" encoding="utf-8"?>
<ds:datastoreItem xmlns:ds="http://schemas.openxmlformats.org/officeDocument/2006/customXml" ds:itemID="{B18102BA-C10B-41D1-8610-3D321D638DD2}">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2249</TotalTime>
  <Words>346</Words>
  <Application>Microsoft Office PowerPoint</Application>
  <PresentationFormat>自訂</PresentationFormat>
  <Paragraphs>60</Paragraphs>
  <Slides>6</Slides>
  <Notes>4</Notes>
  <HiddenSlides>0</HiddenSlides>
  <MMClips>0</MMClips>
  <ScaleCrop>false</ScaleCrop>
  <HeadingPairs>
    <vt:vector size="4" baseType="variant">
      <vt:variant>
        <vt:lpstr>佈景主題</vt:lpstr>
      </vt:variant>
      <vt:variant>
        <vt:i4>1</vt:i4>
      </vt:variant>
      <vt:variant>
        <vt:lpstr>投影片標題</vt:lpstr>
      </vt:variant>
      <vt:variant>
        <vt:i4>6</vt:i4>
      </vt:variant>
    </vt:vector>
  </HeadingPairs>
  <TitlesOfParts>
    <vt:vector size="7" baseType="lpstr">
      <vt:lpstr>WHITE TEMPLATE</vt:lpstr>
      <vt:lpstr>Working with strings</vt:lpstr>
      <vt:lpstr>Strings can be stored in variables</vt:lpstr>
      <vt:lpstr>You can combine strings with +</vt:lpstr>
      <vt:lpstr>You can use functions to modify strings</vt:lpstr>
      <vt:lpstr>The functions help us format strings we save  to files and databases, or display to users </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I5302</cp:lastModifiedBy>
  <cp:revision>207</cp:revision>
  <dcterms:created xsi:type="dcterms:W3CDTF">2015-06-04T21:40:17Z</dcterms:created>
  <dcterms:modified xsi:type="dcterms:W3CDTF">2019-10-22T07:09:31Z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