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91" r:id="rId3"/>
    <p:sldId id="270" r:id="rId4"/>
    <p:sldId id="292" r:id="rId5"/>
    <p:sldId id="293" r:id="rId6"/>
    <p:sldId id="294" r:id="rId7"/>
    <p:sldId id="296" r:id="rId8"/>
    <p:sldId id="297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75DB94-2A14-4D72-BA33-A672C37C50AC}">
  <a:tblStyle styleId="{7675DB94-2A14-4D72-BA33-A672C37C5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2882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f5876f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ef5876f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51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45450f41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45450f41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068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45450f41d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45450f41d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97098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45450f41d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45450f41d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6795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45450f41d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45450f41d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2523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45450f41d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45450f41d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3693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45450f41d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45450f41d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9943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45450f41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45450f41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21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625" y="-13502"/>
            <a:ext cx="9143999" cy="51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585600" y="680800"/>
            <a:ext cx="5665500" cy="3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31313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1313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1313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662700" y="1392100"/>
            <a:ext cx="7203900" cy="3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2DC5FA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 1">
  <p:cSld name="TITLE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B0F0">
            <a:alpha val="6400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0"/>
          </a:srgb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-61950" y="17250"/>
            <a:ext cx="9267900" cy="52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32" y="0"/>
            <a:ext cx="49067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00" y="3861400"/>
            <a:ext cx="2525125" cy="7507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28"/>
          <p:cNvSpPr txBox="1"/>
          <p:nvPr/>
        </p:nvSpPr>
        <p:spPr>
          <a:xfrm>
            <a:off x="855600" y="3861400"/>
            <a:ext cx="22035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2BBBFF"/>
                </a:solidFill>
                <a:latin typeface="Roboto"/>
                <a:ea typeface="Roboto"/>
                <a:cs typeface="Roboto"/>
                <a:sym typeface="Roboto"/>
              </a:rPr>
              <a:t>Alejandro Lamora Bermúdez</a:t>
            </a:r>
            <a:endParaRPr sz="1100" b="1" dirty="0">
              <a:solidFill>
                <a:srgbClr val="2BBB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4738" y="4525725"/>
            <a:ext cx="2190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600" y="490550"/>
            <a:ext cx="3810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 txBox="1"/>
          <p:nvPr/>
        </p:nvSpPr>
        <p:spPr>
          <a:xfrm>
            <a:off x="157725" y="1669425"/>
            <a:ext cx="49068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3400" b="1" dirty="0" smtClean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Employee Attrition Predictor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2000"/>
          </a:srgbClr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/>
          <p:nvPr/>
        </p:nvSpPr>
        <p:spPr>
          <a:xfrm>
            <a:off x="644291" y="311812"/>
            <a:ext cx="7342800" cy="868500"/>
          </a:xfrm>
          <a:prstGeom prst="roundRect">
            <a:avLst>
              <a:gd name="adj" fmla="val 16667"/>
            </a:avLst>
          </a:prstGeom>
          <a:solidFill>
            <a:srgbClr val="FCCF78"/>
          </a:solidFill>
          <a:ln w="9525" cap="flat" cmpd="sng">
            <a:solidFill>
              <a:srgbClr val="FDD3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6" name="Google Shape;456;p40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170" y="477150"/>
            <a:ext cx="537801" cy="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95;p44"/>
          <p:cNvSpPr/>
          <p:nvPr/>
        </p:nvSpPr>
        <p:spPr>
          <a:xfrm>
            <a:off x="1738799" y="1715808"/>
            <a:ext cx="2479909" cy="536428"/>
          </a:xfrm>
          <a:prstGeom prst="roundRect">
            <a:avLst>
              <a:gd name="adj" fmla="val 16667"/>
            </a:avLst>
          </a:prstGeom>
          <a:solidFill>
            <a:srgbClr val="2DC5FA"/>
          </a:solidFill>
          <a:ln w="9525" cap="flat" cmpd="sng">
            <a:solidFill>
              <a:srgbClr val="2DC5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rgbClr val="FDD35B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500" b="1" u="sng" dirty="0" smtClean="0">
                <a:solidFill>
                  <a:srgbClr val="FDD35B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495;p44"/>
          <p:cNvSpPr/>
          <p:nvPr/>
        </p:nvSpPr>
        <p:spPr>
          <a:xfrm>
            <a:off x="1738799" y="2557035"/>
            <a:ext cx="2479909" cy="536428"/>
          </a:xfrm>
          <a:prstGeom prst="roundRect">
            <a:avLst>
              <a:gd name="adj" fmla="val 16667"/>
            </a:avLst>
          </a:prstGeom>
          <a:solidFill>
            <a:srgbClr val="2DC5FA"/>
          </a:solidFill>
          <a:ln w="9525" cap="flat" cmpd="sng">
            <a:solidFill>
              <a:srgbClr val="2DC5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500" b="1" dirty="0" smtClean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2. </a:t>
            </a:r>
            <a:r>
              <a:rPr lang="en-US" sz="1500" b="1" u="sng" dirty="0" smtClean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Data Overview &amp; EDA</a:t>
            </a:r>
            <a:endParaRPr sz="1500" b="1" u="sng" dirty="0">
              <a:solidFill>
                <a:srgbClr val="FDD3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495;p44"/>
          <p:cNvSpPr/>
          <p:nvPr/>
        </p:nvSpPr>
        <p:spPr>
          <a:xfrm>
            <a:off x="1738799" y="3398262"/>
            <a:ext cx="2479909" cy="536428"/>
          </a:xfrm>
          <a:prstGeom prst="roundRect">
            <a:avLst>
              <a:gd name="adj" fmla="val 16667"/>
            </a:avLst>
          </a:prstGeom>
          <a:solidFill>
            <a:srgbClr val="2DC5FA"/>
          </a:solidFill>
          <a:ln w="9525" cap="flat" cmpd="sng">
            <a:solidFill>
              <a:srgbClr val="2DC5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00" b="1" dirty="0" smtClean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3. </a:t>
            </a:r>
            <a:r>
              <a:rPr lang="en-US" sz="1500" b="1" u="sng" dirty="0" smtClean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Model  &amp; </a:t>
            </a:r>
            <a:r>
              <a:rPr lang="en-US" sz="1500" b="1" u="sng" dirty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Results</a:t>
            </a:r>
            <a:endParaRPr sz="1500" b="1" u="sng" dirty="0">
              <a:solidFill>
                <a:srgbClr val="FDD3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495;p44"/>
          <p:cNvSpPr/>
          <p:nvPr/>
        </p:nvSpPr>
        <p:spPr>
          <a:xfrm>
            <a:off x="4856069" y="3022240"/>
            <a:ext cx="2479909" cy="536428"/>
          </a:xfrm>
          <a:prstGeom prst="roundRect">
            <a:avLst>
              <a:gd name="adj" fmla="val 16667"/>
            </a:avLst>
          </a:prstGeom>
          <a:solidFill>
            <a:srgbClr val="2DC5FA"/>
          </a:solidFill>
          <a:ln w="9525" cap="flat" cmpd="sng">
            <a:solidFill>
              <a:srgbClr val="2DC5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00" b="1" dirty="0" smtClean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5. </a:t>
            </a:r>
            <a:r>
              <a:rPr lang="en-US" sz="1500" b="1" u="sng" dirty="0" smtClean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Conclusions &amp; Next Steps</a:t>
            </a:r>
            <a:endParaRPr sz="1500" b="1" u="sng" dirty="0">
              <a:solidFill>
                <a:srgbClr val="FDD3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495;p44"/>
          <p:cNvSpPr/>
          <p:nvPr/>
        </p:nvSpPr>
        <p:spPr>
          <a:xfrm>
            <a:off x="4856070" y="2141398"/>
            <a:ext cx="2479909" cy="536428"/>
          </a:xfrm>
          <a:prstGeom prst="roundRect">
            <a:avLst>
              <a:gd name="adj" fmla="val 16667"/>
            </a:avLst>
          </a:prstGeom>
          <a:solidFill>
            <a:srgbClr val="2DC5FA"/>
          </a:solidFill>
          <a:ln w="9525" cap="flat" cmpd="sng">
            <a:solidFill>
              <a:srgbClr val="2DC5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00" b="1" dirty="0" smtClean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4. </a:t>
            </a:r>
            <a:r>
              <a:rPr lang="en-US" sz="1500" b="1" u="sng" dirty="0" smtClean="0">
                <a:solidFill>
                  <a:srgbClr val="FDD35B"/>
                </a:solidFill>
                <a:latin typeface="Roboto"/>
                <a:ea typeface="Roboto"/>
                <a:cs typeface="Roboto"/>
              </a:rPr>
              <a:t>Streamlit App</a:t>
            </a:r>
            <a:endParaRPr sz="1500" b="1" u="sng" dirty="0">
              <a:solidFill>
                <a:srgbClr val="FDD3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065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170" y="477150"/>
            <a:ext cx="537801" cy="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2"/>
          <p:cNvSpPr txBox="1"/>
          <p:nvPr/>
        </p:nvSpPr>
        <p:spPr>
          <a:xfrm>
            <a:off x="3574949" y="1116769"/>
            <a:ext cx="2208388" cy="57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Attri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ion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5349662" y="2366986"/>
            <a:ext cx="3304309" cy="145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Definition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Relevancy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Disclaimer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Objective: </a:t>
            </a:r>
            <a:r>
              <a:rPr lang="en-US" sz="1000" b="1" u="sng" dirty="0" smtClean="0">
                <a:latin typeface="Roboto"/>
                <a:ea typeface="Roboto"/>
                <a:cs typeface="Roboto"/>
                <a:sym typeface="Roboto"/>
              </a:rPr>
              <a:t>Employee Attrition Predictor</a:t>
            </a:r>
            <a:endParaRPr sz="1000" b="1" u="sng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619575" y="354875"/>
            <a:ext cx="5163762" cy="86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DD3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1. Introduction</a:t>
            </a:r>
            <a:endParaRPr sz="30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6" name="Google Shape;476;p42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1165725" y="4395475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2" y="1891070"/>
            <a:ext cx="4066309" cy="240783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CuadroTexto 2"/>
          <p:cNvSpPr txBox="1"/>
          <p:nvPr/>
        </p:nvSpPr>
        <p:spPr>
          <a:xfrm>
            <a:off x="6975764" y="11167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473" grpId="0" build="p"/>
      <p:bldP spid="4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170" y="477150"/>
            <a:ext cx="537801" cy="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2"/>
          <p:cNvSpPr txBox="1"/>
          <p:nvPr/>
        </p:nvSpPr>
        <p:spPr>
          <a:xfrm>
            <a:off x="692727" y="1289086"/>
            <a:ext cx="8139545" cy="35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Roboto"/>
                <a:ea typeface="Roboto"/>
                <a:cs typeface="Roboto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Roboto"/>
              </a:rPr>
              <a:t>Kaggle: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HR Analytics Employee Attrition &amp;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Fictional company: 1470 records and 35 features (demographics, </a:t>
            </a:r>
            <a:r>
              <a:rPr lang="en-US" dirty="0"/>
              <a:t>satisfaction, performance </a:t>
            </a:r>
            <a:r>
              <a:rPr lang="en-US" dirty="0" smtClean="0"/>
              <a:t>metrics, comp. &amp; ben., and various characteristics and circumstances of employees)</a:t>
            </a:r>
            <a:endParaRPr lang="en-US" dirty="0"/>
          </a:p>
          <a:p>
            <a:endParaRPr lang="en-US" dirty="0" smtClean="0"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Roboto"/>
              </a:rPr>
              <a:t>Key insights from EDA: 	</a:t>
            </a:r>
          </a:p>
          <a:p>
            <a:r>
              <a:rPr lang="en-US" dirty="0">
                <a:sym typeface="Roboto"/>
              </a:rPr>
              <a:t>	</a:t>
            </a:r>
            <a:r>
              <a:rPr lang="en-US" dirty="0" smtClean="0">
                <a:sym typeface="Roboto"/>
              </a:rPr>
              <a:t>  </a:t>
            </a:r>
          </a:p>
          <a:p>
            <a:r>
              <a:rPr lang="en-US" i="1" dirty="0">
                <a:sym typeface="Roboto"/>
              </a:rPr>
              <a:t>	</a:t>
            </a:r>
            <a:r>
              <a:rPr lang="en-US" i="1" dirty="0" smtClean="0">
                <a:sym typeface="Roboto"/>
              </a:rPr>
              <a:t>         </a:t>
            </a:r>
            <a:r>
              <a:rPr lang="en-US" sz="1300" dirty="0" smtClean="0">
                <a:sym typeface="Roboto"/>
              </a:rPr>
              <a:t>Age 		       Marital status 	                    Distance from home </a:t>
            </a:r>
          </a:p>
          <a:p>
            <a:r>
              <a:rPr lang="en-US" sz="1300" dirty="0">
                <a:sym typeface="Roboto"/>
              </a:rPr>
              <a:t>	</a:t>
            </a:r>
            <a:endParaRPr lang="en-US" sz="1300" dirty="0" smtClean="0">
              <a:sym typeface="Roboto"/>
            </a:endParaRPr>
          </a:p>
          <a:p>
            <a:r>
              <a:rPr lang="en-US" sz="1300" dirty="0">
                <a:sym typeface="Roboto"/>
              </a:rPr>
              <a:t>	</a:t>
            </a:r>
            <a:r>
              <a:rPr lang="en-US" sz="1300" dirty="0" smtClean="0">
                <a:sym typeface="Roboto"/>
              </a:rPr>
              <a:t>         Job satisfaction 	       Years in the company                     Attrition </a:t>
            </a:r>
          </a:p>
          <a:p>
            <a:r>
              <a:rPr lang="en-US" sz="1300" dirty="0">
                <a:sym typeface="Roboto"/>
              </a:rPr>
              <a:t>	</a:t>
            </a:r>
            <a:endParaRPr lang="en-US" sz="1300" dirty="0" smtClean="0">
              <a:sym typeface="Roboto"/>
            </a:endParaRPr>
          </a:p>
          <a:p>
            <a:r>
              <a:rPr lang="en-US" sz="1300" dirty="0">
                <a:sym typeface="Roboto"/>
              </a:rPr>
              <a:t>	</a:t>
            </a:r>
            <a:r>
              <a:rPr lang="en-US" sz="1300" dirty="0" smtClean="0">
                <a:sym typeface="Roboto"/>
              </a:rPr>
              <a:t>         Overtime                            Percent salary hike 	</a:t>
            </a:r>
            <a:r>
              <a:rPr lang="en-US" sz="1300" dirty="0">
                <a:sym typeface="Roboto"/>
              </a:rPr>
              <a:t> </a:t>
            </a:r>
            <a:r>
              <a:rPr lang="en-US" sz="1300" dirty="0" smtClean="0">
                <a:sym typeface="Roboto"/>
              </a:rPr>
              <a:t>                   Job role </a:t>
            </a:r>
          </a:p>
          <a:p>
            <a:r>
              <a:rPr lang="en-US" sz="1300" dirty="0">
                <a:sym typeface="Roboto"/>
              </a:rPr>
              <a:t>	</a:t>
            </a:r>
            <a:r>
              <a:rPr lang="en-US" sz="1300" dirty="0" smtClean="0">
                <a:sym typeface="Roboto"/>
              </a:rPr>
              <a:t>	</a:t>
            </a:r>
          </a:p>
          <a:p>
            <a:r>
              <a:rPr lang="en-US" sz="1300" dirty="0">
                <a:sym typeface="Roboto"/>
              </a:rPr>
              <a:t>	 </a:t>
            </a:r>
            <a:r>
              <a:rPr lang="en-US" sz="1300" dirty="0" smtClean="0">
                <a:sym typeface="Roboto"/>
              </a:rPr>
              <a:t>                            Monthly income 	                            Stock option</a:t>
            </a:r>
            <a:endParaRPr sz="1300" dirty="0">
              <a:sym typeface="Roboto"/>
            </a:endParaRPr>
          </a:p>
          <a:p>
            <a:endParaRPr i="1" dirty="0">
              <a:sym typeface="Roboto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619575" y="354875"/>
            <a:ext cx="5163762" cy="86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DD3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" sz="3000" b="1" dirty="0">
              <a:solidFill>
                <a:srgbClr val="45537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3000" b="1" dirty="0" smtClean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3000" b="1" dirty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. Data </a:t>
            </a:r>
            <a:r>
              <a:rPr lang="en-US" sz="3000" b="1" dirty="0" smtClean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Overview </a:t>
            </a:r>
            <a:r>
              <a:rPr lang="en-US" sz="3000" b="1" dirty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&amp; EDA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6" name="Google Shape;476;p42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1165725" y="4395475"/>
            <a:ext cx="3810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ector 2"/>
          <p:cNvSpPr/>
          <p:nvPr/>
        </p:nvSpPr>
        <p:spPr>
          <a:xfrm>
            <a:off x="1866433" y="2923307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ector 8"/>
          <p:cNvSpPr/>
          <p:nvPr/>
        </p:nvSpPr>
        <p:spPr>
          <a:xfrm>
            <a:off x="3593390" y="2923307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ector 9"/>
          <p:cNvSpPr/>
          <p:nvPr/>
        </p:nvSpPr>
        <p:spPr>
          <a:xfrm>
            <a:off x="5985163" y="2923307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ector 10"/>
          <p:cNvSpPr/>
          <p:nvPr/>
        </p:nvSpPr>
        <p:spPr>
          <a:xfrm>
            <a:off x="1866433" y="3332018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ector 11"/>
          <p:cNvSpPr/>
          <p:nvPr/>
        </p:nvSpPr>
        <p:spPr>
          <a:xfrm>
            <a:off x="3593390" y="3332018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ector 12"/>
          <p:cNvSpPr/>
          <p:nvPr/>
        </p:nvSpPr>
        <p:spPr>
          <a:xfrm>
            <a:off x="5985163" y="3332018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ector 13"/>
          <p:cNvSpPr/>
          <p:nvPr/>
        </p:nvSpPr>
        <p:spPr>
          <a:xfrm>
            <a:off x="1866433" y="3723411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ector 14"/>
          <p:cNvSpPr/>
          <p:nvPr/>
        </p:nvSpPr>
        <p:spPr>
          <a:xfrm>
            <a:off x="3593390" y="3723411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ector 15"/>
          <p:cNvSpPr/>
          <p:nvPr/>
        </p:nvSpPr>
        <p:spPr>
          <a:xfrm>
            <a:off x="5985163" y="3723411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ector 16"/>
          <p:cNvSpPr/>
          <p:nvPr/>
        </p:nvSpPr>
        <p:spPr>
          <a:xfrm>
            <a:off x="2646219" y="4121727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ector 17"/>
          <p:cNvSpPr/>
          <p:nvPr/>
        </p:nvSpPr>
        <p:spPr>
          <a:xfrm>
            <a:off x="5368636" y="4121727"/>
            <a:ext cx="131618" cy="10391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0" uiExpand="1" build="p"/>
      <p:bldP spid="475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170" y="477150"/>
            <a:ext cx="537801" cy="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2"/>
          <p:cNvSpPr txBox="1"/>
          <p:nvPr/>
        </p:nvSpPr>
        <p:spPr>
          <a:xfrm>
            <a:off x="766335" y="1389039"/>
            <a:ext cx="7349835" cy="300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Logistic Regression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Decision Tree Classifier VS Random Forest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Continuous refinement | Feature importance &amp; selection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Balance &amp; trade-off between overall accuracy &amp; recall for the minority class         </a:t>
            </a:r>
            <a:r>
              <a:rPr lang="en-US" u="sng" dirty="0" smtClean="0">
                <a:latin typeface="Roboto"/>
                <a:ea typeface="Roboto"/>
                <a:cs typeface="Roboto"/>
                <a:sym typeface="Roboto"/>
              </a:rPr>
              <a:t>Objective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?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Results: 0.77 &amp; 0.72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619575" y="354875"/>
            <a:ext cx="5163762" cy="86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DD3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" sz="3000" b="1" dirty="0">
              <a:solidFill>
                <a:srgbClr val="45537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3000" b="1" dirty="0" smtClean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3000" b="1" dirty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. Model &amp;</a:t>
            </a:r>
            <a:r>
              <a:rPr lang="en-US" sz="3000" b="1" dirty="0" smtClean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b="1" dirty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2DC5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6" name="Google Shape;476;p42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1165725" y="4395475"/>
            <a:ext cx="3810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echa derecha 3"/>
          <p:cNvSpPr/>
          <p:nvPr/>
        </p:nvSpPr>
        <p:spPr>
          <a:xfrm>
            <a:off x="6876532" y="3241962"/>
            <a:ext cx="270164" cy="13161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0" uiExpand="1" build="p"/>
      <p:bldP spid="47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170" y="477150"/>
            <a:ext cx="537801" cy="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2"/>
          <p:cNvSpPr txBox="1"/>
          <p:nvPr/>
        </p:nvSpPr>
        <p:spPr>
          <a:xfrm>
            <a:off x="731697" y="1353821"/>
            <a:ext cx="7516091" cy="283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Deployment in                             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Employee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Attrition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Predictor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Inputting 21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details and % of attrition is automatically calculated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"magic"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happens when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user's input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data is gathered, preprocessed, and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trained model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is used to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make a prediction. Once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prediction is achieved,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it can be displayed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it to the user with appropriate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formatting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619575" y="354875"/>
            <a:ext cx="5163762" cy="86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DD3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" sz="3000" b="1" dirty="0" smtClean="0">
              <a:solidFill>
                <a:srgbClr val="45537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3000" b="1" dirty="0" smtClean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US" sz="3000" b="1" dirty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. Streamlit App</a:t>
            </a:r>
          </a:p>
          <a:p>
            <a:pPr lvl="0" algn="ctr"/>
            <a:endParaRPr lang="en-US" sz="3000" b="1" dirty="0">
              <a:solidFill>
                <a:srgbClr val="4553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6" name="Google Shape;476;p42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1165725" y="4395475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73" y="1281546"/>
            <a:ext cx="781148" cy="457200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3087311" y="1489484"/>
            <a:ext cx="270164" cy="13161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Proceso 3"/>
          <p:cNvSpPr/>
          <p:nvPr/>
        </p:nvSpPr>
        <p:spPr>
          <a:xfrm>
            <a:off x="6082144" y="2327563"/>
            <a:ext cx="180109" cy="169303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o 11"/>
          <p:cNvSpPr/>
          <p:nvPr/>
        </p:nvSpPr>
        <p:spPr>
          <a:xfrm>
            <a:off x="6504707" y="2327562"/>
            <a:ext cx="180109" cy="169303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ceso 12"/>
          <p:cNvSpPr/>
          <p:nvPr/>
        </p:nvSpPr>
        <p:spPr>
          <a:xfrm>
            <a:off x="6927270" y="2327561"/>
            <a:ext cx="180109" cy="169303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" grpId="0" animBg="1"/>
      <p:bldP spid="9" grpId="0" animBg="1"/>
      <p:bldP spid="4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170" y="477150"/>
            <a:ext cx="537801" cy="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2"/>
          <p:cNvSpPr txBox="1"/>
          <p:nvPr/>
        </p:nvSpPr>
        <p:spPr>
          <a:xfrm>
            <a:off x="731697" y="1353820"/>
            <a:ext cx="7516091" cy="310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-US" u="sng" dirty="0" smtClean="0"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Pay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attention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to key factors such as overtime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, comp. &amp; ben. and job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The insights from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Employee 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Attrition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Predictor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can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help organizations make data-driven decisions to improve employee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u="sng" dirty="0" smtClean="0">
                <a:latin typeface="Roboto"/>
                <a:ea typeface="Roboto"/>
                <a:cs typeface="Roboto"/>
                <a:sym typeface="Roboto"/>
              </a:rPr>
              <a:t>Next Steps</a:t>
            </a:r>
            <a:endParaRPr lang="en-US" u="sng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Improve ML model metrics, visualizations and Streamlit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Create an SQL database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with potential to grow w/ input data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619575" y="354875"/>
            <a:ext cx="5163762" cy="86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DD3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" sz="3000" b="1" dirty="0" smtClean="0">
              <a:solidFill>
                <a:srgbClr val="45537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US" sz="3000" b="1" dirty="0">
                <a:solidFill>
                  <a:srgbClr val="455376"/>
                </a:solidFill>
                <a:latin typeface="Roboto"/>
                <a:ea typeface="Roboto"/>
                <a:cs typeface="Roboto"/>
                <a:sym typeface="Roboto"/>
              </a:rPr>
              <a:t>5. Conclusions &amp; Next Steps</a:t>
            </a:r>
          </a:p>
          <a:p>
            <a:pPr lvl="0" algn="ctr"/>
            <a:endParaRPr lang="en-US" sz="3000" b="1" dirty="0">
              <a:solidFill>
                <a:srgbClr val="45537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6" name="Google Shape;476;p42"/>
          <p:cNvPicPr preferRelativeResize="0"/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>
            <a:off x="1165725" y="4395475"/>
            <a:ext cx="3810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95" y="2729345"/>
            <a:ext cx="941676" cy="9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0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0" uiExpand="1" build="p"/>
      <p:bldP spid="4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/>
          <p:nvPr/>
        </p:nvSpPr>
        <p:spPr>
          <a:xfrm>
            <a:off x="898061" y="1014975"/>
            <a:ext cx="7342800" cy="1717879"/>
          </a:xfrm>
          <a:prstGeom prst="roundRect">
            <a:avLst>
              <a:gd name="adj" fmla="val 16667"/>
            </a:avLst>
          </a:prstGeom>
          <a:solidFill>
            <a:srgbClr val="FCCF78"/>
          </a:solidFill>
          <a:ln w="9525" cap="flat" cmpd="sng">
            <a:solidFill>
              <a:srgbClr val="FDD3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5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6" name="Google Shape;456;p40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6170" y="477150"/>
            <a:ext cx="537801" cy="5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95;p44"/>
          <p:cNvSpPr/>
          <p:nvPr/>
        </p:nvSpPr>
        <p:spPr>
          <a:xfrm>
            <a:off x="3031633" y="2995538"/>
            <a:ext cx="3064367" cy="1195462"/>
          </a:xfrm>
          <a:prstGeom prst="roundRect">
            <a:avLst>
              <a:gd name="adj" fmla="val 16667"/>
            </a:avLst>
          </a:prstGeom>
          <a:solidFill>
            <a:srgbClr val="2DC5FA"/>
          </a:solidFill>
          <a:ln w="9525" cap="flat" cmpd="sng">
            <a:solidFill>
              <a:srgbClr val="2DC5F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 smtClean="0">
                <a:solidFill>
                  <a:srgbClr val="FDD35B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2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683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266</Words>
  <Application>Microsoft Office PowerPoint</Application>
  <PresentationFormat>Presentación en pantalla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Roboto</vt:lpstr>
      <vt:lpstr>Helvetica Neue Light</vt:lpstr>
      <vt:lpstr>Georgia</vt:lpstr>
      <vt:lpstr>Verdana</vt:lpstr>
      <vt:lpstr>Arial</vt:lpstr>
      <vt:lpstr>Helvetica Neue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Cuenta Microsoft</cp:lastModifiedBy>
  <cp:revision>23</cp:revision>
  <dcterms:modified xsi:type="dcterms:W3CDTF">2023-04-14T22:24:41Z</dcterms:modified>
</cp:coreProperties>
</file>