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2"/>
  </p:notesMasterIdLst>
  <p:sldIdLst>
    <p:sldId id="258" r:id="rId2"/>
    <p:sldId id="280" r:id="rId3"/>
    <p:sldId id="260" r:id="rId4"/>
    <p:sldId id="281" r:id="rId5"/>
    <p:sldId id="284" r:id="rId6"/>
    <p:sldId id="294" r:id="rId7"/>
    <p:sldId id="314" r:id="rId8"/>
    <p:sldId id="315" r:id="rId9"/>
    <p:sldId id="295" r:id="rId10"/>
    <p:sldId id="299" r:id="rId11"/>
    <p:sldId id="296" r:id="rId12"/>
    <p:sldId id="286" r:id="rId13"/>
    <p:sldId id="300" r:id="rId14"/>
    <p:sldId id="287" r:id="rId15"/>
    <p:sldId id="301" r:id="rId16"/>
    <p:sldId id="297" r:id="rId17"/>
    <p:sldId id="302" r:id="rId18"/>
    <p:sldId id="303" r:id="rId19"/>
    <p:sldId id="289" r:id="rId20"/>
    <p:sldId id="290" r:id="rId21"/>
    <p:sldId id="292" r:id="rId22"/>
    <p:sldId id="304" r:id="rId23"/>
    <p:sldId id="312" r:id="rId24"/>
    <p:sldId id="306" r:id="rId25"/>
    <p:sldId id="307" r:id="rId26"/>
    <p:sldId id="308" r:id="rId27"/>
    <p:sldId id="309" r:id="rId28"/>
    <p:sldId id="310" r:id="rId29"/>
    <p:sldId id="293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2"/>
    <a:srgbClr val="F7F7E1"/>
    <a:srgbClr val="F1F4D7"/>
    <a:srgbClr val="3B3B35"/>
    <a:srgbClr val="5F5F5D"/>
    <a:srgbClr val="585855"/>
    <a:srgbClr val="2F2F2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6" autoAdjust="0"/>
  </p:normalViewPr>
  <p:slideViewPr>
    <p:cSldViewPr>
      <p:cViewPr varScale="1">
        <p:scale>
          <a:sx n="52" d="100"/>
          <a:sy n="52" d="100"/>
        </p:scale>
        <p:origin x="9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AA1D0F-D9A2-4A8F-91C4-C3D0D14F45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7F7FC-EE79-4A29-8784-F89A311199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5624F9B-8C1E-46BC-A91B-450DC632F9C3}" type="datetimeFigureOut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BB1297-6ED4-48C4-B22C-1965C8FDD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91AAFF4-C29D-4AC3-9EB1-50735D08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11EC-A95C-4F75-96FF-C2368160F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3EAA-53D4-410C-A322-613FCD82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4A61D01-B8A6-4DE6-A167-76AA09B2A4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5E1CB65-4EA8-45E7-BA3B-3AC2F7F0B9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50CF9E4A-D108-4CA0-A5D8-ED8AFFDFF4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A few disclaimers to get things started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B162D7F-C8E5-45C7-810C-C3E0C5FF7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72C3F9D-E2DF-43B4-B309-32FC3D33B5B9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B6B3B7D4-F3BB-456A-88DA-48C803D84D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C3E3993F-8F67-41FE-B06A-EE6FF5279D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006B456-9C7F-4DFA-9B14-99907F889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FA08BE4-1827-4F86-8EB0-2981881839D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B4B837D-722B-4806-9801-3A5C7B764C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6A6A2E3-49D5-4348-BBBF-0AEE2161A7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DF3982F-4FDF-4255-A3A5-A7E637652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33B74F7-CA92-4898-ADC7-836FCC2BB09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57B56CEA-C271-4E02-A599-8D999B7B0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9C33FDA-B130-4640-AE2D-829FE43F51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4484877-AF07-4CFD-9FFE-BAF0F7C59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5BCEFFF-D5A1-463B-9EBC-F66AFD9C54DC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929E05F-B524-4067-A755-B108E11027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8B9DB9E5-A36A-445B-83C9-290D6F263B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B17799B-1E0A-448F-A920-C52967AC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6DE2F10-139B-4A5E-B1E9-F3723CD75DFA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F9D4F031-DC97-4277-89F4-78D8949898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00D9FAC-78B1-408C-89C0-505EA7F95D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4411E76-604B-416A-BC10-CF1007C1F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C01873-402F-4ADD-86B3-BA277B935A50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2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7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3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CDD058F-B960-4439-B370-43D89816EE0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4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73A86-E247-4875-80F2-29A822C8812D}"/>
              </a:ext>
            </a:extLst>
          </p:cNvPr>
          <p:cNvSpPr txBox="1">
            <a:spLocks/>
          </p:cNvSpPr>
          <p:nvPr/>
        </p:nvSpPr>
        <p:spPr>
          <a:xfrm>
            <a:off x="152400" y="3733800"/>
            <a:ext cx="8839200" cy="9144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3B3B35"/>
                </a:solidFill>
                <a:effectLst>
                  <a:outerShdw blurRad="50800" dir="1800000" algn="ctr" rotWithShape="0">
                    <a:schemeClr val="tx1">
                      <a:lumMod val="75000"/>
                      <a:lumOff val="25000"/>
                      <a:alpha val="64000"/>
                    </a:scheme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Introduction to Maven</a:t>
            </a:r>
          </a:p>
        </p:txBody>
      </p:sp>
      <p:sp>
        <p:nvSpPr>
          <p:cNvPr id="7171" name="Subtitle 6">
            <a:extLst>
              <a:ext uri="{FF2B5EF4-FFF2-40B4-BE49-F238E27FC236}">
                <a16:creationId xmlns:a16="http://schemas.microsoft.com/office/drawing/2014/main" id="{846E126A-ECFE-4B14-833B-958C5ABA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dirty="0" err="1"/>
              <a:t>Seshagiri</a:t>
            </a:r>
            <a:r>
              <a:rPr lang="en-IN" altLang="en-US" dirty="0"/>
              <a:t> Sriram</a:t>
            </a:r>
            <a:endParaRPr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A522100-1680-40D4-87AD-DDB5AAF2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5545-8510-490B-A167-9AA758DA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Stands for Project Object Model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Describes a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Name and Version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Artifact Type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Source Code Locations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Plugins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Profiles (Alternate build configurations)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Uses XML by Default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Not the way Ant uses XML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BA79631-FF2F-42D1-93E4-DA15EE5E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Name (GAV)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56B2-8046-48C5-BF38-2F4134EE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00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Maven uniquely identifies a project using: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groupID</a:t>
            </a:r>
            <a:r>
              <a:rPr lang="en-US" dirty="0"/>
              <a:t>: Arbitrary project grouping identifier (no spaces or colons)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Usually loosely based on Java package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artfiactId</a:t>
            </a:r>
            <a:r>
              <a:rPr lang="en-US" dirty="0"/>
              <a:t>: Arbitrary name of project (no spaces or colons)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version: Version of project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Format {Major}.{Minor}.{</a:t>
            </a:r>
            <a:r>
              <a:rPr lang="en-US" dirty="0" err="1"/>
              <a:t>Maintanence</a:t>
            </a:r>
            <a:r>
              <a:rPr lang="en-US" dirty="0"/>
              <a:t>}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Add ‘-SNAPSHOT ‘ to identify in development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GAV Syntax: </a:t>
            </a:r>
            <a:r>
              <a:rPr lang="en-US" dirty="0" err="1"/>
              <a:t>groupId:artifactId:version</a:t>
            </a: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9A97E-2724-4774-9F09-C32CAE631BA0}"/>
              </a:ext>
            </a:extLst>
          </p:cNvPr>
          <p:cNvSpPr txBox="1"/>
          <p:nvPr/>
        </p:nvSpPr>
        <p:spPr>
          <a:xfrm>
            <a:off x="304800" y="4419600"/>
            <a:ext cx="85344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56B106E-0CF3-44C6-B851-B1911CA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6F93E-62E7-4B18-A18A-B017F10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743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Build type identified using the “packaging” element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Tells Maven how to build the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Example packaging types: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pom</a:t>
            </a:r>
            <a:r>
              <a:rPr lang="en-US" dirty="0"/>
              <a:t>, jar, war, ear, custom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Default is jar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A3B0-F568-4C7C-B123-B598E1DFB0F0}"/>
              </a:ext>
            </a:extLst>
          </p:cNvPr>
          <p:cNvSpPr txBox="1"/>
          <p:nvPr/>
        </p:nvSpPr>
        <p:spPr>
          <a:xfrm>
            <a:off x="304800" y="41148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FE5574E-3780-4D8A-B44B-A7C83AD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F0A-0E9C-4AEB-8C44-21E75869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Pom</a:t>
            </a:r>
            <a:r>
              <a:rPr lang="en-US" dirty="0"/>
              <a:t> files can inherit configuration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groupId</a:t>
            </a:r>
            <a:r>
              <a:rPr lang="en-US" dirty="0"/>
              <a:t>, version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Project </a:t>
            </a:r>
            <a:r>
              <a:rPr lang="en-US" dirty="0" err="1"/>
              <a:t>Config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Plugin</a:t>
            </a:r>
            <a:r>
              <a:rPr lang="en-US" dirty="0"/>
              <a:t> configuration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CDF-E228-41DE-8EB2-83B52C55F297}"/>
              </a:ext>
            </a:extLst>
          </p:cNvPr>
          <p:cNvSpPr txBox="1"/>
          <p:nvPr/>
        </p:nvSpPr>
        <p:spPr>
          <a:xfrm>
            <a:off x="304800" y="3657600"/>
            <a:ext cx="85344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&gt;maven-training-parent&lt;/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63A8D20-C284-4E33-B457-E5C9C035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 Module Projects</a:t>
            </a:r>
          </a:p>
        </p:txBody>
      </p:sp>
      <p:sp>
        <p:nvSpPr>
          <p:cNvPr id="20483" name="Content Placeholder 4">
            <a:extLst>
              <a:ext uri="{FF2B5EF4-FFF2-40B4-BE49-F238E27FC236}">
                <a16:creationId xmlns:a16="http://schemas.microsoft.com/office/drawing/2014/main" id="{20457147-6656-4794-99EC-29CBF61E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has 1</a:t>
            </a:r>
            <a:r>
              <a:rPr lang="en-US" altLang="en-US" baseline="30000"/>
              <a:t>st</a:t>
            </a:r>
            <a:r>
              <a:rPr lang="en-US" altLang="en-US"/>
              <a:t> class multi-module support</a:t>
            </a:r>
          </a:p>
          <a:p>
            <a:r>
              <a:rPr lang="en-US" altLang="en-US"/>
              <a:t>Each maven project creates 1 primary artifact</a:t>
            </a:r>
          </a:p>
          <a:p>
            <a:r>
              <a:rPr lang="en-US" altLang="en-US"/>
              <a:t>A parent pom is used to group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F033B-9A79-4D9A-BE19-2F70865C27B4}"/>
              </a:ext>
            </a:extLst>
          </p:cNvPr>
          <p:cNvSpPr txBox="1"/>
          <p:nvPr/>
        </p:nvSpPr>
        <p:spPr>
          <a:xfrm>
            <a:off x="304800" y="3657600"/>
            <a:ext cx="48006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8" name="Picture 7" descr="multi-module.PNG">
            <a:extLst>
              <a:ext uri="{FF2B5EF4-FFF2-40B4-BE49-F238E27FC236}">
                <a16:creationId xmlns:a16="http://schemas.microsoft.com/office/drawing/2014/main" id="{B0587B1A-F8C8-4395-89B0-CE72D5C9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242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639C2B3-7F91-4B13-AF7B-F62E1D7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CD0-3D77-48FC-BD3F-A28321B6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Maven is opinionated about project structure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target: Default work directory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: All project source files go in this directory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/main: All sources that go into primary artifact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/test: All sources contributing to testing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/main/java: All java source files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: All web source files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/main/resources: All non compiled source files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/test/java: All java test source files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src</a:t>
            </a:r>
            <a:r>
              <a:rPr lang="en-US" dirty="0"/>
              <a:t>/test/resources: All non compiled test source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923554B-1CB0-4C0A-9E7D-20FC9C24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Build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04AE-2CC0-4EBF-A250-71AF14E2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Maven build follow a lifecycle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Default lifecycle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generate-sources/generate-resources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compile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test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package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integration-test (pre and post)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Install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deploy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There is also a Clean lifecycle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64C161-7AA9-462F-A905-667DC51C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Maven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4C52-28A7-43F5-975E-F90A6F68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To invoke a Maven build you set a lifecycle “goal”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Invokes generate* and compile, test, package, integration-test, install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mvn</a:t>
            </a:r>
            <a:r>
              <a:rPr lang="en-US" dirty="0"/>
              <a:t> clean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Invokes just clean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mvn</a:t>
            </a:r>
            <a:r>
              <a:rPr lang="en-US" dirty="0"/>
              <a:t> clean compile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Clean old builds and execute generate</a:t>
            </a:r>
            <a:r>
              <a:rPr lang="en-US"/>
              <a:t>*, compile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mvn</a:t>
            </a:r>
            <a:r>
              <a:rPr lang="en-US" dirty="0"/>
              <a:t> compile install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Invokes generate*, compile, test, integration-test, package, install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mvn</a:t>
            </a:r>
            <a:r>
              <a:rPr lang="en-US" dirty="0"/>
              <a:t> test clean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Invokes generate*, compile, test then cleans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088A3AF-B539-4D68-B022-0F8B27DC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2: Create a Maven Project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E75F811-77E9-44CD-A0A9-376B001C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https://tech.lds.org/wiki/Introduction_to_Maven#Lab_2_Create_a_Maven_Project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1AB3927-3839-4679-880A-280A1FF1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and Dependencies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11C2777-61BC-4A64-BC72-E86499F8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revolutionized Java dependency management</a:t>
            </a:r>
          </a:p>
          <a:p>
            <a:pPr lvl="1"/>
            <a:r>
              <a:rPr lang="en-US" altLang="en-US"/>
              <a:t>No more checking libraries into version control</a:t>
            </a:r>
          </a:p>
          <a:p>
            <a:r>
              <a:rPr lang="en-US" altLang="en-US"/>
              <a:t>Introduced the Maven Repository concept</a:t>
            </a:r>
          </a:p>
          <a:p>
            <a:pPr lvl="1"/>
            <a:r>
              <a:rPr lang="en-US" altLang="en-US"/>
              <a:t>Established Maven Central</a:t>
            </a:r>
          </a:p>
          <a:p>
            <a:r>
              <a:rPr lang="en-US" altLang="en-US"/>
              <a:t>Created a module metadata file (POM)</a:t>
            </a:r>
          </a:p>
          <a:p>
            <a:r>
              <a:rPr lang="en-US" altLang="en-US"/>
              <a:t>Introduced concept of transitive dependency</a:t>
            </a:r>
          </a:p>
          <a:p>
            <a:r>
              <a:rPr lang="en-US" altLang="en-US"/>
              <a:t>Often include source and javadoc artifacts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2FA2201-DC13-4E41-A974-E1C55C7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D9242BA-73DC-4753-BEE7-8AD6B49E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a training </a:t>
            </a:r>
            <a:r>
              <a:rPr lang="en-US" altLang="en-US" b="1"/>
              <a:t>NOT</a:t>
            </a:r>
            <a:r>
              <a:rPr lang="en-US" altLang="en-US"/>
              <a:t> a presentation</a:t>
            </a:r>
          </a:p>
          <a:p>
            <a:r>
              <a:rPr lang="en-US" altLang="en-US"/>
              <a:t>Please ask questions</a:t>
            </a:r>
          </a:p>
          <a:p>
            <a:r>
              <a:rPr lang="en-US" altLang="en-US"/>
              <a:t>Prerequisites</a:t>
            </a:r>
          </a:p>
          <a:p>
            <a:pPr lvl="1"/>
            <a:r>
              <a:rPr lang="en-US" altLang="en-US"/>
              <a:t>Introduction to the Java Stack</a:t>
            </a:r>
          </a:p>
          <a:p>
            <a:pPr lvl="1"/>
            <a:r>
              <a:rPr lang="en-US" altLang="en-US"/>
              <a:t>Basic Java and XML skillz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C5DB96C-4734-4C6A-841D-F72D3CC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 Dependency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39B96D4-B58E-4890-A856-A35E0F01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133600"/>
          </a:xfrm>
        </p:spPr>
        <p:txBody>
          <a:bodyPr/>
          <a:lstStyle/>
          <a:p>
            <a:r>
              <a:rPr lang="en-US" altLang="en-US"/>
              <a:t>Dependencies consist of:</a:t>
            </a:r>
          </a:p>
          <a:p>
            <a:pPr lvl="1"/>
            <a:r>
              <a:rPr lang="en-US" altLang="en-US"/>
              <a:t>GAV</a:t>
            </a:r>
          </a:p>
          <a:p>
            <a:pPr lvl="1"/>
            <a:r>
              <a:rPr lang="en-US" altLang="en-US"/>
              <a:t>Scope: compile, test, provided (default=compile)</a:t>
            </a:r>
          </a:p>
          <a:p>
            <a:pPr lvl="1"/>
            <a:r>
              <a:rPr lang="en-US" altLang="en-US"/>
              <a:t>Type: jar, pom, war, ear, zip (default=jar)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9E6DC-5F4C-459D-8102-12EC036531C1}"/>
              </a:ext>
            </a:extLst>
          </p:cNvPr>
          <p:cNvSpPr txBox="1"/>
          <p:nvPr/>
        </p:nvSpPr>
        <p:spPr>
          <a:xfrm>
            <a:off x="381000" y="35052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servlet-api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&lt;version&gt;2.5&lt;/version&gt;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&lt;scope&gt;provided&lt;/scope&gt;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CB9FCBE-973D-4B5B-AB5D-712A063B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0207-E65A-4DAF-A20D-18327734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Dependencies are downloaded from repositories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Via http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Downloaded dependencies are cached in a local repository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Usually found in ${</a:t>
            </a:r>
            <a:r>
              <a:rPr lang="en-US" dirty="0" err="1"/>
              <a:t>user.home</a:t>
            </a:r>
            <a:r>
              <a:rPr lang="en-US" dirty="0"/>
              <a:t>}/.m2/repository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Repository follows a simple directory structure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{</a:t>
            </a:r>
            <a:r>
              <a:rPr lang="en-US" dirty="0" err="1"/>
              <a:t>groupId</a:t>
            </a:r>
            <a:r>
              <a:rPr lang="en-US" dirty="0"/>
              <a:t>}/{</a:t>
            </a:r>
            <a:r>
              <a:rPr lang="en-US" dirty="0" err="1"/>
              <a:t>artifactId</a:t>
            </a:r>
            <a:r>
              <a:rPr lang="en-US" dirty="0"/>
              <a:t>}/{version}/{</a:t>
            </a:r>
            <a:r>
              <a:rPr lang="en-US" dirty="0" err="1"/>
              <a:t>artifactId</a:t>
            </a:r>
            <a:r>
              <a:rPr lang="en-US" dirty="0"/>
              <a:t>}-{version}.jar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groupId</a:t>
            </a:r>
            <a:r>
              <a:rPr lang="en-US" dirty="0"/>
              <a:t> ‘.’ is replaced with ‘/’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Maven Central is primary community repo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http://repo1.maven.org/maven2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F2774C8-B54E-4352-BA53-AF594A10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B21-EBE0-4B29-BCDB-48CBD2FA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Proxy Repositories are useful: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Organizationally cache artifacts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Allow organization some control over 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Combines repositories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ICS uses the Nexus repository manager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All artifacts in Nexus go through approval process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License verified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Improve organizational reuse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To request approval create issue in SDS </a:t>
            </a:r>
            <a:r>
              <a:rPr lang="en-US" dirty="0" err="1"/>
              <a:t>jira</a:t>
            </a:r>
            <a:r>
              <a:rPr lang="en-US" dirty="0"/>
              <a:t> project: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https://jira.ldschurch.org/jira/browse/SDS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ACA749C-A5C8-4BDC-9C1C-D1E929AB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CEBD-CEB0-42D3-BE41-93F083CD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Repositories are defined in the </a:t>
            </a:r>
            <a:r>
              <a:rPr lang="en-US" dirty="0" err="1"/>
              <a:t>pom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Repositories can be inherited from parent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Repositories are keyed by id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Downloading snapshots can be controlled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BF9E8-9323-47B7-84AA-6EA509C590F5}"/>
              </a:ext>
            </a:extLst>
          </p:cNvPr>
          <p:cNvSpPr txBox="1"/>
          <p:nvPr/>
        </p:nvSpPr>
        <p:spPr>
          <a:xfrm>
            <a:off x="533400" y="3048000"/>
            <a:ext cx="8077200" cy="28924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-main&lt;/id&gt;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&lt;name&gt;LDS Main Repo&lt;/name&gt;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&gt;http://code.lds.org/nexus/content/groups/main-repo&lt;/url&gt;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&lt;enabled&gt;false&lt;/enabled&gt;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2A1D55C-92D7-4CDC-A749-46F8CD73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FFC7-3ED4-4190-886A-EAA645EA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Transitive Dependency Definition: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dependency that should be included when declaring project itself is a dependency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ProjectA</a:t>
            </a:r>
            <a:r>
              <a:rPr lang="en-US" dirty="0"/>
              <a:t> depends on </a:t>
            </a:r>
            <a:r>
              <a:rPr lang="en-US" dirty="0" err="1"/>
              <a:t>ProjectB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ProjectC</a:t>
            </a:r>
            <a:r>
              <a:rPr lang="en-US" dirty="0"/>
              <a:t> depends on </a:t>
            </a:r>
            <a:r>
              <a:rPr lang="en-US" dirty="0" err="1"/>
              <a:t>ProjectA</a:t>
            </a:r>
            <a:r>
              <a:rPr lang="en-US" dirty="0"/>
              <a:t> then </a:t>
            </a:r>
            <a:r>
              <a:rPr lang="en-US" dirty="0" err="1"/>
              <a:t>ProjectB</a:t>
            </a:r>
            <a:r>
              <a:rPr lang="en-US" dirty="0"/>
              <a:t> is automatically included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Only compile and runtime scopes are transitive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Transitive dependencies are controlled using: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Exclusions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Optional declarations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248A39D-C9D8-4F69-B5A2-51FAD44E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Exclusions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0838F9A-49B8-44C6-AF3F-3C71191B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Exclusions exclude transitive dependencies</a:t>
            </a:r>
          </a:p>
          <a:p>
            <a:r>
              <a:rPr lang="en-US" altLang="en-US"/>
              <a:t>Dependency consumer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199E5-7540-46A2-BF05-36DFD9DD3808}"/>
              </a:ext>
            </a:extLst>
          </p:cNvPr>
          <p:cNvSpPr txBox="1"/>
          <p:nvPr/>
        </p:nvSpPr>
        <p:spPr>
          <a:xfrm>
            <a:off x="457200" y="2438400"/>
            <a:ext cx="8077200" cy="35401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&lt;/exclusion&gt;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F1F400D-C678-49B6-BE83-E466818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Optional Dependencies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EE8EED7-5F7C-4175-8457-BDDC191F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r>
              <a:rPr lang="en-US" altLang="en-US"/>
              <a:t>Don’t propagate dependency transitively</a:t>
            </a:r>
          </a:p>
          <a:p>
            <a:r>
              <a:rPr lang="en-US" altLang="en-US"/>
              <a:t>Dependency producer solution</a:t>
            </a:r>
          </a:p>
          <a:p>
            <a:r>
              <a:rPr lang="en-US" altLang="en-US"/>
              <a:t>Optional is under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A4D89-CD57-4282-ADA6-B2BC42013E3A}"/>
              </a:ext>
            </a:extLst>
          </p:cNvPr>
          <p:cNvSpPr txBox="1"/>
          <p:nvPr/>
        </p:nvSpPr>
        <p:spPr>
          <a:xfrm>
            <a:off x="457200" y="33528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&lt;optional&gt;true&lt;/optional&gt;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99F1182-4C7A-410F-96AA-60CCA578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7E5F-A3BC-448F-B1EC-580B073F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do you do when versions collide?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Allow Maven to manage it?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Complex and less predictable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Take control yourself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Manage the version manually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In Java you cannot use both 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52B11-E47A-45B2-8F6E-F549537A19B0}"/>
              </a:ext>
            </a:extLst>
          </p:cNvPr>
          <p:cNvSpPr txBox="1"/>
          <p:nvPr/>
        </p:nvSpPr>
        <p:spPr>
          <a:xfrm>
            <a:off x="457200" y="3429000"/>
            <a:ext cx="8077200" cy="2678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58E7C41-7ED4-48FE-9D8E-3FAF553D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84D6-095D-4166-87AB-FA7EA870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105400"/>
            <a:ext cx="8686800" cy="914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uses for Dependency Management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Allowing parent </a:t>
            </a:r>
            <a:r>
              <a:rPr lang="en-US" dirty="0" err="1"/>
              <a:t>pom</a:t>
            </a:r>
            <a:r>
              <a:rPr lang="en-US" dirty="0"/>
              <a:t> to manage versions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Unify exclusions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1C82A-4775-443E-A773-F4A4C935F62B}"/>
              </a:ext>
            </a:extLst>
          </p:cNvPr>
          <p:cNvSpPr txBox="1"/>
          <p:nvPr/>
        </p:nvSpPr>
        <p:spPr>
          <a:xfrm>
            <a:off x="533400" y="990600"/>
            <a:ext cx="8077200" cy="3970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&lt;!-- Look ma, no version! --&gt;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2055594-6A56-4008-B2CE-DD26865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3: Manage Maven Dependencies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7083CE0-D976-4EE3-AFC4-67B67BB0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https://tech.lds.org/wiki/Introduction_to_Maven#Lab_3_Manage_Maven_Dependencies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39302-D772-45FB-8B0B-7C011F5F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>
                  <a:lumMod val="5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ffectLst>
                  <a:outerShdw blurRad="25400" dir="6000000" algn="ctr" rotWithShape="0">
                    <a:schemeClr val="accent6">
                      <a:lumMod val="40000"/>
                      <a:lumOff val="60000"/>
                      <a:alpha val="37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9219" name="Content Placeholder 5">
            <a:extLst>
              <a:ext uri="{FF2B5EF4-FFF2-40B4-BE49-F238E27FC236}">
                <a16:creationId xmlns:a16="http://schemas.microsoft.com/office/drawing/2014/main" id="{4E3E8710-6B44-4970-A532-6A54C538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Introduce Maven</a:t>
            </a:r>
          </a:p>
          <a:p>
            <a:r>
              <a:rPr lang="en-US" altLang="en-US"/>
              <a:t>Basic Maven Pom File and Project Structure</a:t>
            </a:r>
          </a:p>
          <a:p>
            <a:r>
              <a:rPr lang="en-US" altLang="en-US"/>
              <a:t>Dependencies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0D86C0B-9ED9-4882-B83D-125AF9F9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FEE7A3B-EEC6-4D8B-A0DD-AA83D82A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is a different kind of build tool</a:t>
            </a:r>
          </a:p>
          <a:p>
            <a:r>
              <a:rPr lang="en-US" altLang="en-US"/>
              <a:t>It is easy to create multi-module builds</a:t>
            </a:r>
          </a:p>
          <a:p>
            <a:r>
              <a:rPr lang="en-US" altLang="en-US"/>
              <a:t>Dependencies are awesome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E16739A-1A8D-4330-8A73-E0087B57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39B0-E8EC-4213-9A73-5B63B5C2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Is a Java build tool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“project management and comprehension tool”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An Apache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Mostly sponsored by </a:t>
            </a:r>
            <a:r>
              <a:rPr lang="en-US" dirty="0" err="1"/>
              <a:t>Sonatype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History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Maven 1 (2003)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Very Ugly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Used in Stack 1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Maven 2 (2005)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Complete rewrite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Not backwards Compatible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Used in Stack 2.0,2.1,2.2,3.0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Maven 3 (2010)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Same as Maven 2 but more stable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Used in Stack 2.3, 3.1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8A21355-31E5-48DC-8070-C45A394D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BF4A781-9CDE-496E-B6A1-8B9246D1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Dependency System</a:t>
            </a:r>
          </a:p>
          <a:p>
            <a:r>
              <a:rPr lang="en-US" altLang="en-US"/>
              <a:t>Multi-module builds</a:t>
            </a:r>
          </a:p>
          <a:p>
            <a:r>
              <a:rPr lang="en-US" altLang="en-US"/>
              <a:t>Consistent project structure</a:t>
            </a:r>
          </a:p>
          <a:p>
            <a:r>
              <a:rPr lang="en-US" altLang="en-US"/>
              <a:t>Consistent build model</a:t>
            </a:r>
          </a:p>
          <a:p>
            <a:r>
              <a:rPr lang="en-US" altLang="en-US"/>
              <a:t>Plugin oriented</a:t>
            </a:r>
          </a:p>
          <a:p>
            <a:r>
              <a:rPr lang="en-US" altLang="en-US"/>
              <a:t>Project generated sites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284DF26-1D77-4DE5-9E82-B73E008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Maven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319F-EA48-4117-AFDC-07EC67CA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All build systems are essentially the same: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Compile Source 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Copy Resource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Compile and Run Tests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Package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Deploy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Cleanup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Describe the project and configure the build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You don’t script a build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Maven has no concept of a condition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Plugins</a:t>
            </a:r>
            <a:r>
              <a:rPr lang="en-US" dirty="0"/>
              <a:t> are configured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471DBDD-8E77-49A6-B543-E70A2CE3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Java 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3CB3-16EA-4C64-A30D-EED15CA3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Ant (2000)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Granddaddy of Java Build Tools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Scripting in XML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Very flexible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Ant+Ivy</a:t>
            </a:r>
            <a:r>
              <a:rPr lang="en-US" dirty="0"/>
              <a:t> (2004)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Ant but with Dependency Management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Gradle</a:t>
            </a:r>
            <a:r>
              <a:rPr lang="en-US" dirty="0"/>
              <a:t> (2008)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Attempt to combine Maven structure with Groovy Scripting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Easily extensible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Immature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81BC7AA-5729-4DE0-879F-27F2936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Learning Resources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A21D8B1-3234-42B8-BF1B-B9050471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Homepage</a:t>
            </a:r>
          </a:p>
          <a:p>
            <a:pPr lvl="1"/>
            <a:r>
              <a:rPr lang="en-US" altLang="en-US"/>
              <a:t>http://maven.apache.org</a:t>
            </a:r>
          </a:p>
          <a:p>
            <a:pPr lvl="2"/>
            <a:r>
              <a:rPr lang="en-US" altLang="en-US"/>
              <a:t>Reference Documentation for Maven</a:t>
            </a:r>
          </a:p>
          <a:p>
            <a:pPr lvl="2"/>
            <a:r>
              <a:rPr lang="en-US" altLang="en-US"/>
              <a:t>Reference Documentation for core Plugins</a:t>
            </a:r>
          </a:p>
          <a:p>
            <a:r>
              <a:rPr lang="en-US" altLang="en-US"/>
              <a:t>Sonatype Resources</a:t>
            </a:r>
          </a:p>
          <a:p>
            <a:pPr lvl="1"/>
            <a:r>
              <a:rPr lang="en-US" altLang="en-US"/>
              <a:t>http://www.sonatype.com/resource-center.html</a:t>
            </a:r>
          </a:p>
          <a:p>
            <a:pPr lvl="2"/>
            <a:r>
              <a:rPr lang="en-US" altLang="en-US"/>
              <a:t>Free Books</a:t>
            </a:r>
          </a:p>
          <a:p>
            <a:pPr lvl="2"/>
            <a:r>
              <a:rPr lang="en-US" altLang="en-US"/>
              <a:t>Videos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31B4B-EF58-4DA3-AD82-322D040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1: Learning Resources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E693F6F-54B1-4836-8F5D-47704792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https://tech.lds.org/wiki/Introduction_to_Maven#Lab_1_Learning_Resources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24447</TotalTime>
  <Words>1778</Words>
  <Application>Microsoft Office PowerPoint</Application>
  <PresentationFormat>On-screen Show (4:3)</PresentationFormat>
  <Paragraphs>336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Arial</vt:lpstr>
      <vt:lpstr>Palatino Linotype</vt:lpstr>
      <vt:lpstr>Courier New</vt:lpstr>
      <vt:lpstr>Gallery</vt:lpstr>
      <vt:lpstr>PowerPoint Presentation</vt:lpstr>
      <vt:lpstr>Notes</vt:lpstr>
      <vt:lpstr>Outline</vt:lpstr>
      <vt:lpstr>Maven Background</vt:lpstr>
      <vt:lpstr>Maven Features</vt:lpstr>
      <vt:lpstr>The Maven Mindset</vt:lpstr>
      <vt:lpstr>Other Java Build Tools</vt:lpstr>
      <vt:lpstr>Maven Learning Resources</vt:lpstr>
      <vt:lpstr>Lab 1: Learning Resources</vt:lpstr>
      <vt:lpstr>Maven POM</vt:lpstr>
      <vt:lpstr>Project Name (GAV)</vt:lpstr>
      <vt:lpstr>Packaging</vt:lpstr>
      <vt:lpstr>Project Inheritance</vt:lpstr>
      <vt:lpstr>Multi Module Projects</vt:lpstr>
      <vt:lpstr>Maven Conventions</vt:lpstr>
      <vt:lpstr>Maven Build Lifecycle</vt:lpstr>
      <vt:lpstr>Example Maven Goals</vt:lpstr>
      <vt:lpstr>Lab 2: Create a Maven Project</vt:lpstr>
      <vt:lpstr>Maven and Dependencies</vt:lpstr>
      <vt:lpstr>Adding a Dependency</vt:lpstr>
      <vt:lpstr>Maven Repositories</vt:lpstr>
      <vt:lpstr>Proxy Repositories</vt:lpstr>
      <vt:lpstr>Defining a repository</vt:lpstr>
      <vt:lpstr>Transitive Dependencies</vt:lpstr>
      <vt:lpstr>Dependency Exclusions</vt:lpstr>
      <vt:lpstr>Optional Dependencies</vt:lpstr>
      <vt:lpstr>Dependency Management</vt:lpstr>
      <vt:lpstr>Using Dependency Management</vt:lpstr>
      <vt:lpstr>Lab 3: Manage Maven Dependencies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YoungstromMJ</dc:creator>
  <cp:lastModifiedBy>sriram</cp:lastModifiedBy>
  <cp:revision>221</cp:revision>
  <dcterms:created xsi:type="dcterms:W3CDTF">2010-03-31T20:04:18Z</dcterms:created>
  <dcterms:modified xsi:type="dcterms:W3CDTF">2018-02-05T04:24:59Z</dcterms:modified>
</cp:coreProperties>
</file>