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3" r:id="rId2"/>
    <p:sldId id="710" r:id="rId3"/>
    <p:sldId id="815" r:id="rId4"/>
    <p:sldId id="738" r:id="rId5"/>
    <p:sldId id="824" r:id="rId6"/>
    <p:sldId id="816" r:id="rId7"/>
    <p:sldId id="825" r:id="rId8"/>
    <p:sldId id="714" r:id="rId9"/>
    <p:sldId id="828" r:id="rId10"/>
    <p:sldId id="830" r:id="rId11"/>
    <p:sldId id="831" r:id="rId12"/>
    <p:sldId id="845" r:id="rId13"/>
    <p:sldId id="848" r:id="rId14"/>
    <p:sldId id="833" r:id="rId15"/>
    <p:sldId id="826" r:id="rId16"/>
    <p:sldId id="834" r:id="rId17"/>
    <p:sldId id="769" r:id="rId18"/>
    <p:sldId id="846" r:id="rId19"/>
    <p:sldId id="854" r:id="rId20"/>
    <p:sldId id="855" r:id="rId21"/>
    <p:sldId id="770" r:id="rId22"/>
    <p:sldId id="768" r:id="rId23"/>
    <p:sldId id="843" r:id="rId24"/>
    <p:sldId id="836" r:id="rId25"/>
    <p:sldId id="837" r:id="rId26"/>
    <p:sldId id="835" r:id="rId27"/>
    <p:sldId id="838" r:id="rId28"/>
    <p:sldId id="847" r:id="rId29"/>
    <p:sldId id="851" r:id="rId30"/>
    <p:sldId id="852" r:id="rId31"/>
    <p:sldId id="849" r:id="rId32"/>
    <p:sldId id="850" r:id="rId33"/>
    <p:sldId id="853" r:id="rId34"/>
    <p:sldId id="857" r:id="rId35"/>
    <p:sldId id="860" r:id="rId36"/>
    <p:sldId id="856" r:id="rId37"/>
    <p:sldId id="858" r:id="rId38"/>
    <p:sldId id="861" r:id="rId39"/>
    <p:sldId id="862" r:id="rId40"/>
    <p:sldId id="864" r:id="rId41"/>
    <p:sldId id="865" r:id="rId42"/>
    <p:sldId id="863" r:id="rId43"/>
    <p:sldId id="866" r:id="rId44"/>
    <p:sldId id="867" r:id="rId45"/>
    <p:sldId id="868" r:id="rId46"/>
    <p:sldId id="869" r:id="rId47"/>
    <p:sldId id="812" r:id="rId48"/>
  </p:sldIdLst>
  <p:sldSz cx="9144000" cy="6858000" type="screen4x3"/>
  <p:notesSz cx="6735763" cy="9866313"/>
  <p:embeddedFontLst>
    <p:embeddedFont>
      <p:font typeface="맑은 고딕" pitchFamily="50" charset="-127"/>
      <p:regular r:id="rId51"/>
      <p:bold r:id="rId52"/>
    </p:embeddedFont>
    <p:embeddedFont>
      <p:font typeface="HY목각파임B" pitchFamily="18" charset="-127"/>
      <p:regular r:id="rId53"/>
    </p:embeddedFont>
    <p:embeddedFont>
      <p:font typeface="-윤고딕320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CDE5"/>
    <a:srgbClr val="248E9C"/>
    <a:srgbClr val="A2CDD2"/>
    <a:srgbClr val="92C3CF"/>
    <a:srgbClr val="FFFFFF"/>
    <a:srgbClr val="A0CBD0"/>
    <a:srgbClr val="459FAB"/>
    <a:srgbClr val="B74949"/>
    <a:srgbClr val="E6E0EC"/>
    <a:srgbClr val="3D7A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6567" autoAdjust="0"/>
  </p:normalViewPr>
  <p:slideViewPr>
    <p:cSldViewPr>
      <p:cViewPr varScale="1">
        <p:scale>
          <a:sx n="87" d="100"/>
          <a:sy n="87" d="100"/>
        </p:scale>
        <p:origin x="-121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E8493-B8C8-4AA3-8E51-6211511E18D6}" type="doc">
      <dgm:prSet loTypeId="urn:microsoft.com/office/officeart/2005/8/layout/hProcess3" loCatId="process" qsTypeId="urn:microsoft.com/office/officeart/2005/8/quickstyle/3d9" qsCatId="3D" csTypeId="urn:microsoft.com/office/officeart/2005/8/colors/accent1_5" csCatId="accent1" phldr="1"/>
      <dgm:spPr/>
    </dgm:pt>
    <dgm:pt modelId="{D3EE867A-5649-4E03-9950-20C079A62D5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초기환경 설정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331DA26C-5748-46C6-B383-B63FC961DD2E}" type="parTrans" cxnId="{486325D0-68A0-43E7-96B6-2D81371C76F5}">
      <dgm:prSet/>
      <dgm:spPr/>
      <dgm:t>
        <a:bodyPr/>
        <a:lstStyle/>
        <a:p>
          <a:pPr latinLnBrk="1"/>
          <a:endParaRPr lang="ko-KR" altLang="en-US"/>
        </a:p>
      </dgm:t>
    </dgm:pt>
    <dgm:pt modelId="{6F7EF322-6D18-4D94-A3B4-E177BE33E6EE}" type="sibTrans" cxnId="{486325D0-68A0-43E7-96B6-2D81371C76F5}">
      <dgm:prSet/>
      <dgm:spPr/>
      <dgm:t>
        <a:bodyPr/>
        <a:lstStyle/>
        <a:p>
          <a:pPr latinLnBrk="1"/>
          <a:endParaRPr lang="ko-KR" altLang="en-US"/>
        </a:p>
      </dgm:t>
    </dgm:pt>
    <dgm:pt modelId="{26B74591-5F54-45EA-AD6D-B8BF448D27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사설 네트워크 구축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80ECE3BE-3AE3-42F2-9820-0F9AFCDE6CD1}" type="parTrans" cxnId="{F2B67CCD-92A3-4004-84AC-B76BEE356531}">
      <dgm:prSet/>
      <dgm:spPr/>
      <dgm:t>
        <a:bodyPr/>
        <a:lstStyle/>
        <a:p>
          <a:pPr latinLnBrk="1"/>
          <a:endParaRPr lang="ko-KR" altLang="en-US"/>
        </a:p>
      </dgm:t>
    </dgm:pt>
    <dgm:pt modelId="{9E7B783F-9E27-480C-8F65-C4A987D0C033}" type="sibTrans" cxnId="{F2B67CCD-92A3-4004-84AC-B76BEE356531}">
      <dgm:prSet/>
      <dgm:spPr/>
      <dgm:t>
        <a:bodyPr/>
        <a:lstStyle/>
        <a:p>
          <a:pPr latinLnBrk="1"/>
          <a:endParaRPr lang="ko-KR" altLang="en-US"/>
        </a:p>
      </dgm:t>
    </dgm:pt>
    <dgm:pt modelId="{EBE9C42E-610E-4EAC-AE8B-2768513356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실행환경 구축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D8159DDC-81F4-486C-8AA1-28CB394F3871}" type="parTrans" cxnId="{64E66286-B43D-477B-A875-4006CC9EA48A}">
      <dgm:prSet/>
      <dgm:spPr/>
      <dgm:t>
        <a:bodyPr/>
        <a:lstStyle/>
        <a:p>
          <a:pPr latinLnBrk="1"/>
          <a:endParaRPr lang="ko-KR" altLang="en-US"/>
        </a:p>
      </dgm:t>
    </dgm:pt>
    <dgm:pt modelId="{BF06DD65-5900-4934-B9BB-6CDBBCDE45B2}" type="sibTrans" cxnId="{64E66286-B43D-477B-A875-4006CC9EA48A}">
      <dgm:prSet/>
      <dgm:spPr/>
      <dgm:t>
        <a:bodyPr/>
        <a:lstStyle/>
        <a:p>
          <a:pPr latinLnBrk="1"/>
          <a:endParaRPr lang="ko-KR" altLang="en-US"/>
        </a:p>
      </dgm:t>
    </dgm:pt>
    <dgm:pt modelId="{CE59A947-CDBD-4E8B-ACB3-336743FD8181}" type="pres">
      <dgm:prSet presAssocID="{B98E8493-B8C8-4AA3-8E51-6211511E18D6}" presName="Name0" presStyleCnt="0">
        <dgm:presLayoutVars>
          <dgm:dir/>
          <dgm:animLvl val="lvl"/>
          <dgm:resizeHandles val="exact"/>
        </dgm:presLayoutVars>
      </dgm:prSet>
      <dgm:spPr/>
    </dgm:pt>
    <dgm:pt modelId="{B6B407A6-3758-4A04-8EF1-CC597E94CD16}" type="pres">
      <dgm:prSet presAssocID="{B98E8493-B8C8-4AA3-8E51-6211511E18D6}" presName="dummy" presStyleCnt="0"/>
      <dgm:spPr/>
    </dgm:pt>
    <dgm:pt modelId="{3C3879F0-59CF-445A-8E96-E67FB9BD4698}" type="pres">
      <dgm:prSet presAssocID="{B98E8493-B8C8-4AA3-8E51-6211511E18D6}" presName="linH" presStyleCnt="0"/>
      <dgm:spPr/>
    </dgm:pt>
    <dgm:pt modelId="{30C01F25-F755-4BA1-B506-3A2DFA481652}" type="pres">
      <dgm:prSet presAssocID="{B98E8493-B8C8-4AA3-8E51-6211511E18D6}" presName="padding1" presStyleCnt="0"/>
      <dgm:spPr/>
    </dgm:pt>
    <dgm:pt modelId="{7F0BC79C-000F-4C6B-A30E-0C180FA62767}" type="pres">
      <dgm:prSet presAssocID="{EBE9C42E-610E-4EAC-AE8B-27685133564B}" presName="linV" presStyleCnt="0"/>
      <dgm:spPr/>
    </dgm:pt>
    <dgm:pt modelId="{D14B93F7-F42C-4F09-81C2-0FB914B13863}" type="pres">
      <dgm:prSet presAssocID="{EBE9C42E-610E-4EAC-AE8B-27685133564B}" presName="spVertical1" presStyleCnt="0"/>
      <dgm:spPr/>
    </dgm:pt>
    <dgm:pt modelId="{CE08A5B2-FD90-41B3-8AA4-D17B86E79E36}" type="pres">
      <dgm:prSet presAssocID="{EBE9C42E-610E-4EAC-AE8B-27685133564B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F4C16-CE5C-44CB-AEF4-9F8F11FD4FDC}" type="pres">
      <dgm:prSet presAssocID="{EBE9C42E-610E-4EAC-AE8B-27685133564B}" presName="spVertical2" presStyleCnt="0"/>
      <dgm:spPr/>
    </dgm:pt>
    <dgm:pt modelId="{8DBE8AF7-1933-4271-BBF4-4923340EE5DE}" type="pres">
      <dgm:prSet presAssocID="{EBE9C42E-610E-4EAC-AE8B-27685133564B}" presName="spVertical3" presStyleCnt="0"/>
      <dgm:spPr/>
    </dgm:pt>
    <dgm:pt modelId="{781000F3-6E03-485C-9974-3867809B72A0}" type="pres">
      <dgm:prSet presAssocID="{BF06DD65-5900-4934-B9BB-6CDBBCDE45B2}" presName="space" presStyleCnt="0"/>
      <dgm:spPr/>
    </dgm:pt>
    <dgm:pt modelId="{E3E4EDB8-7060-4C0A-AF44-04FDAD8057CF}" type="pres">
      <dgm:prSet presAssocID="{D3EE867A-5649-4E03-9950-20C079A62D5B}" presName="linV" presStyleCnt="0"/>
      <dgm:spPr/>
    </dgm:pt>
    <dgm:pt modelId="{F3B8B34B-BAE9-456D-9A2C-AFA713480BD4}" type="pres">
      <dgm:prSet presAssocID="{D3EE867A-5649-4E03-9950-20C079A62D5B}" presName="spVertical1" presStyleCnt="0"/>
      <dgm:spPr/>
    </dgm:pt>
    <dgm:pt modelId="{26BB8129-DFC3-49DA-AB82-D314189815F1}" type="pres">
      <dgm:prSet presAssocID="{D3EE867A-5649-4E03-9950-20C079A62D5B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BAAF2E-6A10-473A-9564-685B54906F4A}" type="pres">
      <dgm:prSet presAssocID="{D3EE867A-5649-4E03-9950-20C079A62D5B}" presName="spVertical2" presStyleCnt="0"/>
      <dgm:spPr/>
    </dgm:pt>
    <dgm:pt modelId="{F6941D4D-77E5-4199-95EA-E789C967FCB5}" type="pres">
      <dgm:prSet presAssocID="{D3EE867A-5649-4E03-9950-20C079A62D5B}" presName="spVertical3" presStyleCnt="0"/>
      <dgm:spPr/>
    </dgm:pt>
    <dgm:pt modelId="{0712E8C2-D541-424C-9531-7168D413424C}" type="pres">
      <dgm:prSet presAssocID="{6F7EF322-6D18-4D94-A3B4-E177BE33E6EE}" presName="space" presStyleCnt="0"/>
      <dgm:spPr/>
    </dgm:pt>
    <dgm:pt modelId="{94A7637E-88B4-4A5B-A6DE-0C3147FA1C1E}" type="pres">
      <dgm:prSet presAssocID="{26B74591-5F54-45EA-AD6D-B8BF448D27AE}" presName="linV" presStyleCnt="0"/>
      <dgm:spPr/>
    </dgm:pt>
    <dgm:pt modelId="{105CF8F5-6DFC-46CF-A3E4-1803B30627F4}" type="pres">
      <dgm:prSet presAssocID="{26B74591-5F54-45EA-AD6D-B8BF448D27AE}" presName="spVertical1" presStyleCnt="0"/>
      <dgm:spPr/>
    </dgm:pt>
    <dgm:pt modelId="{A2FB2B52-3A4E-4740-81AC-998461BCFC8D}" type="pres">
      <dgm:prSet presAssocID="{26B74591-5F54-45EA-AD6D-B8BF448D27AE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7C0197-39E6-4A12-B933-2067EE8BCF56}" type="pres">
      <dgm:prSet presAssocID="{26B74591-5F54-45EA-AD6D-B8BF448D27AE}" presName="spVertical2" presStyleCnt="0"/>
      <dgm:spPr/>
    </dgm:pt>
    <dgm:pt modelId="{F754921B-578F-4C2B-BFF6-8F1A758157C8}" type="pres">
      <dgm:prSet presAssocID="{26B74591-5F54-45EA-AD6D-B8BF448D27AE}" presName="spVertical3" presStyleCnt="0"/>
      <dgm:spPr/>
    </dgm:pt>
    <dgm:pt modelId="{3ADAF7A5-5A0C-448E-9EA7-97BF5DAF7D51}" type="pres">
      <dgm:prSet presAssocID="{B98E8493-B8C8-4AA3-8E51-6211511E18D6}" presName="padding2" presStyleCnt="0"/>
      <dgm:spPr/>
    </dgm:pt>
    <dgm:pt modelId="{EF3E3929-0507-4EA6-9F4C-093C053F5D81}" type="pres">
      <dgm:prSet presAssocID="{B98E8493-B8C8-4AA3-8E51-6211511E18D6}" presName="negArrow" presStyleCnt="0"/>
      <dgm:spPr/>
    </dgm:pt>
    <dgm:pt modelId="{A13DC4EF-2A21-4C2C-B476-08BFA7962C1C}" type="pres">
      <dgm:prSet presAssocID="{B98E8493-B8C8-4AA3-8E51-6211511E18D6}" presName="backgroundArrow" presStyleLbl="node1" presStyleIdx="0" presStyleCnt="1"/>
      <dgm:spPr/>
    </dgm:pt>
  </dgm:ptLst>
  <dgm:cxnLst>
    <dgm:cxn modelId="{64E66286-B43D-477B-A875-4006CC9EA48A}" srcId="{B98E8493-B8C8-4AA3-8E51-6211511E18D6}" destId="{EBE9C42E-610E-4EAC-AE8B-27685133564B}" srcOrd="0" destOrd="0" parTransId="{D8159DDC-81F4-486C-8AA1-28CB394F3871}" sibTransId="{BF06DD65-5900-4934-B9BB-6CDBBCDE45B2}"/>
    <dgm:cxn modelId="{83D5936E-BFD6-4A6F-A57B-77544BA3B936}" type="presOf" srcId="{EBE9C42E-610E-4EAC-AE8B-27685133564B}" destId="{CE08A5B2-FD90-41B3-8AA4-D17B86E79E36}" srcOrd="0" destOrd="0" presId="urn:microsoft.com/office/officeart/2005/8/layout/hProcess3"/>
    <dgm:cxn modelId="{8A78F625-88BE-4F6F-9140-75D0FF175834}" type="presOf" srcId="{26B74591-5F54-45EA-AD6D-B8BF448D27AE}" destId="{A2FB2B52-3A4E-4740-81AC-998461BCFC8D}" srcOrd="0" destOrd="0" presId="urn:microsoft.com/office/officeart/2005/8/layout/hProcess3"/>
    <dgm:cxn modelId="{F2B67CCD-92A3-4004-84AC-B76BEE356531}" srcId="{B98E8493-B8C8-4AA3-8E51-6211511E18D6}" destId="{26B74591-5F54-45EA-AD6D-B8BF448D27AE}" srcOrd="2" destOrd="0" parTransId="{80ECE3BE-3AE3-42F2-9820-0F9AFCDE6CD1}" sibTransId="{9E7B783F-9E27-480C-8F65-C4A987D0C033}"/>
    <dgm:cxn modelId="{486325D0-68A0-43E7-96B6-2D81371C76F5}" srcId="{B98E8493-B8C8-4AA3-8E51-6211511E18D6}" destId="{D3EE867A-5649-4E03-9950-20C079A62D5B}" srcOrd="1" destOrd="0" parTransId="{331DA26C-5748-46C6-B383-B63FC961DD2E}" sibTransId="{6F7EF322-6D18-4D94-A3B4-E177BE33E6EE}"/>
    <dgm:cxn modelId="{DB43C482-C1C3-499E-8F52-EFEFDFD4DBDF}" type="presOf" srcId="{D3EE867A-5649-4E03-9950-20C079A62D5B}" destId="{26BB8129-DFC3-49DA-AB82-D314189815F1}" srcOrd="0" destOrd="0" presId="urn:microsoft.com/office/officeart/2005/8/layout/hProcess3"/>
    <dgm:cxn modelId="{7ECCA9F4-E63A-46E0-89C4-D7A1E7A666C8}" type="presOf" srcId="{B98E8493-B8C8-4AA3-8E51-6211511E18D6}" destId="{CE59A947-CDBD-4E8B-ACB3-336743FD8181}" srcOrd="0" destOrd="0" presId="urn:microsoft.com/office/officeart/2005/8/layout/hProcess3"/>
    <dgm:cxn modelId="{4AC7034C-6F43-4488-ACA6-334327913BC8}" type="presParOf" srcId="{CE59A947-CDBD-4E8B-ACB3-336743FD8181}" destId="{B6B407A6-3758-4A04-8EF1-CC597E94CD16}" srcOrd="0" destOrd="0" presId="urn:microsoft.com/office/officeart/2005/8/layout/hProcess3"/>
    <dgm:cxn modelId="{A6E249A9-B722-4F33-BFC5-1BFD1F9CA7A4}" type="presParOf" srcId="{CE59A947-CDBD-4E8B-ACB3-336743FD8181}" destId="{3C3879F0-59CF-445A-8E96-E67FB9BD4698}" srcOrd="1" destOrd="0" presId="urn:microsoft.com/office/officeart/2005/8/layout/hProcess3"/>
    <dgm:cxn modelId="{C132AE5B-FEB3-43A1-9793-FC37444F987C}" type="presParOf" srcId="{3C3879F0-59CF-445A-8E96-E67FB9BD4698}" destId="{30C01F25-F755-4BA1-B506-3A2DFA481652}" srcOrd="0" destOrd="0" presId="urn:microsoft.com/office/officeart/2005/8/layout/hProcess3"/>
    <dgm:cxn modelId="{3B2530DC-620C-401C-B946-30477A0778AE}" type="presParOf" srcId="{3C3879F0-59CF-445A-8E96-E67FB9BD4698}" destId="{7F0BC79C-000F-4C6B-A30E-0C180FA62767}" srcOrd="1" destOrd="0" presId="urn:microsoft.com/office/officeart/2005/8/layout/hProcess3"/>
    <dgm:cxn modelId="{BA14012A-F71F-429D-8D57-D8B259DC4941}" type="presParOf" srcId="{7F0BC79C-000F-4C6B-A30E-0C180FA62767}" destId="{D14B93F7-F42C-4F09-81C2-0FB914B13863}" srcOrd="0" destOrd="0" presId="urn:microsoft.com/office/officeart/2005/8/layout/hProcess3"/>
    <dgm:cxn modelId="{5D30A3A0-E293-4C12-B2BB-B2B7840CA661}" type="presParOf" srcId="{7F0BC79C-000F-4C6B-A30E-0C180FA62767}" destId="{CE08A5B2-FD90-41B3-8AA4-D17B86E79E36}" srcOrd="1" destOrd="0" presId="urn:microsoft.com/office/officeart/2005/8/layout/hProcess3"/>
    <dgm:cxn modelId="{40699ECF-F844-4551-BA9C-9F5D872F0DE4}" type="presParOf" srcId="{7F0BC79C-000F-4C6B-A30E-0C180FA62767}" destId="{E85F4C16-CE5C-44CB-AEF4-9F8F11FD4FDC}" srcOrd="2" destOrd="0" presId="urn:microsoft.com/office/officeart/2005/8/layout/hProcess3"/>
    <dgm:cxn modelId="{D9D5953F-0604-4F9B-8CD1-FB9FA67823E6}" type="presParOf" srcId="{7F0BC79C-000F-4C6B-A30E-0C180FA62767}" destId="{8DBE8AF7-1933-4271-BBF4-4923340EE5DE}" srcOrd="3" destOrd="0" presId="urn:microsoft.com/office/officeart/2005/8/layout/hProcess3"/>
    <dgm:cxn modelId="{BCCB922B-248F-4F6C-9E2C-5EFAB9D955F7}" type="presParOf" srcId="{3C3879F0-59CF-445A-8E96-E67FB9BD4698}" destId="{781000F3-6E03-485C-9974-3867809B72A0}" srcOrd="2" destOrd="0" presId="urn:microsoft.com/office/officeart/2005/8/layout/hProcess3"/>
    <dgm:cxn modelId="{F5F99574-10F9-4C9F-B1A4-F697B1EA7F95}" type="presParOf" srcId="{3C3879F0-59CF-445A-8E96-E67FB9BD4698}" destId="{E3E4EDB8-7060-4C0A-AF44-04FDAD8057CF}" srcOrd="3" destOrd="0" presId="urn:microsoft.com/office/officeart/2005/8/layout/hProcess3"/>
    <dgm:cxn modelId="{6831AFD4-E782-4D27-A0FE-796BB7449543}" type="presParOf" srcId="{E3E4EDB8-7060-4C0A-AF44-04FDAD8057CF}" destId="{F3B8B34B-BAE9-456D-9A2C-AFA713480BD4}" srcOrd="0" destOrd="0" presId="urn:microsoft.com/office/officeart/2005/8/layout/hProcess3"/>
    <dgm:cxn modelId="{6E468D3D-E36C-4850-9E52-8567903DA7A6}" type="presParOf" srcId="{E3E4EDB8-7060-4C0A-AF44-04FDAD8057CF}" destId="{26BB8129-DFC3-49DA-AB82-D314189815F1}" srcOrd="1" destOrd="0" presId="urn:microsoft.com/office/officeart/2005/8/layout/hProcess3"/>
    <dgm:cxn modelId="{47B5E2AB-7951-48B1-9DF0-42C1EBCDF198}" type="presParOf" srcId="{E3E4EDB8-7060-4C0A-AF44-04FDAD8057CF}" destId="{94BAAF2E-6A10-473A-9564-685B54906F4A}" srcOrd="2" destOrd="0" presId="urn:microsoft.com/office/officeart/2005/8/layout/hProcess3"/>
    <dgm:cxn modelId="{FDF7090B-83EB-434B-8CF4-2D669F11EAB9}" type="presParOf" srcId="{E3E4EDB8-7060-4C0A-AF44-04FDAD8057CF}" destId="{F6941D4D-77E5-4199-95EA-E789C967FCB5}" srcOrd="3" destOrd="0" presId="urn:microsoft.com/office/officeart/2005/8/layout/hProcess3"/>
    <dgm:cxn modelId="{1A2A3E01-82E9-448B-83C0-04BE8DD25336}" type="presParOf" srcId="{3C3879F0-59CF-445A-8E96-E67FB9BD4698}" destId="{0712E8C2-D541-424C-9531-7168D413424C}" srcOrd="4" destOrd="0" presId="urn:microsoft.com/office/officeart/2005/8/layout/hProcess3"/>
    <dgm:cxn modelId="{1829BBFA-B8BB-41D0-943B-3155632316CF}" type="presParOf" srcId="{3C3879F0-59CF-445A-8E96-E67FB9BD4698}" destId="{94A7637E-88B4-4A5B-A6DE-0C3147FA1C1E}" srcOrd="5" destOrd="0" presId="urn:microsoft.com/office/officeart/2005/8/layout/hProcess3"/>
    <dgm:cxn modelId="{A0BC2AAA-1462-4312-B15C-067DB75A47F4}" type="presParOf" srcId="{94A7637E-88B4-4A5B-A6DE-0C3147FA1C1E}" destId="{105CF8F5-6DFC-46CF-A3E4-1803B30627F4}" srcOrd="0" destOrd="0" presId="urn:microsoft.com/office/officeart/2005/8/layout/hProcess3"/>
    <dgm:cxn modelId="{727E8C48-E633-42C5-B8E8-5E65609761B2}" type="presParOf" srcId="{94A7637E-88B4-4A5B-A6DE-0C3147FA1C1E}" destId="{A2FB2B52-3A4E-4740-81AC-998461BCFC8D}" srcOrd="1" destOrd="0" presId="urn:microsoft.com/office/officeart/2005/8/layout/hProcess3"/>
    <dgm:cxn modelId="{843C6CC0-8830-4311-A1F9-BA3321CB81CF}" type="presParOf" srcId="{94A7637E-88B4-4A5B-A6DE-0C3147FA1C1E}" destId="{8A7C0197-39E6-4A12-B933-2067EE8BCF56}" srcOrd="2" destOrd="0" presId="urn:microsoft.com/office/officeart/2005/8/layout/hProcess3"/>
    <dgm:cxn modelId="{0878EC1A-EF63-4433-984B-2A64BABDFE1E}" type="presParOf" srcId="{94A7637E-88B4-4A5B-A6DE-0C3147FA1C1E}" destId="{F754921B-578F-4C2B-BFF6-8F1A758157C8}" srcOrd="3" destOrd="0" presId="urn:microsoft.com/office/officeart/2005/8/layout/hProcess3"/>
    <dgm:cxn modelId="{2EAC8C6C-453B-422F-AD3D-60462F308D09}" type="presParOf" srcId="{3C3879F0-59CF-445A-8E96-E67FB9BD4698}" destId="{3ADAF7A5-5A0C-448E-9EA7-97BF5DAF7D51}" srcOrd="6" destOrd="0" presId="urn:microsoft.com/office/officeart/2005/8/layout/hProcess3"/>
    <dgm:cxn modelId="{E3708AAC-B070-4005-B333-350EE275E51A}" type="presParOf" srcId="{3C3879F0-59CF-445A-8E96-E67FB9BD4698}" destId="{EF3E3929-0507-4EA6-9F4C-093C053F5D81}" srcOrd="7" destOrd="0" presId="urn:microsoft.com/office/officeart/2005/8/layout/hProcess3"/>
    <dgm:cxn modelId="{66BB4005-15D1-4005-9018-10CA7C8363FF}" type="presParOf" srcId="{3C3879F0-59CF-445A-8E96-E67FB9BD4698}" destId="{A13DC4EF-2A21-4C2C-B476-08BFA7962C1C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3DC4EF-2A21-4C2C-B476-08BFA7962C1C}">
      <dsp:nvSpPr>
        <dsp:cNvPr id="0" name=""/>
        <dsp:cNvSpPr/>
      </dsp:nvSpPr>
      <dsp:spPr>
        <a:xfrm>
          <a:off x="0" y="319563"/>
          <a:ext cx="8640960" cy="3424872"/>
        </a:xfrm>
        <a:prstGeom prst="rightArrow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FB2B52-3A4E-4740-81AC-998461BCFC8D}">
      <dsp:nvSpPr>
        <dsp:cNvPr id="0" name=""/>
        <dsp:cNvSpPr/>
      </dsp:nvSpPr>
      <dsp:spPr>
        <a:xfrm>
          <a:off x="5694679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사설 네트워크 구축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5694679" y="1175782"/>
        <a:ext cx="2082184" cy="1712436"/>
      </dsp:txXfrm>
    </dsp:sp>
    <dsp:sp modelId="{26BB8129-DFC3-49DA-AB82-D314189815F1}">
      <dsp:nvSpPr>
        <dsp:cNvPr id="0" name=""/>
        <dsp:cNvSpPr/>
      </dsp:nvSpPr>
      <dsp:spPr>
        <a:xfrm>
          <a:off x="3196058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초기환경 설정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3196058" y="1175782"/>
        <a:ext cx="2082184" cy="1712436"/>
      </dsp:txXfrm>
    </dsp:sp>
    <dsp:sp modelId="{CE08A5B2-FD90-41B3-8AA4-D17B86E79E36}">
      <dsp:nvSpPr>
        <dsp:cNvPr id="0" name=""/>
        <dsp:cNvSpPr/>
      </dsp:nvSpPr>
      <dsp:spPr>
        <a:xfrm>
          <a:off x="697436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실행환경 구축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697436" y="1175782"/>
        <a:ext cx="2082184" cy="171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54D4-0A64-4C44-9FBF-07B71464F198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D4E3-99D8-4144-A8A6-971196325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949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3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662CA75-8E00-4799-9FA3-184133863A5D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319C5C42-1261-4F9B-8894-8EFF6BD1D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1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88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990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559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762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42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151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11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763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9272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33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497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C5C42-1261-4F9B-8894-8EFF6BD1D4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699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6814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2687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0827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7086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2809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5949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821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5645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798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0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673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5366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7537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5175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4982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3268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210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0314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2278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3356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24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315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2812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8556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2552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32976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902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9913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64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654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752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29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821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02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96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 userDrawn="1"/>
        </p:nvGrpSpPr>
        <p:grpSpPr>
          <a:xfrm>
            <a:off x="107504" y="194492"/>
            <a:ext cx="8928992" cy="498204"/>
            <a:chOff x="460858" y="194492"/>
            <a:chExt cx="8206930" cy="668344"/>
          </a:xfrm>
        </p:grpSpPr>
        <p:sp>
          <p:nvSpPr>
            <p:cNvPr id="3" name="직사각형 2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121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728024" y="6555181"/>
            <a:ext cx="416628" cy="33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37" tIns="43619" rIns="87237" bIns="43619"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fld id="{0A035614-DC4D-431D-9664-8B6560530D26}" type="slidenum">
              <a:rPr lang="en-US" altLang="ko-KR" sz="160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latin typeface="-윤고딕320" panose="02030504000101010101" pitchFamily="18" charset="-127"/>
                <a:ea typeface="-윤고딕320" panose="02030504000101010101" pitchFamily="18" charset="-127"/>
              </a:rPr>
              <a:pPr algn="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60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2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b_blockchain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golang/go1.7.3.linux-amd64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thereum/go-ethere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thereum.github.io/browser-solid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thereum.github.io/browser-solidit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wiki/Setting-up-private-network-or-local-cluster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haintalk.io/archive/lecture?sca=%EB%82%98%EB%8F%84+dApp+%EA%B0%9C%EB%B0%9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949280"/>
            <a:ext cx="9144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ko-KR" altLang="en-US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동국대학교 국제정보보호대학원 블록체인 연구센터 박성준 </a:t>
            </a:r>
            <a:r>
              <a:rPr lang="ko-KR" altLang="en-US" b="1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센터장</a:t>
            </a:r>
            <a:endParaRPr lang="en-US" altLang="ko-KR" b="1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+mn-ea"/>
            </a:endParaRPr>
          </a:p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  <a:hlinkClick r:id="rId3"/>
              </a:rPr>
              <a:t>deb_blockchain@naver.com</a:t>
            </a: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)</a:t>
            </a:r>
            <a:endParaRPr lang="ko-KR" altLang="en-US" b="1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+mn-ea"/>
            </a:endParaRPr>
          </a:p>
        </p:txBody>
      </p: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0" y="1773239"/>
            <a:ext cx="9144000" cy="1026617"/>
            <a:chOff x="589068" y="3021200"/>
            <a:chExt cx="8015380" cy="1026444"/>
          </a:xfrm>
        </p:grpSpPr>
        <p:sp>
          <p:nvSpPr>
            <p:cNvPr id="15" name="직사각형 14"/>
            <p:cNvSpPr/>
            <p:nvPr/>
          </p:nvSpPr>
          <p:spPr>
            <a:xfrm>
              <a:off x="589068" y="3021200"/>
              <a:ext cx="8015380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400" b="1" kern="0" spc="-15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이더리움</a:t>
              </a:r>
              <a:r>
                <a:rPr lang="ko-KR" altLang="en-US" sz="4400" b="1" kern="0" spc="-15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강의자료</a:t>
              </a:r>
              <a:endParaRPr lang="ko-KR" altLang="en-US" sz="4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0777" y="3278332"/>
              <a:ext cx="598370" cy="769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4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18" name="자유형 17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26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상태변환 함수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#1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2246" y="1120101"/>
            <a:ext cx="6667500" cy="2304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3573016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문법에 맞게 구성되어 있는 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서명이 유효한지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송신자의 계정에 있는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맞는지를 점검한다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STARTGAS * GASPRICE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계산하고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서명으로 부터 전송 주소를 확인한다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송신자의 계정 잔액에서 요금을 빼고 송신자의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올린다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잔액이 충분하지 않을 경우 에러를 반환한다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GAS=STARTGAS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초기화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거래에서 바이트 당 지불하기 위해 특정 가스의 양을 가져간다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값을 송신자 계정에서 수신자 계정으로 전송한다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수신자 계정이 존재하지 않는다면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수신자 계정에 계약일 경우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 코드를 동작시키고 이 동작은 계약이 완료되거나 가스가 다 소비될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까지 계속된다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송신자가 충분한 돈이 없거나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가스가 소비되어 코드 실행을 할 수 없을 경우  등의 이유로 전송하는 것이 실패한다면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요금에 대한 지불을 제외한 모든 상태를 원복하고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요금을 채굴자의 계정으로 추가한다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성공할 경우 모든 유지되고 있는 가스를 송신자에게 반환하고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소비된 가스를 지불하는 거래요금을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채굴자에게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전송한다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상태변환 함수 동작 방법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360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상태변환 함수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#2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988840"/>
            <a:ext cx="8640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실제 계약 코드는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저레벨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코드로 작성되어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예제는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Serpent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작성된 것이다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계약의 저장소는 비어있는 것으로 시작한다고 가정하자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10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STARTGAS: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2000gas, </a:t>
            </a: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GASPRICE : 0.001 ether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64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데이터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(0-31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바이트는 숫자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2, 32~63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CHARLIE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나타낸다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위와 같을 경우 상태 변이 함수는 아래와 같다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유효하고 잘 구성되어 있는지 검증한다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송신자가 적어도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2000*0.001 = 2ether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가지고 있는지 점검한다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존재한다면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2ether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송신자의 계정에서 뺀다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gas=2000;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설정한다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거래가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170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길이로 존재하고 바이트당 요금이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라고 가정하면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850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빼고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 뒤에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1150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가스가 남게 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추가로 송신자의 계정에서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더 빼고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이를 계약 계정으로 추가한다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동작시킨다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이번 경우는 간단하다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계약자의 저장소 인덱스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사용중인지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확인하고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사용중이지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않을 경우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저장소 인덱스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CHARLIE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설정한다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이것이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187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가스를 소비한다고 가정하면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1150 – 187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수행하고 남은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963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될 것이다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963*0001 = 0.963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송신자 계정으로 전송하고 결과 상태를 반환한다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상태변환 함수 예제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124744"/>
            <a:ext cx="864096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if !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self.storage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(0)]:</a:t>
            </a:r>
          </a:p>
          <a:p>
            <a:pPr algn="just"/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self.storage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(0)] = 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(32)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58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EVM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12474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계약을 구성하는 코드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</a:t>
            </a:r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스택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기반으로 동작하는 연속된 바이트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작성되어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번째 바이트부터 실행되고 프로그램 카운터를 증가시키며 반복적 연산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(loop)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수행한다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종료 조건이 만족했을 때 실행을 멈춘다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오류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STOP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RETURN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완료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 수행을 위해서는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세가지 타입의 공간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접근이 가능해야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스택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LIFO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컨테이너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무한대로 확장 가능한 바이트 배열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계약의 영속적인 저장소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 저장소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계산이 끝나면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리셋되는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스택이나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메모리와는 달리 저장소는 영속적으로 유지됨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블록 헤더 데이터 뿐만 아니라 특정 값이나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발신자 및 수신되는 메시지의 데이터에 접근할 수 있고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결과값으로 데이터의 바이트 배열을 반환할 수도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996333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반복되는 매 코드 실행 순간의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시작시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번째 바이트의 현재 명령이 실행되고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(PC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코드의 길이보다 크면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0),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각각의 명령은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튜플을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어떻게 변화시킬지에 대한 그 자신의 정의를 알고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예를 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ADD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두 개의 아이템을 꺼내 그 합을 다시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넣고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만큼 감소시키고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증가시킨다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SSTORE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두개의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아이템을 꺼내 이 아이템의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값이 가리키는 계약 저장소 인덱스에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두번째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아이템을 넣는다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및 동작 방법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126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Smart Contract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124744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실제 계약문서를 포함하고 있지 않다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  <a:sym typeface="Wingdings" panose="05000000000000000000" pitchFamily="2" charset="2"/>
              </a:rPr>
              <a:t>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목적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(Nick Szabo)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신뢰할 수 없는 컴퓨터 네트워크 환경에서 기기 간 고도로 발달된 자동 계약 이행 </a:t>
            </a:r>
            <a:endParaRPr lang="en-US" altLang="ko-KR" sz="14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공공 장부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상호작용할 수 있는 인터페이스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거래를 보내면 코드를 실행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실행된 코드는 블록체인에서 값을 읽거나 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구성하고 있는 코드는 어떻게 작성할 수 있을까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Serpent, LLL,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Mutan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같은 언어로 작성됨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이와 같은 코드는 컴파일 후 생성된 일련의 바이트들을 블록체인에 삽입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실행되는 시점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EOA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의해 발생한 거래에 의해 실행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의해 실행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및 동작 방법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565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블록체인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980728"/>
            <a:ext cx="7483716" cy="1381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0" y="2432286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비트코인에서의 블록체인 구조에 대한 주요 차이점은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블록은 거래 리스트와 가장 최근의 상태 복사본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그것 외에도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 개의 다른 값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넘버와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difficulty –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또한 블록 내에 저장된다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 검증 알고리즘은 다음과 같다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5249" y="342900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참조하고 있는 이전 블록이 존재하는지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유효하는지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현재 블록의 타임스탬프가 참조하고 있는 이전 블록의 그것보다 크면서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동시에 현 시점을 기준으로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15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분 후보다 작은 값인지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넘버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difficulty,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루트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삼촌 루트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gas limit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등이 유효한지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블록에 포함된 작업 증명이 유효한지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S[0]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이전 블록의 마지막 상태라고 가정하자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현재 블록이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개의 거래 리스트로 구성되어 있다고 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부터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n-1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대해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S[i+1] = APPLY(S[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], TX[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])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설정하자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애플리케이션이 오류를 반환하거나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시점까지 블록에서 소모된 총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gaslimit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초과하면 오류를 반환한다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채굴자에게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지불된 블록 보상금을 붙인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S[n]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S_FINAL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이라고 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S_FINAL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머클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트리 루트는 블록 헤더에서 제공된 최종 상태 루트와 같은지 검증한다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만약에 같다면 블록은 유효한 것이고 아니면 틀린 것이다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블록체인 및 검증 방법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02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23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2405282" y="2404279"/>
            <a:ext cx="5772813" cy="3909238"/>
          </a:xfrm>
          <a:custGeom>
            <a:avLst/>
            <a:gdLst>
              <a:gd name="connsiteX0" fmla="*/ 0 w 3672408"/>
              <a:gd name="connsiteY0" fmla="*/ 0 h 1872208"/>
              <a:gd name="connsiteX1" fmla="*/ 3672408 w 3672408"/>
              <a:gd name="connsiteY1" fmla="*/ 0 h 1872208"/>
              <a:gd name="connsiteX2" fmla="*/ 3672408 w 3672408"/>
              <a:gd name="connsiteY2" fmla="*/ 1872208 h 1872208"/>
              <a:gd name="connsiteX3" fmla="*/ 0 w 3672408"/>
              <a:gd name="connsiteY3" fmla="*/ 1872208 h 1872208"/>
              <a:gd name="connsiteX4" fmla="*/ 0 w 3672408"/>
              <a:gd name="connsiteY4" fmla="*/ 0 h 1872208"/>
              <a:gd name="connsiteX0" fmla="*/ 959667 w 3672408"/>
              <a:gd name="connsiteY0" fmla="*/ 0 h 2859035"/>
              <a:gd name="connsiteX1" fmla="*/ 3672408 w 3672408"/>
              <a:gd name="connsiteY1" fmla="*/ 986827 h 2859035"/>
              <a:gd name="connsiteX2" fmla="*/ 3672408 w 3672408"/>
              <a:gd name="connsiteY2" fmla="*/ 2859035 h 2859035"/>
              <a:gd name="connsiteX3" fmla="*/ 0 w 3672408"/>
              <a:gd name="connsiteY3" fmla="*/ 2859035 h 2859035"/>
              <a:gd name="connsiteX4" fmla="*/ 959667 w 3672408"/>
              <a:gd name="connsiteY4" fmla="*/ 0 h 2859035"/>
              <a:gd name="connsiteX0" fmla="*/ 959667 w 3672408"/>
              <a:gd name="connsiteY0" fmla="*/ 325926 h 3184961"/>
              <a:gd name="connsiteX1" fmla="*/ 2812329 w 3672408"/>
              <a:gd name="connsiteY1" fmla="*/ 0 h 3184961"/>
              <a:gd name="connsiteX2" fmla="*/ 3672408 w 3672408"/>
              <a:gd name="connsiteY2" fmla="*/ 3184961 h 3184961"/>
              <a:gd name="connsiteX3" fmla="*/ 0 w 3672408"/>
              <a:gd name="connsiteY3" fmla="*/ 3184961 h 3184961"/>
              <a:gd name="connsiteX4" fmla="*/ 959667 w 3672408"/>
              <a:gd name="connsiteY4" fmla="*/ 325926 h 3184961"/>
              <a:gd name="connsiteX0" fmla="*/ 959667 w 3102040"/>
              <a:gd name="connsiteY0" fmla="*/ 325926 h 3909238"/>
              <a:gd name="connsiteX1" fmla="*/ 2812329 w 3102040"/>
              <a:gd name="connsiteY1" fmla="*/ 0 h 3909238"/>
              <a:gd name="connsiteX2" fmla="*/ 3102040 w 3102040"/>
              <a:gd name="connsiteY2" fmla="*/ 3909238 h 3909238"/>
              <a:gd name="connsiteX3" fmla="*/ 0 w 3102040"/>
              <a:gd name="connsiteY3" fmla="*/ 3184961 h 3909238"/>
              <a:gd name="connsiteX4" fmla="*/ 959667 w 3102040"/>
              <a:gd name="connsiteY4" fmla="*/ 325926 h 3909238"/>
              <a:gd name="connsiteX0" fmla="*/ 3630440 w 5772813"/>
              <a:gd name="connsiteY0" fmla="*/ 325926 h 3909238"/>
              <a:gd name="connsiteX1" fmla="*/ 5483102 w 5772813"/>
              <a:gd name="connsiteY1" fmla="*/ 0 h 3909238"/>
              <a:gd name="connsiteX2" fmla="*/ 5772813 w 5772813"/>
              <a:gd name="connsiteY2" fmla="*/ 3909238 h 3909238"/>
              <a:gd name="connsiteX3" fmla="*/ 0 w 5772813"/>
              <a:gd name="connsiteY3" fmla="*/ 3900185 h 3909238"/>
              <a:gd name="connsiteX4" fmla="*/ 3630440 w 5772813"/>
              <a:gd name="connsiteY4" fmla="*/ 325926 h 390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2813" h="3909238">
                <a:moveTo>
                  <a:pt x="3630440" y="325926"/>
                </a:moveTo>
                <a:lnTo>
                  <a:pt x="5483102" y="0"/>
                </a:lnTo>
                <a:lnTo>
                  <a:pt x="5772813" y="3909238"/>
                </a:lnTo>
                <a:lnTo>
                  <a:pt x="0" y="3900185"/>
                </a:lnTo>
                <a:lnTo>
                  <a:pt x="3630440" y="3259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1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+mn-ea"/>
              </a:rPr>
              <a:t>실습 진행 순서 </a:t>
            </a:r>
            <a:endParaRPr lang="en-US" altLang="ko-KR" sz="2000" dirty="0">
              <a:latin typeface="+mn-ea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xmlns="" val="3633199349"/>
              </p:ext>
            </p:extLst>
          </p:nvPr>
        </p:nvGraphicFramePr>
        <p:xfrm>
          <a:off x="509336" y="764704"/>
          <a:ext cx="86409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47864" y="537321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 및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할당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간 거래 전송 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사설망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구축 후 타 참여자와 통신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4775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세부 진행 사항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-756592" y="1124744"/>
            <a:ext cx="10585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416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Windows)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Chocolatey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1"/>
            <a:ext cx="8640960" cy="100811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PowerShell v3+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열기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Set-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ExecutionPolicy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Unrestricted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iwr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https://chocolatey.org/install.ps1 -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UseBasicParsing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|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iex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...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후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upgrade chocolatey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489" y="256490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Choco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명령어를 이용한 패키지 인스톨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2872681"/>
            <a:ext cx="8640960" cy="6267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golang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mingw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489" y="364502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환경변수 설정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1489" y="3952800"/>
            <a:ext cx="8640960" cy="2356520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후 환경설정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set “GOPATH=%USERPROFILE%”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set “Path=%USERPROFILE%\bin;%Path%”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GOPATH “%GOPATH%”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Path “%Path%”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//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clone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mkdir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clone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https://github.com/ethereum/go-ethereum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cd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go get –u –v golang.org/x/net/context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... </a:t>
            </a:r>
          </a:p>
          <a:p>
            <a:pPr algn="just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compile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c:\Users\&lt;id&gt;\src\github.com\ethereum\go-ethereum&gt;go install –v ./...</a:t>
            </a:r>
          </a:p>
        </p:txBody>
      </p:sp>
    </p:spTree>
    <p:extLst>
      <p:ext uri="{BB962C8B-B14F-4D97-AF65-F5344CB8AC3E}">
        <p14:creationId xmlns:p14="http://schemas.microsoft.com/office/powerpoint/2010/main" xmlns="" val="3700288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Ubuntu)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PPA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이용한 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1"/>
            <a:ext cx="8640960" cy="98679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install software-properties-common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add-apt-repository –y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ppa:ethereum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update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89" y="270892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빌드를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통한 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3016696"/>
            <a:ext cx="8640960" cy="26640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89" y="2996952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</a:t>
            </a:r>
            <a:r>
              <a:rPr lang="ko-KR" altLang="en-US" sz="11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컴파일하기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위해 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Go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컴파일러가 필요하다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apt-get install –y build-essential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curl –O 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https://storage.googleapis.com/golang/go1.7.3.linux-amd64.tar.gz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tar –C 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 –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xzf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go1.7.3.linux-amd64.tar.gz (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go$VERSION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.$OS-$ARCH.tar.gz)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//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환경변수 설정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export PATH=$PATH:/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/local/go/bin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export GOPATH=/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/local/go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// go-</a:t>
            </a:r>
            <a:r>
              <a:rPr lang="en-US" altLang="ko-KR" sz="11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clone 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https://github.com/ethereum/go-ethereum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$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GOPATH/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/github.com/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pwd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$GOPATH/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/github.com/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go install –v ./...</a:t>
            </a:r>
          </a:p>
          <a:p>
            <a:pPr algn="just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//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완료된 파일은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$GOPATH/bin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 생성된다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이렇게 해야 이후 실습에서 사용할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bootnode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가 생성됨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). 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687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</a:t>
            </a:r>
            <a:r>
              <a:rPr lang="en-US" altLang="ko-KR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dApp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0"/>
            <a:ext cx="8640960" cy="988368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확장 프로그램 설치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://metamask.io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인터넷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컴파일러 접속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(browser-solidity)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https://ethereum.github.io/browser-solidity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인터넷 컴파일러 활용하기 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크롬 확장 프로그램 활용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375" y="2790567"/>
            <a:ext cx="4320480" cy="32307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7" y="2790568"/>
            <a:ext cx="4176464" cy="32307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7856" y="6021287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3375" y="602128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remix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목차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039343" y="1347672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자유형 7"/>
          <p:cNvSpPr/>
          <p:nvPr/>
        </p:nvSpPr>
        <p:spPr bwMode="auto">
          <a:xfrm flipH="1">
            <a:off x="6675080" y="1340768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4477" y="1511450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정의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043608" y="2579526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자유형 42"/>
          <p:cNvSpPr/>
          <p:nvPr/>
        </p:nvSpPr>
        <p:spPr bwMode="auto">
          <a:xfrm flipH="1">
            <a:off x="6679345" y="2585474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4477" y="2742323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특징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039343" y="3795944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자유형 47"/>
          <p:cNvSpPr/>
          <p:nvPr/>
        </p:nvSpPr>
        <p:spPr bwMode="auto">
          <a:xfrm flipH="1">
            <a:off x="6675080" y="3809610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17423" y="3947541"/>
            <a:ext cx="339067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메커니즘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039343" y="5027798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3" name="자유형 52"/>
          <p:cNvSpPr/>
          <p:nvPr/>
        </p:nvSpPr>
        <p:spPr bwMode="auto">
          <a:xfrm flipH="1">
            <a:off x="6675080" y="5033746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6865" y="5179395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19" y="836712"/>
            <a:ext cx="4320479" cy="5616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</a:t>
            </a:r>
            <a:r>
              <a:rPr lang="en-US" altLang="ko-KR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dApp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0"/>
            <a:ext cx="8640960" cy="1708448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설치프로그램 다운로드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code.visualstudio.com/download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Solidity Compiler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다운로드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://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Go Compiler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다운로드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 // ? solidity compile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시에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필요한감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로컬 컴파일러 활용하기 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VSCODE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활용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596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초기 설정 파일 생성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1520" y="1412776"/>
            <a:ext cx="8640960" cy="2304256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"nonce"		:"0x00000000000042",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"timestamp"	:"0x00",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parentHash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:"0x0000000000000000000000000000000000000000000000000000000000000000",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extraData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:"0x00",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"difficulty"	:"0x200",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gasLimit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:"0x2fefd8",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mixhash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:"0x0000000000000000000000000000000000000000000000000000000000000000",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coinbase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:"0x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0000000000000000000000000000000000000000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",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alloc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:{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	}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378904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디렉토리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생성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임의 생성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4113076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mkdir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4705399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 설정 파일을 이용하여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1520" y="5013176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–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c:\tmp\P1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init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569495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5877272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–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c:\tmp\P1 console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초기 환경 설정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13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초기 설정 파일 설명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8063328"/>
              </p:ext>
            </p:extLst>
          </p:nvPr>
        </p:nvGraphicFramePr>
        <p:xfrm>
          <a:off x="251520" y="1124744"/>
          <a:ext cx="8568954" cy="483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2"/>
                <a:gridCol w="6408712"/>
              </a:tblGrid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64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해시 값으로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값과 함께 이 블록에 대해 적당한 양의 계산을 수행했다는 것을 증명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(POW)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nonce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와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는 반드시 수학적인 조건을 만족시켜야 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정당하게 채굴되었음을 증명한다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timestamp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 블록에 대한 채굴이 시작했을 때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Unix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time()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함수의 출력 값과 동일하다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 메커니즘은 블록들 사이에 시간에 관해서 항상성을 강제한다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두개의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블록 사이의 생성 기간이 짧아질 수록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레벨이 증가하게 되고 다음 블록을 생성하기 위해 추가적인 계산이 요구된다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timestamp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는 또한 체인 내에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블록 순서를 검증할 때도 사용된다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extraData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최대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32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바이트 길이의 공간이며 임의의 값을 삽입할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이전 블록의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timestamp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레벨에서 계산될 수 있는 현재의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레벨을 명시하고 이는 블록을 발견하기 위해 만족시켜야 하는 조건이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difficulty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가 높을 수록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유효한 블록을 찾기 위해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채굴자는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더 많은 계산을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해야한다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해당 값이 블록 생성 시간을 제어한다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gasLimit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블록에서 소비되는 가스의 최대치를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해시 값으로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값과 함께 이 블록에서 수행된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계산량을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증명한다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coinbase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채굴에 성공하여 채굴 보상금을 획득하는 채굴자의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160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길이의 주소를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채굴 보상금과 계약 거래 실행 환불의 합이다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“beneficiary”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“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etherbase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로도 언급된다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alloc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미리 채워질 지갑 목록 값들을 정의한다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생성시 해당 주소로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전송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초기 환경 설정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269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568" y="1459930"/>
            <a:ext cx="8650769" cy="1628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생성한 파일을 이용하여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568" y="321297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/>
          <a:srcRect b="35929"/>
          <a:stretch/>
        </p:blipFill>
        <p:spPr>
          <a:xfrm>
            <a:off x="261568" y="3502537"/>
            <a:ext cx="8640960" cy="18904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971600" y="1916832"/>
            <a:ext cx="2952328" cy="18361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7985" y="3717032"/>
            <a:ext cx="1729799" cy="2093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428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252" y="3789040"/>
            <a:ext cx="8639228" cy="18311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연결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50100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 및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잔액 확인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7524" y="4180046"/>
            <a:ext cx="2052228" cy="144016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87524" y="4719551"/>
            <a:ext cx="4572508" cy="18057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12776"/>
            <a:ext cx="8640960" cy="19335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119868" y="1834183"/>
            <a:ext cx="1075867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810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932" y="4221088"/>
            <a:ext cx="8608548" cy="2137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디렉터리 제거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913311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6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변경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3568" y="5640744"/>
            <a:ext cx="4644516" cy="331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38550"/>
            <a:ext cx="3960440" cy="23504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4968" y="1438550"/>
            <a:ext cx="3997512" cy="235049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 bwMode="auto">
          <a:xfrm>
            <a:off x="3671900" y="2197981"/>
            <a:ext cx="1656184" cy="1008112"/>
          </a:xfrm>
          <a:prstGeom prst="rightArrow">
            <a:avLst/>
          </a:prstGeom>
          <a:gradFill>
            <a:gsLst>
              <a:gs pos="39000">
                <a:srgbClr val="FF0000"/>
              </a:gs>
              <a:gs pos="82000">
                <a:schemeClr val="bg1">
                  <a:alpha val="27000"/>
                </a:schemeClr>
              </a:gs>
            </a:gsLst>
            <a:lin ang="9000000" scaled="0"/>
          </a:gra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51920" y="5036120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1547664" y="4470286"/>
            <a:ext cx="4031495" cy="8178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생성했던 </a:t>
            </a:r>
            <a:r>
              <a:rPr lang="ko-KR" altLang="en-US" sz="2000" b="1" dirty="0" err="1" smtClean="0">
                <a:latin typeface="+mn-ea"/>
              </a:rPr>
              <a:t>어카운트를</a:t>
            </a:r>
            <a:r>
              <a:rPr lang="ko-KR" altLang="en-US" sz="2000" b="1" dirty="0" smtClean="0">
                <a:latin typeface="+mn-ea"/>
              </a:rPr>
              <a:t> 삽입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1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346" y="3520753"/>
            <a:ext cx="8651133" cy="178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710" y="1440185"/>
            <a:ext cx="8650769" cy="1628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7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변경된 초기 설정 파일을 이용하여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71600" y="1872233"/>
            <a:ext cx="2952328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13354" y="4672881"/>
            <a:ext cx="3106518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321297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8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할당되었는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307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 bwMode="auto">
          <a:xfrm>
            <a:off x="1537125" y="1422328"/>
            <a:ext cx="5498646" cy="54356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979712" y="1788975"/>
            <a:ext cx="4643991" cy="4664362"/>
          </a:xfrm>
          <a:prstGeom prst="ellipse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85622" y="3933056"/>
            <a:ext cx="1160632" cy="1031041"/>
            <a:chOff x="1416911" y="1897166"/>
            <a:chExt cx="741710" cy="1062221"/>
          </a:xfrm>
        </p:grpSpPr>
        <p:sp>
          <p:nvSpPr>
            <p:cNvPr id="18" name="직사각형 17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56928" y="1196752"/>
            <a:ext cx="1160632" cy="1031041"/>
            <a:chOff x="1416911" y="1897166"/>
            <a:chExt cx="741710" cy="1062221"/>
          </a:xfrm>
        </p:grpSpPr>
        <p:sp>
          <p:nvSpPr>
            <p:cNvPr id="24" name="직사각형 23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49216" y="3883977"/>
            <a:ext cx="1160632" cy="1031041"/>
            <a:chOff x="1416911" y="1897166"/>
            <a:chExt cx="741710" cy="1062221"/>
          </a:xfrm>
        </p:grpSpPr>
        <p:sp>
          <p:nvSpPr>
            <p:cNvPr id="30" name="직사각형 29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611560" y="4994592"/>
            <a:ext cx="2520280" cy="553715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987824" y="2258288"/>
            <a:ext cx="2520280" cy="500291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80112" y="4941168"/>
            <a:ext cx="2520280" cy="60713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7824" y="223535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B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01144" y="494116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3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560" y="49945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A (Miner)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44" name="갈매기형 수장 43"/>
          <p:cNvSpPr/>
          <p:nvPr/>
        </p:nvSpPr>
        <p:spPr bwMode="auto">
          <a:xfrm rot="6754073">
            <a:off x="1656495" y="2727076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 rot="13244168">
            <a:off x="5509732" y="1746708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6" name="갈매기형 수장 45"/>
          <p:cNvSpPr/>
          <p:nvPr/>
        </p:nvSpPr>
        <p:spPr bwMode="auto">
          <a:xfrm rot="20252620">
            <a:off x="5244251" y="5891310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갈매기형 수장 46"/>
          <p:cNvSpPr/>
          <p:nvPr/>
        </p:nvSpPr>
        <p:spPr bwMode="auto">
          <a:xfrm rot="12352787">
            <a:off x="2765455" y="5912492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갈매기형 수장 47"/>
          <p:cNvSpPr/>
          <p:nvPr/>
        </p:nvSpPr>
        <p:spPr bwMode="auto">
          <a:xfrm rot="18232034">
            <a:off x="2261966" y="1764761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갈매기형 수장 48"/>
          <p:cNvSpPr/>
          <p:nvPr/>
        </p:nvSpPr>
        <p:spPr bwMode="auto">
          <a:xfrm rot="3691801">
            <a:off x="6253513" y="2711989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654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142" b="9968"/>
          <a:stretch/>
        </p:blipFill>
        <p:spPr>
          <a:xfrm>
            <a:off x="251520" y="3573015"/>
            <a:ext cx="8640960" cy="25202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진행한 사항 동일 적용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7885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시작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7"/>
            <a:ext cx="8640960" cy="971211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Genesis Block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별 동일한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 파일을 주어야 함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할당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접속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--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=“./path” --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nodiscover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console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3574547"/>
            <a:ext cx="8626532" cy="43051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1520" y="2997197"/>
            <a:ext cx="8640960" cy="359795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miner.start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292602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948" y="2785069"/>
            <a:ext cx="8626532" cy="19395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정적 등록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7"/>
            <a:ext cx="8640960" cy="877003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Node A&gt;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admin.nodeInfo.enode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 B&gt;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admin.nodeInfo.enode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Node A&gt;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admin.addPeer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(Node B’s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값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 B&gt;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admin.addPeer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(Node A‘s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265948" y="3716517"/>
            <a:ext cx="8626532" cy="1008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2775" y="547141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IP 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부분을 타 참여자의 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IP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6071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정의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731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770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생성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306935"/>
            <a:ext cx="8640960" cy="25622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265948" y="3717032"/>
            <a:ext cx="8626532" cy="1008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1520" y="1557037"/>
            <a:ext cx="8640960" cy="57581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personal.unlockAccount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거래를 발생시키기 위해서 송신자 계정에 대한 비밀번호를 해제해야 한다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eth.sendTransaction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({from: 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’, to: 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수신자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‘, value: web3.toWei(1, “ether”)})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생성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54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web3.fromWei(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eth.getBalance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’), “ether”);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 확인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web3.eth.getTransaction(‘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id’);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정보 확인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331509"/>
            <a:ext cx="8640960" cy="21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4005064"/>
            <a:ext cx="19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418581"/>
            <a:ext cx="8640960" cy="133543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75939" y="2113111"/>
            <a:ext cx="1631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 거래 잔고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51520" y="3212975"/>
            <a:ext cx="8626532" cy="51802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5939" y="4797152"/>
            <a:ext cx="8626532" cy="3600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579948"/>
            <a:ext cx="619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블록 해시와 블록 넘버 값이 정해지지 않았음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67944" y="51479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4507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6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web3.fromWei(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eth.getBalance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’), “ether”);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 확인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web3.eth.getTransaction(‘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id’);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정보 확인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005064"/>
            <a:ext cx="19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939" y="2113111"/>
            <a:ext cx="1631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거래 잔고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401317"/>
            <a:ext cx="8640960" cy="1352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13983"/>
            <a:ext cx="8640960" cy="21393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251520" y="3212975"/>
            <a:ext cx="8626532" cy="51802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75939" y="5013177"/>
            <a:ext cx="8626532" cy="3600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5795972"/>
            <a:ext cx="619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포함되어 있는 블록의 해시 값과 넘버가 지정됨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067944" y="536392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26729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254184" y="1437000"/>
            <a:ext cx="8640960" cy="1199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729146"/>
            <a:ext cx="2699485" cy="2507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생성하는 방법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2724635"/>
            <a:ext cx="2699485" cy="2504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2995" y="2724635"/>
            <a:ext cx="2699485" cy="2504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7871" y="522920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15860" y="5223091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3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37818" y="5223091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979712" y="4293096"/>
            <a:ext cx="324258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80249" y="4509120"/>
            <a:ext cx="703004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00192" y="3501008"/>
            <a:ext cx="1512168" cy="144016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6156" y="4074018"/>
            <a:ext cx="216024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TXID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조회 가능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056276" y="364502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816667" y="3316535"/>
            <a:ext cx="15084" cy="1192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947203"/>
            <a:ext cx="21602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설정 및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Accept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73260" y="3093967"/>
            <a:ext cx="15084" cy="1192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6505" y="2724635"/>
            <a:ext cx="216024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후 생성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466781"/>
            <a:ext cx="8647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작성 및 컴파일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계정을 생성할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EOA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지정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EOA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 Limit, Gas Price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지정하고 거래 발생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대기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85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리뷰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916832"/>
            <a:ext cx="63367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pragma solidity ^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0.4.0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SimpleStorage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set(</a:t>
            </a:r>
            <a:r>
              <a:rPr lang="ko-KR" alt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 x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storedData = x;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}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get()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ko-KR" alt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storedData;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}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254948" y="1916832"/>
            <a:ext cx="2732876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51520" y="2377164"/>
            <a:ext cx="2736304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9552" y="2800864"/>
            <a:ext cx="1944216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39552" y="4092154"/>
            <a:ext cx="4428492" cy="67191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39552" y="3183197"/>
            <a:ext cx="2448272" cy="71894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059832" y="2098191"/>
            <a:ext cx="24482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63988" y="1897087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Version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정보 선언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059832" y="2513801"/>
            <a:ext cx="24482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63988" y="2328291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2627784" y="2934236"/>
            <a:ext cx="3036110" cy="162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3988" y="2780928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unsigned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변수 선언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3491880" y="3461521"/>
            <a:ext cx="2194130" cy="13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86104" y="3284984"/>
            <a:ext cx="3816424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전달된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파라미터를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저장하는 함수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/>
          <p:cNvCxnSpPr>
            <a:stCxn id="45" idx="2"/>
          </p:cNvCxnSpPr>
          <p:nvPr/>
        </p:nvCxnSpPr>
        <p:spPr>
          <a:xfrm flipV="1">
            <a:off x="2807804" y="4791687"/>
            <a:ext cx="0" cy="731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9592" y="5215387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저장된 값을 반환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256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생성된 값 확인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8640960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직선 화살표 연결선 31"/>
          <p:cNvCxnSpPr/>
          <p:nvPr/>
        </p:nvCxnSpPr>
        <p:spPr>
          <a:xfrm>
            <a:off x="6984268" y="2397133"/>
            <a:ext cx="0" cy="18239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7428" y="1522527"/>
            <a:ext cx="3795052" cy="25545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코드</a:t>
            </a:r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6060604052341561000c57fe5b5b60c68061001b6000396000f30060606040526000357c0100000000000000000000000000000000000000000000000000000000900463ffffffff16806360fe47b11460445780636d4ce63c146061575bfe5b3415604b57fe5b605f60048080359060200190919050506084565b005b3415606857fe5b606e608f565b6040518082815260200191505060405180910390f35b806000819055505b50565b600060005490505b905600a165627a7a7230582044e74ebc00e13bdbf63963e805a3a9be461f95d9a4e0ab4da3306f90548c09860029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220072" y="4221089"/>
            <a:ext cx="3528392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220072" y="4542412"/>
            <a:ext cx="3528392" cy="2547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869295" y="4669782"/>
            <a:ext cx="13507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1" y="4023935"/>
            <a:ext cx="3617774" cy="1277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ABI </a:t>
            </a:r>
          </a:p>
          <a:p>
            <a:pPr algn="ctr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[{"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constant":false,"inputs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":[{"name":"x","type":"uint256"}],"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name":"set","outputs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payable":false,"type":"function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"},{"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constant":true,"inputs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name":"get","outputs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":[{"name":"","type":"uint256"}],"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payable":false,"type":"function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"}]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1520" y="6351711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※ ABI : Application Binary Interface</a:t>
            </a:r>
            <a:r>
              <a:rPr lang="ko-KR" altLang="en-US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약자로 함수가 어떻게 정의되어 있는지를 나타내며 </a:t>
            </a:r>
            <a:endParaRPr lang="en-US" altLang="ko-KR" sz="1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시 바이너리 파일과 함께 출력된다</a:t>
            </a:r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808835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254184" y="1437000"/>
            <a:ext cx="8640960" cy="1199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접근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2966923"/>
            <a:ext cx="2492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접속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3284984"/>
            <a:ext cx="8640960" cy="369513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크롬 브라우저에서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F12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버튼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(web3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라이브러리 사용을 위함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web3.providers.HttpProvider(“http://hostname:port”); 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//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사용시 생략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67361"/>
            <a:ext cx="62045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접속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할당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ABI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ABI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주소를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사용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31763"/>
          <a:stretch/>
        </p:blipFill>
        <p:spPr>
          <a:xfrm>
            <a:off x="251520" y="3789041"/>
            <a:ext cx="8640960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 bwMode="auto">
          <a:xfrm>
            <a:off x="5868144" y="4797152"/>
            <a:ext cx="2448272" cy="1827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463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할당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ABI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contractAddr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‘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‘;   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생성시 생성된 주소 정보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contractAbi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‘ABI ;	   // ABI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입력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t="2" b="31326"/>
          <a:stretch/>
        </p:blipFill>
        <p:spPr>
          <a:xfrm>
            <a:off x="251520" y="2184661"/>
            <a:ext cx="8640960" cy="304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09588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91680" y="4581128"/>
            <a:ext cx="360040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91680" y="4869160"/>
            <a:ext cx="360040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" name="직선 화살표 연결선 18"/>
          <p:cNvCxnSpPr>
            <a:endCxn id="15" idx="1"/>
          </p:cNvCxnSpPr>
          <p:nvPr/>
        </p:nvCxnSpPr>
        <p:spPr>
          <a:xfrm flipV="1">
            <a:off x="5292080" y="3465004"/>
            <a:ext cx="576064" cy="1260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292080" y="3879334"/>
            <a:ext cx="576064" cy="11338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44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/>
          <a:srcRect b="10029"/>
          <a:stretch/>
        </p:blipFill>
        <p:spPr>
          <a:xfrm>
            <a:off x="251520" y="2205784"/>
            <a:ext cx="8640960" cy="4031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ABI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주소를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SimpleC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web3.eth.contract(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contractAbi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);    // ABI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매핑시킨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 생성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Simple = SimpleC.at(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contractAddr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);	      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위 객체에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81596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74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사용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Simple</a:t>
            </a:r>
            <a:r>
              <a:rPr lang="ko-KR" altLang="en-US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인스턴스를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이용한 함수 사용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81596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204864"/>
            <a:ext cx="8640960" cy="397688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5917957" y="3284984"/>
            <a:ext cx="2880320" cy="70179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04048" y="3617879"/>
            <a:ext cx="916945" cy="51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 bwMode="auto">
          <a:xfrm>
            <a:off x="1403648" y="3167828"/>
            <a:ext cx="3600400" cy="234940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140968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요청시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비동기식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처리만 지원하기 때문에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콜백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함수를 지정해줘야 함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callback </a:t>
            </a:r>
            <a:r>
              <a:rPr lang="en-US" altLang="ko-KR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</a:t>
            </a:r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type</a:t>
            </a:r>
            <a:endParaRPr lang="en-US" altLang="ko-KR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function(e, r){....};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 : Error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 : Response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23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정의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이더리움이란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?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19" y="4356973"/>
            <a:ext cx="86688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“</a:t>
            </a:r>
            <a:r>
              <a:rPr lang="ko-KR" altLang="en-US" sz="23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이더리움은</a:t>
            </a:r>
            <a:r>
              <a:rPr lang="ko-KR" altLang="en-US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정확히 프로그래밍 한대로 동작하는 스마트 </a:t>
            </a:r>
            <a:r>
              <a:rPr lang="ko-KR" altLang="en-US" sz="23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컨트랙트를</a:t>
            </a:r>
            <a:r>
              <a:rPr lang="ko-KR" altLang="en-US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동작시키는 분산된 플랫폼이다</a:t>
            </a:r>
            <a:r>
              <a:rPr lang="en-US" altLang="ko-KR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19" y="1124744"/>
            <a:ext cx="8668871" cy="2782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5289" y="5363924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출처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https://ethereum.org/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84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35002"/>
            <a:ext cx="8640960" cy="43743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254184" y="1437000"/>
            <a:ext cx="8640960" cy="338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Simple Storage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이용하기 위한 인터페이스 작성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첨부파일 확인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인터페이스 구축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HTML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이용하여 구축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67361"/>
            <a:ext cx="6204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347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772816"/>
            <a:ext cx="63367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pragma solidity ^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0.4.0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Ballot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struct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Voter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weight;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bool voted;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address delegate;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struct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byte32 name;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public chairperson; 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mapping(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=&gt; Voter) public voters;</a:t>
            </a:r>
          </a:p>
          <a:p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51520" y="1124744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무기명 투표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분석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2636912"/>
            <a:ext cx="4320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구조체 선언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투표를 행사하는 인원을 나타냄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weight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본인이 보유한 투표권 수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voted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투표를 했는지 여부를 판단하기 위함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위임 된 사람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투표된 순서에 따른 인덱스 값   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4085783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구조체 선언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위임된 인원을 나타냄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name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위임된 인원의 이름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: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위임된 인원의 득표 수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5191456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주소 타입 공용 변수 선언 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5589240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공용 변수 선언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(Voter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저장용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516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Proposal[]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public proposals;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Ballot(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bytes32[]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chairperson 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voters[chairperson].weight = 1;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for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&lt;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proposalNames.length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++)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proposals.push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(Proposal ({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name: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],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0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}));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giveRightToVote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if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!= chairperson || voters[voter].voted)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 //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상태와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잔고에 대한 변화를 원래대로 돌리고 종료한다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voters[voter].weight = 1;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110404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구조체 선언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위임된 인원을 표현하기 위한 배열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9838" y="153609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투표를 진행하기 위한 후보자 등록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4869160"/>
            <a:ext cx="407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투표를 할 수 있는 권한을 주기 위한 함수이며 오직 위원장에 의해 호출될 것이다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4371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delegate(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to) {</a:t>
            </a: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Voter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 = voters[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];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throw;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(to ==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throw; 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while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(voters[to].delegate != address(0))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to = voters[to].delegate;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if (to ==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}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true;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sender.delegate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to;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Voter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 = voters[to];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proposals[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else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내가 보유한 권한은 타인에게 위임하기 위한 함수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3337828"/>
            <a:ext cx="522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반복문으로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실제 계약에서 </a:t>
            </a: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반복문을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사용하는 것은 예측할 수 없기 때문에 사용을 자제하는 편이 낫다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가스 소비량 등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).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09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 (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sender = voters[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true;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proposal; 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proposals[proposal].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0;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for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 = 0; p &lt;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proposals.length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p++)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(proposals[p].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&gt;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proposals[p].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 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투표를 진행하는 함수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55385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누가 가장 많이 득표했는지 확인하는 함수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714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constant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bytes32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()].name;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108547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최다 득표자의 이름을 반환하는 함수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384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마무리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348880"/>
            <a:ext cx="65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Make your own </a:t>
            </a:r>
            <a:r>
              <a:rPr lang="en-US" altLang="ko-KR" sz="36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36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!!</a:t>
            </a:r>
            <a:endParaRPr lang="ko-KR" altLang="en-US" sz="36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73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참고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1132289"/>
            <a:ext cx="8784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JAVASCRIPT API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https://github.com/ethereum/wiki/wiki/JavaScript-API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사설망</a:t>
            </a: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구성  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github.com/ethereum/go-ethereum/wiki/Setting-up-private-network-or-local-cluster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나도 </a:t>
            </a:r>
            <a:r>
              <a:rPr lang="en-US" altLang="ko-KR" sz="1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://www.chaintalk.io/archive/lecture?sca=%EB%82%98%EB%8F%84+dApp+%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EA%B0%9C%EB%B0%9C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ETC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397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특징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037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특징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비트코인과의 차이점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24744"/>
            <a:ext cx="8640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튜닝 완전 언어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비트코인이 제공하는 스크립트 언어는 반복문과 관련된 기능을 제공하지 않는다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비트코인은 거래 증명 시 무한 루프에 빠지는 것을 방지하기 위해 의도적으로 기능을 제거하였는데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경우 별도의 보완 장치를 추가하고 반복 기능을 제공한다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가치 인지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비트코인에서는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단지 코인의 가치만을 상징하여 다른 상태를 반영할 수 없다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인지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타임스탬프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이전의 블록해시와 같은 블록체인 자료를 해독하지 못한다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 변환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표현할 수 있는 상태는 사용되었거나 안되거나 둘 뿐이다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그렇기 때문에 이 두 가지 상태 이외의 다른 어떤 내부적 상태를 가지는 다중 단계 계약이나 스크립트를 만들 수가 없다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하지만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경우 좀 더 복잡한 상태에 대한 변환을 허용한다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146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523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Account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124744"/>
            <a:ext cx="864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상태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(State)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(Account)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라고 하는 객체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(Object)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들로 구성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 계정은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바이트의 주소와 상태변환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(state transition)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다음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개의 필드를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3038036"/>
              </p:ext>
            </p:extLst>
          </p:nvPr>
        </p:nvGraphicFramePr>
        <p:xfrm>
          <a:off x="251520" y="2204864"/>
          <a:ext cx="864096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95"/>
                <a:gridCol w="646256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각 거래가 오직 한번만 처리되게 하는 일종의 카운터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ETHER BALANCE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잔고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CONTRACT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CODE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계약 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존재할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STORAGE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저장 공간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초기설정 상에는 비어있음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변수 설명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19" y="4420850"/>
            <a:ext cx="86409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EOA (Externally Owned Accounts)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해당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아무런 코드를 가지고 있지 않으며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메시지를 보내기 위해서는 새로운 거래를 하나 만들고 서명해야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CA (Contract Accounts)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해당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메시지를 받을 때마다 자신의 코드를 활성화시키고 이에 따라 메시지를 읽거나 내부 저장공간에 기록하고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다른 메시지들을 보내거나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컨트랙트들을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차례로 생성하게 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3998673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종류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763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메시지와 거래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24744"/>
            <a:ext cx="864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외부 소유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보낼 메시지를 가지고 있는 서명된 데이터 패키지를 말한다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거래는 다음을 포함하고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3383068"/>
              </p:ext>
            </p:extLst>
          </p:nvPr>
        </p:nvGraphicFramePr>
        <p:xfrm>
          <a:off x="251520" y="1700808"/>
          <a:ext cx="863778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593"/>
                <a:gridCol w="646019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거래를 받을 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서명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발신처를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확인할 수 있는 서명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발신처가 수신처로 보내는 </a:t>
                      </a:r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이더의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옵션 값이며 계약에 의해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STARTGAS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실행시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수행되도록 허용된 최대 계산 단계 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GASPRICE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계산 단계마다 발신처가 지불하는 수수료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86104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80343"/>
              </p:ext>
            </p:extLst>
          </p:nvPr>
        </p:nvGraphicFramePr>
        <p:xfrm>
          <a:off x="251520" y="4781771"/>
          <a:ext cx="8637783" cy="175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593"/>
                <a:gridCol w="6460190"/>
              </a:tblGrid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메시지를 전송한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메시지를 수신할 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메시지와 함께 전달되는 </a:t>
                      </a:r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 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STARTGAS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실행시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수행되도록 허용된 최대 계산 단계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51520" y="4221088"/>
            <a:ext cx="8637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계약은 다른 계약에게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＂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전달할 수 있다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이는 가상오브젝트로 별도로 저장되지 않는다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메시지는 수행을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하고 있는 계약이 메시지를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생성을 지시하는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명령을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만나게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되면 생성된다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02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D7AB1"/>
        </a:solidFill>
        <a:ln w="3175">
          <a:noFill/>
          <a:round/>
          <a:headEnd/>
          <a:tailEnd/>
        </a:ln>
      </a:spPr>
      <a:bodyPr wrap="none" anchor="ctr"/>
      <a:lstStyle>
        <a:defPPr algn="ctr">
          <a:defRPr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A1CC741-D2A0-4A2C-B4FF-99E0442A7264}"/>
</file>

<file path=customXml/itemProps2.xml><?xml version="1.0" encoding="utf-8"?>
<ds:datastoreItem xmlns:ds="http://schemas.openxmlformats.org/officeDocument/2006/customXml" ds:itemID="{A7DEF167-93D2-4535-BD2B-714F5CAD631D}"/>
</file>

<file path=customXml/itemProps3.xml><?xml version="1.0" encoding="utf-8"?>
<ds:datastoreItem xmlns:ds="http://schemas.openxmlformats.org/officeDocument/2006/customXml" ds:itemID="{728CAFF9-B629-424C-8034-C24D504DD83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20757</TotalTime>
  <Words>3616</Words>
  <Application>Microsoft Office PowerPoint</Application>
  <PresentationFormat>화면 슬라이드 쇼(4:3)</PresentationFormat>
  <Paragraphs>602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굴림</vt:lpstr>
      <vt:lpstr>Arial</vt:lpstr>
      <vt:lpstr>맑은 고딕</vt:lpstr>
      <vt:lpstr>HY목각파임B</vt:lpstr>
      <vt:lpstr>Wingdings</vt:lpstr>
      <vt:lpstr>-윤고딕320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996</cp:revision>
  <cp:lastPrinted>2015-01-30T19:50:13Z</cp:lastPrinted>
  <dcterms:created xsi:type="dcterms:W3CDTF">2015-01-08T13:06:47Z</dcterms:created>
  <dcterms:modified xsi:type="dcterms:W3CDTF">2017-04-21T01:00:39Z</dcterms:modified>
</cp:coreProperties>
</file>