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72" r:id="rId1"/>
  </p:sldMasterIdLst>
  <p:notesMasterIdLst>
    <p:notesMasterId r:id="rId17"/>
  </p:notesMasterIdLst>
  <p:sldIdLst>
    <p:sldId id="655" r:id="rId2"/>
    <p:sldId id="653" r:id="rId3"/>
    <p:sldId id="654" r:id="rId4"/>
    <p:sldId id="652" r:id="rId5"/>
    <p:sldId id="656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51" r:id="rId1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AC5C4"/>
    <a:srgbClr val="FFCCC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6870" autoAdjust="0"/>
    <p:restoredTop sz="58214" autoAdjust="0"/>
  </p:normalViewPr>
  <p:slideViewPr>
    <p:cSldViewPr showGuides="1">
      <p:cViewPr varScale="1">
        <p:scale>
          <a:sx n="69" d="100"/>
          <a:sy n="69" d="100"/>
        </p:scale>
        <p:origin x="-2016" y="-102"/>
      </p:cViewPr>
      <p:guideLst>
        <p:guide orient="horz" pos="3271"/>
        <p:guide orient="horz" pos="981"/>
        <p:guide orient="horz" pos="4178"/>
        <p:guide orient="horz" pos="867"/>
        <p:guide orient="horz" pos="2228"/>
        <p:guide orient="horz" pos="2115"/>
        <p:guide pos="3120"/>
        <p:guide pos="217"/>
        <p:guide pos="60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348" y="-102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355" cy="495458"/>
          </a:xfrm>
          <a:prstGeom prst="rect">
            <a:avLst/>
          </a:prstGeom>
        </p:spPr>
        <p:txBody>
          <a:bodyPr vert="horz" lIns="92453" tIns="46227" rIns="92453" bIns="46227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732" y="0"/>
            <a:ext cx="2947355" cy="495458"/>
          </a:xfrm>
          <a:prstGeom prst="rect">
            <a:avLst/>
          </a:prstGeom>
        </p:spPr>
        <p:txBody>
          <a:bodyPr vert="horz" lIns="92453" tIns="46227" rIns="92453" bIns="46227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E351D13-3DCE-46ED-A957-4347800F34B5}" type="datetimeFigureOut">
              <a:rPr lang="ko-KR" altLang="en-US"/>
              <a:pPr>
                <a:defRPr/>
              </a:pPr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7713"/>
            <a:ext cx="537210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3" tIns="46227" rIns="92453" bIns="46227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14797"/>
            <a:ext cx="5440048" cy="4468654"/>
          </a:xfrm>
          <a:prstGeom prst="rect">
            <a:avLst/>
          </a:prstGeom>
        </p:spPr>
        <p:txBody>
          <a:bodyPr vert="horz" lIns="92453" tIns="46227" rIns="92453" bIns="46227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591"/>
            <a:ext cx="2947355" cy="495458"/>
          </a:xfrm>
          <a:prstGeom prst="rect">
            <a:avLst/>
          </a:prstGeom>
        </p:spPr>
        <p:txBody>
          <a:bodyPr vert="horz" lIns="92453" tIns="46227" rIns="92453" bIns="46227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732" y="9429591"/>
            <a:ext cx="2947355" cy="495458"/>
          </a:xfrm>
          <a:prstGeom prst="rect">
            <a:avLst/>
          </a:prstGeom>
        </p:spPr>
        <p:txBody>
          <a:bodyPr vert="horz" lIns="92453" tIns="46227" rIns="92453" bIns="46227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076E028-FD55-4C61-8D07-C88FBD2A5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21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여러분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비트코인 또는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투자 해보셨나요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국내 암호화폐 거래소의 </a:t>
            </a:r>
            <a:r>
              <a:rPr lang="ko-KR" altLang="en-US" dirty="0" err="1" smtClean="0"/>
              <a:t>일일거래액이</a:t>
            </a:r>
            <a:r>
              <a:rPr lang="ko-KR" altLang="en-US" dirty="0" smtClean="0"/>
              <a:t> 코스닥을 </a:t>
            </a:r>
            <a:r>
              <a:rPr lang="ko-KR" altLang="en-US" dirty="0" err="1" smtClean="0"/>
              <a:t>능가했다고합니다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투자 경험이 없어도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암호화폐 가치폭등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투기열풍 같은 기사는 접하셨을 겁니다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저희는 암호화폐의 기술적 근원인 블록체인을 직접 활용해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통화시장의 </a:t>
            </a:r>
            <a:endParaRPr lang="en-US" altLang="ko-KR" dirty="0" smtClean="0"/>
          </a:p>
          <a:p>
            <a:r>
              <a:rPr lang="ko-KR" altLang="en-US" dirty="0" smtClean="0"/>
              <a:t>투자 수요와 </a:t>
            </a:r>
            <a:r>
              <a:rPr lang="ko-KR" altLang="en-US" dirty="0" err="1" smtClean="0"/>
              <a:t>리스크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햇지</a:t>
            </a:r>
            <a:r>
              <a:rPr lang="ko-KR" altLang="en-US" dirty="0" smtClean="0"/>
              <a:t> 수요를 상호간 충족할 수 있는 </a:t>
            </a:r>
            <a:r>
              <a:rPr lang="en-US" altLang="ko-KR" dirty="0" smtClean="0"/>
              <a:t>BM</a:t>
            </a:r>
            <a:r>
              <a:rPr lang="ko-KR" altLang="en-US" dirty="0" smtClean="0"/>
              <a:t>을 구현해 보았습니다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3947" indent="-28985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1015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26689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0777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6947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117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9286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5456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A6F936-5D43-4C35-BC53-7C0BEF7A6080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0</a:t>
            </a:fld>
            <a:endParaRPr lang="ko-KR" altLang="en-US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Stakeholder : investor/hedger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여기에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명의 </a:t>
            </a:r>
            <a:r>
              <a:rPr lang="ko-KR" altLang="en-US" dirty="0" err="1" smtClean="0"/>
              <a:t>이더리움을</a:t>
            </a:r>
            <a:r>
              <a:rPr lang="ko-KR" altLang="en-US" dirty="0" smtClean="0"/>
              <a:t> 보유한 수요자가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에어비엔비를</a:t>
            </a:r>
            <a:r>
              <a:rPr lang="ko-KR" altLang="en-US" dirty="0" smtClean="0"/>
              <a:t> 통해  단기 임대사업을 하는 </a:t>
            </a:r>
            <a:r>
              <a:rPr lang="ko-KR" altLang="en-US" dirty="0" err="1" smtClean="0"/>
              <a:t>김헷지씨는</a:t>
            </a:r>
            <a:r>
              <a:rPr lang="ko-KR" altLang="en-US" dirty="0" smtClean="0"/>
              <a:t> 인터넷을 통해 </a:t>
            </a:r>
            <a:r>
              <a:rPr lang="ko-KR" altLang="en-US" dirty="0" err="1" smtClean="0"/>
              <a:t>이더리움을</a:t>
            </a:r>
            <a:r>
              <a:rPr lang="ko-KR" altLang="en-US" dirty="0" smtClean="0"/>
              <a:t> 결재수단으로 받으며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그렇게 보유한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자산이 안정적인 원화가치를 갖길 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리스크헷지를</a:t>
            </a:r>
            <a:r>
              <a:rPr lang="ko-KR" altLang="en-US" dirty="0" smtClean="0"/>
              <a:t> 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이더의</a:t>
            </a:r>
            <a:r>
              <a:rPr lang="ko-KR" altLang="en-US" dirty="0" smtClean="0"/>
              <a:t> 가치변동성을 연구해온 </a:t>
            </a:r>
            <a:r>
              <a:rPr lang="ko-KR" altLang="en-US" dirty="0" err="1" smtClean="0"/>
              <a:t>최투자씨는</a:t>
            </a:r>
            <a:r>
              <a:rPr lang="ko-KR" altLang="en-US" dirty="0" smtClean="0"/>
              <a:t> 특정시점의 </a:t>
            </a:r>
            <a:r>
              <a:rPr lang="ko-KR" altLang="en-US" dirty="0" err="1" smtClean="0"/>
              <a:t>컨퍼런스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호재발표 등을 통해 가치가 폭등하는 패턴을 연구해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큰 투자수익을 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시연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(webpage + </a:t>
            </a:r>
            <a:r>
              <a:rPr lang="ko-KR" altLang="en-US" dirty="0" err="1" smtClean="0"/>
              <a:t>지갑결재창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(A</a:t>
            </a:r>
            <a:r>
              <a:rPr lang="ko-KR" altLang="en-US" dirty="0" smtClean="0"/>
              <a:t>가 등록</a:t>
            </a:r>
            <a:r>
              <a:rPr lang="en-US" altLang="ko-KR" dirty="0" smtClean="0"/>
              <a:t>,B</a:t>
            </a:r>
            <a:r>
              <a:rPr lang="ko-KR" altLang="en-US" dirty="0" smtClean="0"/>
              <a:t>가 채결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정산후</a:t>
            </a:r>
            <a:r>
              <a:rPr lang="ko-KR" altLang="en-US" dirty="0" smtClean="0"/>
              <a:t> 결과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페이지로 증설가능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두사람은</a:t>
            </a:r>
            <a:r>
              <a:rPr lang="ko-KR" altLang="en-US" dirty="0" smtClean="0"/>
              <a:t> 각각 우리 마켓에 접속합니다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김헷지는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달뒤</a:t>
            </a:r>
            <a:r>
              <a:rPr lang="ko-KR" altLang="en-US" dirty="0" smtClean="0"/>
              <a:t> 특정일자로 </a:t>
            </a:r>
            <a:r>
              <a:rPr lang="ko-KR" altLang="en-US" dirty="0" err="1" smtClean="0"/>
              <a:t>정산일을</a:t>
            </a:r>
            <a:r>
              <a:rPr lang="ko-KR" altLang="en-US" dirty="0" smtClean="0"/>
              <a:t> 설정하고</a:t>
            </a:r>
            <a:r>
              <a:rPr lang="en-US" altLang="ko-KR" dirty="0" smtClean="0"/>
              <a:t>, Hedger</a:t>
            </a:r>
            <a:r>
              <a:rPr lang="ko-KR" altLang="en-US" dirty="0" smtClean="0"/>
              <a:t>옵션을 선택한 신규주문을 만들고</a:t>
            </a:r>
          </a:p>
          <a:p>
            <a:r>
              <a:rPr lang="ko-KR" altLang="en-US" dirty="0" err="1" smtClean="0"/>
              <a:t>최투자씨는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김헷지씨가</a:t>
            </a:r>
            <a:r>
              <a:rPr lang="ko-KR" altLang="en-US" dirty="0" smtClean="0"/>
              <a:t> 만든 주문에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Invester</a:t>
            </a:r>
            <a:r>
              <a:rPr lang="ko-KR" altLang="en-US" dirty="0" smtClean="0"/>
              <a:t>옵션을 선택해 </a:t>
            </a:r>
            <a:r>
              <a:rPr lang="ko-KR" altLang="en-US" dirty="0" err="1" smtClean="0"/>
              <a:t>맞</a:t>
            </a:r>
            <a:r>
              <a:rPr lang="ko-KR" altLang="en-US" dirty="0" smtClean="0"/>
              <a:t> 체결합니다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최투자씨는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김헷지씨의</a:t>
            </a:r>
            <a:r>
              <a:rPr lang="ko-KR" altLang="en-US" dirty="0" smtClean="0"/>
              <a:t> 주문에 설정된 </a:t>
            </a:r>
            <a:r>
              <a:rPr lang="ko-KR" altLang="en-US" dirty="0" err="1" smtClean="0"/>
              <a:t>정산일의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</a:t>
            </a:r>
            <a:r>
              <a:rPr lang="ko-KR" altLang="en-US" dirty="0" smtClean="0"/>
              <a:t> 당 원화가치가  현재보다 상승해있을 것임을 예상합니다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체결과 동시에 </a:t>
            </a:r>
            <a:r>
              <a:rPr lang="ko-KR" altLang="en-US" dirty="0" err="1" smtClean="0"/>
              <a:t>두사람이</a:t>
            </a:r>
            <a:r>
              <a:rPr lang="ko-KR" altLang="en-US" dirty="0" smtClean="0"/>
              <a:t> 보유한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자산은 우리 마켓의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에 예치되며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정산일에</a:t>
            </a:r>
            <a:r>
              <a:rPr lang="ko-KR" altLang="en-US" dirty="0" smtClean="0"/>
              <a:t> 도달하면 수수료를 제외 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정산하여 원래의 </a:t>
            </a:r>
            <a:r>
              <a:rPr lang="ko-KR" altLang="en-US" dirty="0" err="1" smtClean="0"/>
              <a:t>최투자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김헷지의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이더리움지갑으로</a:t>
            </a:r>
            <a:r>
              <a:rPr lang="ko-KR" altLang="en-US" dirty="0" smtClean="0"/>
              <a:t> 송금됩니다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'- </a:t>
            </a:r>
            <a:r>
              <a:rPr lang="ko-KR" altLang="en-US" dirty="0" smtClean="0"/>
              <a:t>거래 전후 정산 표</a:t>
            </a:r>
          </a:p>
          <a:p>
            <a:r>
              <a:rPr lang="en-US" altLang="ko-KR" dirty="0" smtClean="0"/>
              <a:t>( 3</a:t>
            </a:r>
            <a:r>
              <a:rPr lang="ko-KR" altLang="en-US" dirty="0" err="1" smtClean="0"/>
              <a:t>대거래소</a:t>
            </a:r>
            <a:r>
              <a:rPr lang="ko-KR" altLang="en-US" dirty="0" smtClean="0"/>
              <a:t> 시세 평균 </a:t>
            </a:r>
            <a:r>
              <a:rPr lang="ko-KR" altLang="en-US" dirty="0" err="1" smtClean="0"/>
              <a:t>가져오는것</a:t>
            </a:r>
            <a:r>
              <a:rPr lang="ko-KR" altLang="en-US" dirty="0" smtClean="0"/>
              <a:t> 표현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정산로직은</a:t>
            </a:r>
            <a:r>
              <a:rPr lang="ko-KR" altLang="en-US" dirty="0" smtClean="0"/>
              <a:t> 심플합니다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0. </a:t>
            </a:r>
            <a:r>
              <a:rPr lang="ko-KR" altLang="en-US" dirty="0" smtClean="0"/>
              <a:t>전체 예치수량 중 거래 수수료를 제한 후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예치시점의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예치 원화가치에 상응하는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정산시점 시세에 맞춘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수량을 </a:t>
            </a:r>
            <a:r>
              <a:rPr lang="ko-KR" altLang="en-US" dirty="0" err="1" smtClean="0"/>
              <a:t>계산후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Hedger </a:t>
            </a:r>
            <a:r>
              <a:rPr lang="ko-KR" altLang="en-US" dirty="0" smtClean="0"/>
              <a:t>옵션주문자에게 전송하고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남은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수량을 </a:t>
            </a:r>
            <a:r>
              <a:rPr lang="en-US" altLang="ko-KR" dirty="0" smtClean="0"/>
              <a:t>Investor</a:t>
            </a:r>
            <a:r>
              <a:rPr lang="ko-KR" altLang="en-US" dirty="0" smtClean="0"/>
              <a:t>에게 전송합니다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Hedger</a:t>
            </a:r>
            <a:r>
              <a:rPr lang="ko-KR" altLang="en-US" dirty="0" smtClean="0"/>
              <a:t>는 예치시점 원화가치를 유지해서 요건을 충족했고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Investor</a:t>
            </a:r>
            <a:r>
              <a:rPr lang="ko-KR" altLang="en-US" dirty="0" smtClean="0"/>
              <a:t>는 변동된 가치에 따라 </a:t>
            </a:r>
            <a:r>
              <a:rPr lang="ko-KR" altLang="en-US" dirty="0" err="1" smtClean="0"/>
              <a:t>상승장엔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Hedeger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원화가치상승분을</a:t>
            </a:r>
            <a:r>
              <a:rPr lang="ko-KR" altLang="en-US" dirty="0" smtClean="0"/>
              <a:t> 수익으로 얻고 </a:t>
            </a:r>
            <a:r>
              <a:rPr lang="ko-KR" altLang="en-US" dirty="0" err="1" smtClean="0"/>
              <a:t>하락장엔</a:t>
            </a:r>
            <a:r>
              <a:rPr lang="ko-KR" altLang="en-US" dirty="0" smtClean="0"/>
              <a:t> </a:t>
            </a:r>
            <a:r>
              <a:rPr lang="en-US" altLang="ko-KR" dirty="0" smtClean="0"/>
              <a:t>Hedger</a:t>
            </a:r>
            <a:r>
              <a:rPr lang="ko-KR" altLang="en-US" dirty="0" smtClean="0"/>
              <a:t>의 원화가치 </a:t>
            </a:r>
            <a:r>
              <a:rPr lang="ko-KR" altLang="en-US" dirty="0" err="1" smtClean="0"/>
              <a:t>하락분을</a:t>
            </a:r>
            <a:r>
              <a:rPr lang="ko-KR" altLang="en-US" dirty="0" smtClean="0"/>
              <a:t> 보전해주게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AA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탈중앙화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모든 과정은 중앙집권화된 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,</a:t>
            </a:r>
            <a:r>
              <a:rPr lang="ko-KR" altLang="en-US" dirty="0" smtClean="0"/>
              <a:t>운영자의 개입이 없이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블록체인 상에서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을 통해 이루어집니다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 탈 중앙화라고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탈중앙화의</a:t>
            </a:r>
            <a:r>
              <a:rPr lang="ko-KR" altLang="en-US" dirty="0" smtClean="0"/>
              <a:t> 추가설명은 시간관계상 생략하겠습니다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AA</a:t>
            </a:r>
            <a:r>
              <a:rPr lang="ko-KR" altLang="en-US" dirty="0" smtClean="0"/>
              <a:t>는 다음과 같습니다</a:t>
            </a:r>
            <a:r>
              <a:rPr lang="en-US" altLang="ko-KR" dirty="0" smtClean="0"/>
              <a:t>.(10</a:t>
            </a:r>
            <a:r>
              <a:rPr lang="ko-KR" altLang="en-US" dirty="0" err="1" smtClean="0"/>
              <a:t>초정도</a:t>
            </a:r>
            <a:r>
              <a:rPr lang="ko-KR" altLang="en-US" dirty="0" smtClean="0"/>
              <a:t> 부연설명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'- </a:t>
            </a:r>
            <a:r>
              <a:rPr lang="ko-KR" altLang="en-US" dirty="0" smtClean="0"/>
              <a:t>고도화 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다른주제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PoC</a:t>
            </a:r>
            <a:r>
              <a:rPr lang="en-US" altLang="ko-KR" dirty="0" smtClean="0"/>
              <a:t> 1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이후 계획은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방향이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기존의 구현된 결과물을 고도화 하여 지원되는 암호화폐의 다양화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사용자의 예치화폐를 이용한 여신기능 추가도 고려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또는 전혀 새로운 업종으로의 </a:t>
            </a:r>
            <a:r>
              <a:rPr lang="en-US" altLang="ko-KR" dirty="0" err="1" smtClean="0"/>
              <a:t>PoC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고려중입니다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이더리움의</a:t>
            </a:r>
            <a:r>
              <a:rPr lang="ko-KR" altLang="en-US" dirty="0" smtClean="0"/>
              <a:t> 미래 가치는  블록체인이 </a:t>
            </a:r>
            <a:r>
              <a:rPr lang="ko-KR" altLang="en-US" dirty="0" err="1" smtClean="0"/>
              <a:t>메시기술로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분류된것과</a:t>
            </a:r>
            <a:r>
              <a:rPr lang="ko-KR" altLang="en-US" dirty="0" smtClean="0"/>
              <a:t> 일맥상통합니다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IoT</a:t>
            </a:r>
            <a:r>
              <a:rPr lang="ko-KR" altLang="en-US" dirty="0" smtClean="0"/>
              <a:t>와 접목되어 </a:t>
            </a:r>
            <a:r>
              <a:rPr lang="ko-KR" altLang="en-US" dirty="0" err="1" smtClean="0"/>
              <a:t>무신뢰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무인격</a:t>
            </a:r>
            <a:r>
              <a:rPr lang="ko-KR" altLang="en-US" dirty="0" smtClean="0"/>
              <a:t> 개체간 네트워크 상 거래의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기부 </a:t>
            </a:r>
            <a:r>
              <a:rPr lang="en-US" altLang="ko-KR" dirty="0" smtClean="0"/>
              <a:t>Contract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3947" indent="-28985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1015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26689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0777" indent="-2312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6947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117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9286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5456" indent="-23125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A6F936-5D43-4C35-BC53-7C0BEF7A6080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lang="ko-KR" altLang="en-US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4063" indent="-28990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1194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26939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1099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733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57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981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605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A6F936-5D43-4C35-BC53-7C0BEF7A6080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lang="ko-KR" altLang="en-US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4063" indent="-28990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1194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26939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1099" indent="-231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733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57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981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6059" indent="-231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A6F936-5D43-4C35-BC53-7C0BEF7A6080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lang="ko-KR" altLang="en-US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가트너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대기술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블록체인은 매년 </a:t>
            </a:r>
            <a:r>
              <a:rPr lang="ko-KR" altLang="en-US" dirty="0" err="1" smtClean="0"/>
              <a:t>가트너가</a:t>
            </a:r>
            <a:r>
              <a:rPr lang="ko-KR" altLang="en-US" dirty="0" smtClean="0"/>
              <a:t> 선정하는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 전략기술에 </a:t>
            </a:r>
            <a:r>
              <a:rPr lang="en-US" altLang="ko-KR" dirty="0" smtClean="0"/>
              <a:t>2017, 2018 2</a:t>
            </a:r>
            <a:r>
              <a:rPr lang="ko-KR" altLang="en-US" dirty="0" smtClean="0"/>
              <a:t>년 연속 선정이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년은  분산원장이라는 최신기술로 제한되어 알려졌다면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년은 </a:t>
            </a:r>
            <a:r>
              <a:rPr lang="en-US" altLang="ko-KR" dirty="0" err="1" smtClean="0"/>
              <a:t>BackendITInfra</a:t>
            </a:r>
            <a:r>
              <a:rPr lang="ko-KR" altLang="en-US" dirty="0" smtClean="0"/>
              <a:t>개념의 </a:t>
            </a:r>
            <a:r>
              <a:rPr lang="ko-KR" altLang="en-US" dirty="0" err="1" smtClean="0"/>
              <a:t>매쉬로</a:t>
            </a:r>
            <a:r>
              <a:rPr lang="ko-KR" altLang="en-US" dirty="0" smtClean="0"/>
              <a:t> 분류되며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 전반에 영향을 줄 수 있는 핵심기술로 판단하고 있는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다양한 업종에서 실험적인 </a:t>
            </a:r>
            <a:r>
              <a:rPr lang="en-US" altLang="ko-KR" dirty="0" err="1" smtClean="0"/>
              <a:t>PoC</a:t>
            </a:r>
            <a:r>
              <a:rPr lang="ko-KR" altLang="en-US" dirty="0" smtClean="0"/>
              <a:t>를 거치며 활용가능성을 구체화 하는 과정입니다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 과제도 그러한</a:t>
            </a:r>
            <a:r>
              <a:rPr lang="en-US" altLang="ko-KR" dirty="0" err="1" smtClean="0"/>
              <a:t>PoC</a:t>
            </a:r>
            <a:r>
              <a:rPr lang="ko-KR" altLang="en-US" dirty="0" smtClean="0"/>
              <a:t>의 일환으로 진행되었습니다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중심에 </a:t>
            </a:r>
            <a:r>
              <a:rPr lang="en-US" altLang="ko-KR" dirty="0" err="1" smtClean="0"/>
              <a:t>Ethereum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- 1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세대 특징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위에서 언급했듯 블록체인의 주요 특징은 분산원장입니다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블록체인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세대인 비트코인이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송금한 내역을 모든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가 보유하도록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Ethereum</a:t>
            </a:r>
            <a:r>
              <a:rPr lang="ko-KR" altLang="en-US" dirty="0" smtClean="0"/>
              <a:t>과 비트코인의 가장 큰 차이는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SmartContract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표현된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Ethereum</a:t>
            </a:r>
            <a:r>
              <a:rPr lang="ko-KR" altLang="en-US" dirty="0" smtClean="0"/>
              <a:t>과 비트코인의 가장 큰 차이는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블록체인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세대인 </a:t>
            </a:r>
            <a:r>
              <a:rPr lang="ko-KR" altLang="en-US" dirty="0" err="1" smtClean="0"/>
              <a:t>이더리움은</a:t>
            </a:r>
            <a:r>
              <a:rPr lang="ko-KR" altLang="en-US" dirty="0" smtClean="0"/>
              <a:t> 송금내역과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라 불리는 </a:t>
            </a:r>
            <a:r>
              <a:rPr lang="ko-KR" altLang="en-US" dirty="0" err="1" smtClean="0"/>
              <a:t>비지니스로직을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가 보유하고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실행하도록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이로서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SmartContract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수행결과는 모든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에서 동일한 것으로 신뢰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EEA, </a:t>
            </a:r>
            <a:r>
              <a:rPr lang="en-US" altLang="ko-KR" dirty="0" err="1" smtClean="0"/>
              <a:t>DappMarket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삼전</a:t>
            </a:r>
            <a:r>
              <a:rPr lang="en-US" altLang="ko-KR" dirty="0" err="1" smtClean="0"/>
              <a:t>Poc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특성을 기반으로  </a:t>
            </a:r>
            <a:r>
              <a:rPr lang="ko-KR" altLang="en-US" dirty="0" err="1" smtClean="0"/>
              <a:t>탈중앙화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무신뢰개체간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계약등의</a:t>
            </a:r>
            <a:r>
              <a:rPr lang="ko-KR" altLang="en-US" dirty="0" smtClean="0"/>
              <a:t> 서비스가 가능해지며</a:t>
            </a:r>
          </a:p>
          <a:p>
            <a:r>
              <a:rPr lang="ko-KR" altLang="en-US" dirty="0" smtClean="0"/>
              <a:t>이를 기업 비즈니스에서 활용하기 위한 </a:t>
            </a:r>
            <a:r>
              <a:rPr lang="en-US" altLang="ko-KR" dirty="0" smtClean="0"/>
              <a:t>EEA</a:t>
            </a:r>
          </a:p>
          <a:p>
            <a:r>
              <a:rPr lang="ko-KR" altLang="en-US" dirty="0" err="1" smtClean="0"/>
              <a:t>앱스토어생태계와</a:t>
            </a:r>
            <a:r>
              <a:rPr lang="ko-KR" altLang="en-US" dirty="0" smtClean="0"/>
              <a:t> 비슷하게 </a:t>
            </a:r>
            <a:r>
              <a:rPr lang="en-US" altLang="ko-KR" dirty="0" smtClean="0"/>
              <a:t>B2C</a:t>
            </a:r>
            <a:r>
              <a:rPr lang="ko-KR" altLang="en-US" dirty="0" smtClean="0"/>
              <a:t>서비스를 제공하는 </a:t>
            </a:r>
            <a:r>
              <a:rPr lang="en-US" altLang="ko-KR" dirty="0" err="1" smtClean="0"/>
              <a:t>Ethereum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Dapp</a:t>
            </a:r>
            <a:r>
              <a:rPr lang="en-US" altLang="ko-KR" dirty="0" smtClean="0"/>
              <a:t> Market</a:t>
            </a:r>
          </a:p>
          <a:p>
            <a:r>
              <a:rPr lang="ko-KR" altLang="en-US" dirty="0" smtClean="0"/>
              <a:t>삼성전자의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연계를 검증하는 세탁기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Ethereum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다양한 방향으로 </a:t>
            </a:r>
            <a:r>
              <a:rPr lang="en-US" altLang="ko-KR" dirty="0" err="1" smtClean="0"/>
              <a:t>PoC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서비스 개발이 진행되고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'- </a:t>
            </a:r>
            <a:r>
              <a:rPr lang="ko-KR" altLang="en-US" dirty="0" smtClean="0"/>
              <a:t>기술요소 비교표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기술요소 </a:t>
            </a:r>
            <a:r>
              <a:rPr lang="en-US" altLang="ko-KR" dirty="0" err="1" smtClean="0"/>
              <a:t>ScreeenShot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-chain code / contract</a:t>
            </a:r>
          </a:p>
          <a:p>
            <a:r>
              <a:rPr lang="en-US" altLang="ko-KR" dirty="0" smtClean="0"/>
              <a:t>-Go , java   / Solidity, </a:t>
            </a:r>
            <a:r>
              <a:rPr lang="en-US" altLang="ko-KR" dirty="0" err="1" smtClean="0"/>
              <a:t>phython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Ethereum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프로젝트는 </a:t>
            </a:r>
            <a:r>
              <a:rPr lang="ko-KR" altLang="en-US" dirty="0" err="1" smtClean="0"/>
              <a:t>이더리움재단을</a:t>
            </a:r>
            <a:r>
              <a:rPr lang="ko-KR" altLang="en-US" dirty="0" smtClean="0"/>
              <a:t> 주축으로 하는 </a:t>
            </a:r>
            <a:r>
              <a:rPr lang="ko-KR" altLang="en-US" dirty="0" err="1" smtClean="0"/>
              <a:t>오픈소스프로젝트로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멀티플랫폼을 지원하며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개발 </a:t>
            </a:r>
            <a:r>
              <a:rPr lang="en-US" altLang="ko-KR" dirty="0" smtClean="0"/>
              <a:t>Roadmap</a:t>
            </a:r>
            <a:r>
              <a:rPr lang="ko-KR" altLang="en-US" dirty="0" smtClean="0"/>
              <a:t>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Metropolis </a:t>
            </a:r>
            <a:r>
              <a:rPr lang="ko-KR" altLang="en-US" dirty="0" smtClean="0"/>
              <a:t>단계로 진입중인 상태입니다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사용된 기술요소는 직관적인 비교를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사내 블록체인 표준기술인</a:t>
            </a:r>
            <a:r>
              <a:rPr lang="en-US" altLang="ko-KR" dirty="0" err="1" smtClean="0"/>
              <a:t>Hyperledger-Febric</a:t>
            </a:r>
            <a:r>
              <a:rPr lang="ko-KR" altLang="en-US" dirty="0" smtClean="0"/>
              <a:t>의 기술요소와 </a:t>
            </a:r>
            <a:r>
              <a:rPr lang="ko-KR" altLang="en-US" dirty="0" err="1" smtClean="0"/>
              <a:t>매핑했습니다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주요 기술로 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Backend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Smartcontract</a:t>
            </a:r>
            <a:r>
              <a:rPr lang="ko-KR" altLang="en-US" dirty="0" smtClean="0"/>
              <a:t>를 작성하는 </a:t>
            </a:r>
            <a:r>
              <a:rPr lang="en-US" altLang="ko-KR" dirty="0" smtClean="0"/>
              <a:t>Solidity, </a:t>
            </a:r>
          </a:p>
          <a:p>
            <a:r>
              <a:rPr lang="en-US" altLang="ko-KR" dirty="0" smtClean="0"/>
              <a:t>Frontend, Web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Ethereum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통신하며 서비스를 제공하는 </a:t>
            </a:r>
            <a:r>
              <a:rPr lang="en-US" altLang="ko-KR" dirty="0" smtClean="0"/>
              <a:t>web3.js</a:t>
            </a:r>
          </a:p>
          <a:p>
            <a:r>
              <a:rPr lang="ko-KR" altLang="en-US" dirty="0" smtClean="0"/>
              <a:t>가 있고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공통요소인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node.js/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활용되었습니다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'-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-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암호화폐 시가총액</a:t>
            </a:r>
            <a:r>
              <a:rPr lang="en-US" altLang="ko-KR" dirty="0" smtClean="0"/>
              <a:t>(coinmarketcap.com)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시세 연간그래프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암호화폐 거래시장에서의 </a:t>
            </a:r>
            <a:r>
              <a:rPr lang="ko-KR" altLang="en-US" dirty="0" err="1" smtClean="0"/>
              <a:t>이더리움은</a:t>
            </a:r>
            <a:r>
              <a:rPr lang="ko-KR" altLang="en-US" dirty="0" smtClean="0"/>
              <a:t> 비트코인에 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시가총액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올해 </a:t>
            </a:r>
            <a:r>
              <a:rPr lang="en-US" altLang="ko-KR" dirty="0" smtClean="0"/>
              <a:t>1Ether</a:t>
            </a:r>
            <a:r>
              <a:rPr lang="ko-KR" altLang="en-US" dirty="0" smtClean="0"/>
              <a:t>당 가격은 연초 만원대로 시작하여 </a:t>
            </a:r>
            <a:r>
              <a:rPr lang="en-US" altLang="ko-KR" dirty="0" smtClean="0"/>
              <a:t>50</a:t>
            </a:r>
            <a:r>
              <a:rPr lang="ko-KR" altLang="en-US" dirty="0" err="1" smtClean="0"/>
              <a:t>만원을거쳐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만원대에</a:t>
            </a:r>
            <a:r>
              <a:rPr lang="ko-KR" altLang="en-US" dirty="0" smtClean="0"/>
              <a:t> 이르기까지 급격한 변동성을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변동성이 우리 </a:t>
            </a:r>
            <a:r>
              <a:rPr lang="en-US" altLang="ko-KR" dirty="0" smtClean="0"/>
              <a:t>BM</a:t>
            </a:r>
            <a:r>
              <a:rPr lang="ko-KR" altLang="en-US" dirty="0" smtClean="0"/>
              <a:t>의 수요를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6E028-FD55-4C61-8D07-C88FBD2A59B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5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109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52370"/>
            <a:ext cx="9124951" cy="40164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199" y="836577"/>
            <a:ext cx="8856000" cy="29210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Pct val="100000"/>
              <a:buFont typeface="Wingdings" pitchFamily="2" charset="2"/>
              <a:buNone/>
              <a:defRPr/>
            </a:lvl1pPr>
            <a:lvl2pPr>
              <a:defRPr sz="14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4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784725" y="6619654"/>
            <a:ext cx="336550" cy="241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fld id="{FE3453E5-9BBD-43D5-8CF3-9BCFADEBE55A}" type="slidenum">
              <a:rPr kumimoji="0" lang="ko-KR" altLang="en-GB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hangingPunct="0">
                <a:defRPr/>
              </a:pPr>
              <a:t>‹#›</a:t>
            </a:fld>
            <a:endParaRPr kumimoji="0" lang="en-GB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92696"/>
            <a:ext cx="990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80" y="6525344"/>
            <a:ext cx="596479" cy="2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6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537700" y="6624638"/>
            <a:ext cx="381000" cy="225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1F9388F0-0233-4CF1-B39C-A12F6EC976DD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11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3050" y="190920"/>
            <a:ext cx="9359900" cy="285752"/>
          </a:xfrm>
          <a:prstGeom prst="rect">
            <a:avLst/>
          </a:prstGeom>
        </p:spPr>
        <p:txBody>
          <a:bodyPr/>
          <a:lstStyle>
            <a:lvl1pPr algn="l">
              <a:tabLst>
                <a:tab pos="4303713" algn="ctr"/>
                <a:tab pos="8588375" algn="r"/>
                <a:tab pos="9313863" algn="r"/>
              </a:tabLst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4665663" y="6561138"/>
            <a:ext cx="574675" cy="296862"/>
          </a:xfrm>
          <a:prstGeom prst="rect">
            <a:avLst/>
          </a:prstGeom>
        </p:spPr>
        <p:txBody>
          <a:bodyPr/>
          <a:lstStyle>
            <a:lvl1pPr algn="ctr"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- </a:t>
            </a:r>
            <a:fld id="{D3C3F85B-5CF0-48FC-B7C0-ED96A553BB52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326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624" y="804849"/>
            <a:ext cx="9410752" cy="23089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79" y="6208391"/>
            <a:ext cx="1192958" cy="584111"/>
          </a:xfrm>
          <a:prstGeom prst="rect">
            <a:avLst/>
          </a:prstGeom>
        </p:spPr>
      </p:pic>
      <p:sp>
        <p:nvSpPr>
          <p:cNvPr id="8" name="제목 134"/>
          <p:cNvSpPr txBox="1">
            <a:spLocks/>
          </p:cNvSpPr>
          <p:nvPr userDrawn="1"/>
        </p:nvSpPr>
        <p:spPr bwMode="auto">
          <a:xfrm>
            <a:off x="0" y="1"/>
            <a:ext cx="9906000" cy="685799"/>
          </a:xfrm>
          <a:prstGeom prst="rect">
            <a:avLst/>
          </a:prstGeom>
          <a:solidFill>
            <a:srgbClr val="C8E4DF">
              <a:alpha val="66000"/>
            </a:srgbClr>
          </a:solidFill>
          <a:ln>
            <a:noFill/>
          </a:ln>
          <a:extLst/>
        </p:spPr>
        <p:txBody>
          <a:bodyPr lIns="91436" tIns="45718" rIns="91436" bIns="45718" anchor="ctr"/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9239250" algn="r"/>
                <a:tab pos="9326563" algn="l"/>
              </a:tabLst>
              <a:defRPr kumimoji="1" sz="3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239250" algn="r"/>
                <a:tab pos="9326563" algn="l"/>
              </a:tabLst>
              <a:defRPr kumimoji="1" sz="28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239250" algn="r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239250" algn="r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5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4"/>
          <p:cNvSpPr txBox="1">
            <a:spLocks/>
          </p:cNvSpPr>
          <p:nvPr/>
        </p:nvSpPr>
        <p:spPr bwMode="auto">
          <a:xfrm>
            <a:off x="2835129" y="2744924"/>
            <a:ext cx="4233843" cy="70788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36" tIns="45718" rIns="91436" bIns="45718" anchor="ctr">
            <a:spAutoFit/>
          </a:bodyPr>
          <a:lstStyle>
            <a:lvl1pPr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fontAlgn="auto" latinLnBrk="0">
              <a:spcAft>
                <a:spcPts val="1200"/>
              </a:spcAft>
            </a:pPr>
            <a:r>
              <a:rPr lang="en-US" altLang="ko-KR" sz="4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Start </a:t>
            </a:r>
            <a:r>
              <a:rPr lang="en-US" altLang="ko-KR" sz="4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of </a:t>
            </a:r>
            <a:r>
              <a:rPr lang="en-US" altLang="ko-KR" sz="4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Document</a:t>
            </a:r>
            <a:endParaRPr lang="ko-KR" altLang="en-US" sz="44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08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1508738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902803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902803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673446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AA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56842" y="125493"/>
            <a:ext cx="3896058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Advencement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Or   Other Industry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193360" y="202655"/>
            <a:ext cx="1484637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Ⅳ.  After TCL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4"/>
          <p:cNvSpPr txBox="1">
            <a:spLocks/>
          </p:cNvSpPr>
          <p:nvPr/>
        </p:nvSpPr>
        <p:spPr bwMode="auto">
          <a:xfrm>
            <a:off x="2935315" y="2744924"/>
            <a:ext cx="4033467" cy="70788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1436" tIns="45718" rIns="91436" bIns="45718" anchor="ctr">
            <a:spAutoFit/>
          </a:bodyPr>
          <a:lstStyle>
            <a:lvl1pPr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ctr"/>
                <a:tab pos="9326563" algn="r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fontAlgn="auto" latinLnBrk="0">
              <a:spcAft>
                <a:spcPts val="1200"/>
              </a:spcAft>
            </a:pPr>
            <a:r>
              <a:rPr lang="en-US" altLang="ko-KR" sz="4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End of Document</a:t>
            </a:r>
            <a:endParaRPr lang="ko-KR" altLang="en-US" sz="44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3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13830"/>
              </p:ext>
            </p:extLst>
          </p:nvPr>
        </p:nvGraphicFramePr>
        <p:xfrm>
          <a:off x="2690301" y="1093676"/>
          <a:ext cx="279800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510006"/>
              </a:tblGrid>
              <a:tr h="15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Gartner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0329" y="476672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Ⅰ.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Why </a:t>
            </a:r>
            <a:r>
              <a:rPr lang="en-US" altLang="ko-KR" sz="1600" b="1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BlockChain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0329" y="1734344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Why </a:t>
            </a:r>
            <a:r>
              <a:rPr lang="en-US" altLang="ko-KR" sz="1600" b="1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Ethereum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89578"/>
              </p:ext>
            </p:extLst>
          </p:nvPr>
        </p:nvGraphicFramePr>
        <p:xfrm>
          <a:off x="2696119" y="2334580"/>
          <a:ext cx="49325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9"/>
                <a:gridCol w="442483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Distributed Ledger , To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SmartContract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SmartContract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Essential feature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45348" y="3392996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Project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3103"/>
              </p:ext>
            </p:extLst>
          </p:nvPr>
        </p:nvGraphicFramePr>
        <p:xfrm>
          <a:off x="2711138" y="3993232"/>
          <a:ext cx="49325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9"/>
                <a:gridCol w="442483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 of Development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BM(USECASE)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Archtecture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1529"/>
              </p:ext>
            </p:extLst>
          </p:nvPr>
        </p:nvGraphicFramePr>
        <p:xfrm>
          <a:off x="2680026" y="5968516"/>
          <a:ext cx="504528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13"/>
                <a:gridCol w="4525968"/>
              </a:tblGrid>
              <a:tr h="15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Advancement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or   other industry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PoC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120055" y="5351512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Ⅳ.  After TCL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74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9243"/>
              </p:ext>
            </p:extLst>
          </p:nvPr>
        </p:nvGraphicFramePr>
        <p:xfrm>
          <a:off x="2690301" y="1093676"/>
          <a:ext cx="279800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9"/>
                <a:gridCol w="2335507"/>
              </a:tblGrid>
              <a:tr h="15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Gartner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30329" y="476672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Ⅰ.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왜 블록체인인가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0329" y="1734344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왜 </a:t>
            </a:r>
            <a:r>
              <a:rPr lang="ko-KR" altLang="en-US" sz="1600" b="1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이더리움인가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30743"/>
              </p:ext>
            </p:extLst>
          </p:nvPr>
        </p:nvGraphicFramePr>
        <p:xfrm>
          <a:off x="2696119" y="2334580"/>
          <a:ext cx="49325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9"/>
                <a:gridCol w="442483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분산원장에서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SmartContract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까지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SmartContract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생태계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45348" y="3392996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Project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76449"/>
              </p:ext>
            </p:extLst>
          </p:nvPr>
        </p:nvGraphicFramePr>
        <p:xfrm>
          <a:off x="2711138" y="3993232"/>
          <a:ext cx="493254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9"/>
                <a:gridCol w="442483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개발배경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시연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31992"/>
              </p:ext>
            </p:extLst>
          </p:nvPr>
        </p:nvGraphicFramePr>
        <p:xfrm>
          <a:off x="2680027" y="5968516"/>
          <a:ext cx="279800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510006"/>
              </a:tblGrid>
              <a:tr h="15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고도화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다른 산업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PoC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120055" y="5351512"/>
            <a:ext cx="59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5715" rIns="91428" bIns="45715" anchor="ctr"/>
          <a:lstStyle/>
          <a:p>
            <a:pPr marL="179388">
              <a:lnSpc>
                <a:spcPct val="11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Ⅳ.  TCL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이후</a:t>
            </a:r>
            <a:endParaRPr lang="ko-KR" altLang="en-US" sz="16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61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9"/>
            <a:ext cx="2369551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Gartner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7617296" y="202655"/>
            <a:ext cx="2084481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Ⅰ.  Why </a:t>
            </a:r>
            <a:r>
              <a:rPr lang="en-US" altLang="ko-KR" sz="1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BlockChain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8"/>
            <a:ext cx="4312839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DistributedLedger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To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SmartContract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7617296" y="202655"/>
            <a:ext cx="1941750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Why </a:t>
            </a:r>
            <a:r>
              <a:rPr lang="en-US" altLang="ko-KR" sz="1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Ethereum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7"/>
            <a:ext cx="3394960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SmartContract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Essential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7617296" y="202655"/>
            <a:ext cx="1941750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Why </a:t>
            </a:r>
            <a:r>
              <a:rPr lang="en-US" altLang="ko-KR" sz="1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Ethereum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6"/>
            <a:ext cx="2274461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7617296" y="202655"/>
            <a:ext cx="1941750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Ⅱ.  Why </a:t>
            </a:r>
            <a:r>
              <a:rPr lang="en-US" altLang="ko-KR" sz="1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Ethereum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85969" y="125495"/>
            <a:ext cx="2894823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4"/>
          <p:cNvSpPr txBox="1">
            <a:spLocks/>
          </p:cNvSpPr>
          <p:nvPr/>
        </p:nvSpPr>
        <p:spPr bwMode="auto">
          <a:xfrm>
            <a:off x="164468" y="125494"/>
            <a:ext cx="1508738" cy="464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108000" rIns="91436" bIns="108000" anchor="ctr">
            <a:spAutoFit/>
          </a:bodyPr>
          <a:lstStyle>
            <a:lvl1pPr algn="just" eaLnBrk="0" hangingPunct="0">
              <a:lnSpc>
                <a:spcPct val="105000"/>
              </a:lnSpc>
              <a:spcBef>
                <a:spcPct val="50000"/>
              </a:spcBef>
              <a:buFont typeface="Wingdings" pitchFamily="2" charset="2"/>
              <a:buChar char="•"/>
              <a:tabLst>
                <a:tab pos="4503738" algn="ctr"/>
                <a:tab pos="9326563" algn="r"/>
              </a:tabLst>
              <a:defRPr kumimoji="1" sz="1600" b="1"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8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3738" algn="ctr"/>
                <a:tab pos="9326563" algn="r"/>
              </a:tabLs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ko-KR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gray">
          <a:xfrm>
            <a:off x="8337376" y="202655"/>
            <a:ext cx="1231684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>
              <a:lnSpc>
                <a:spcPct val="110000"/>
              </a:lnSpc>
            </a:pPr>
            <a:r>
              <a:rPr lang="en-US" altLang="ko-KR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Ⅲ.  Project</a:t>
            </a:r>
            <a:endParaRPr lang="ko-KR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3175">
          <a:solidFill>
            <a:schemeClr val="bg1">
              <a:lumMod val="65000"/>
            </a:schemeClr>
          </a:solidFill>
        </a:ln>
      </a:spPr>
      <a:bodyPr wrap="none" anchor="ctr"/>
      <a:lstStyle>
        <a:defPPr marL="85725" indent="-85725" algn="ctr" latinLnBrk="0">
          <a:tabLst>
            <a:tab pos="180975" algn="l"/>
          </a:tabLst>
          <a:defRPr kumimoji="0" sz="1400" b="1" smtClean="0">
            <a:solidFill>
              <a:srgbClr val="000000"/>
            </a:solidFill>
            <a:latin typeface="Times New Roman" pitchFamily="18" charset="0"/>
            <a:ea typeface="맑은 고딕" pitchFamily="50" charset="-127"/>
            <a:cs typeface="Times New Roman" pitchFamily="18" charset="0"/>
            <a:sym typeface="Wingdings" pitchFamily="2" charset="2"/>
          </a:defRPr>
        </a:defPPr>
      </a:lstStyle>
    </a:spDef>
    <a:txDef>
      <a:spPr bwMode="auto">
        <a:solidFill>
          <a:srgbClr val="C8E4DF"/>
        </a:solidFill>
        <a:ln w="9525">
          <a:noFill/>
          <a:miter lim="800000"/>
          <a:headEnd/>
          <a:tailEnd/>
        </a:ln>
      </a:spPr>
      <a:bodyPr lIns="91436" tIns="45718" rIns="91436" bIns="45718" anchor="ctr"/>
      <a:lstStyle>
        <a:defPPr eaLnBrk="0" hangingPunct="0">
          <a:tabLst>
            <a:tab pos="4503738" algn="ctr"/>
            <a:tab pos="9326563" algn="r"/>
          </a:tabLst>
          <a:defRPr sz="1500" b="1">
            <a:solidFill>
              <a:srgbClr val="000000"/>
            </a:solidFill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A4 용지(210x297mm)</PresentationFormat>
  <Paragraphs>209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2016-09-04T14:34:00Z</dcterms:created>
  <dcterms:modified xsi:type="dcterms:W3CDTF">2017-11-03T08:42:54Z</dcterms:modified>
</cp:coreProperties>
</file>