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256" r:id="rId2"/>
    <p:sldId id="310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8" r:id="rId15"/>
    <p:sldId id="416" r:id="rId16"/>
    <p:sldId id="417" r:id="rId17"/>
    <p:sldId id="419" r:id="rId18"/>
    <p:sldId id="420" r:id="rId19"/>
    <p:sldId id="421" r:id="rId20"/>
    <p:sldId id="422" r:id="rId21"/>
    <p:sldId id="423" r:id="rId22"/>
    <p:sldId id="424" r:id="rId23"/>
    <p:sldId id="404" r:id="rId24"/>
    <p:sldId id="425" r:id="rId25"/>
    <p:sldId id="426" r:id="rId26"/>
    <p:sldId id="427" r:id="rId27"/>
    <p:sldId id="42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6B901-E570-566E-970A-BEE6B41B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70D0-3799-7D59-A85C-2A3777F4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Robotics in Manufacturing</a:t>
            </a:r>
            <a:endParaRPr lang="en-US" sz="115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65167-1D7E-7275-18B5-501B46F8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Painting Robots</a:t>
            </a:r>
            <a:r>
              <a:rPr lang="en-US" sz="2200" dirty="0"/>
              <a:t>: Apply paint evenly and precisely.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Robots in auto manufacturing spray car bodies for consistent finishes.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Inspection Robots</a:t>
            </a:r>
            <a:r>
              <a:rPr lang="en-US" sz="2200" dirty="0"/>
              <a:t>: Check for product defects using cameras and AI.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Robots inspecting circuit boards in electronics manufacturing.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150419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244CA-F469-6AD8-FF12-AD324BA9C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CB93-1C20-6DC8-30D7-E17C9307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Robotics in Manufacturing</a:t>
            </a:r>
            <a:endParaRPr lang="en-US" sz="115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1EDB3-F145-91AD-C208-010D74A3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Automotive Industry</a:t>
            </a:r>
            <a:r>
              <a:rPr lang="en-US" sz="2200" dirty="0"/>
              <a:t>: Robots weld, assemble, and paint vehicles.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</a:t>
            </a:r>
            <a:r>
              <a:rPr lang="en-US" sz="2200" dirty="0"/>
              <a:t>: Tesla’s Gigafactory relies heavily on robots for car production.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Electronics</a:t>
            </a:r>
            <a:r>
              <a:rPr lang="en-US" sz="2200" dirty="0"/>
              <a:t>: Robots assemble smartphones and PCs.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</a:t>
            </a:r>
            <a:r>
              <a:rPr lang="en-US" sz="2200" dirty="0"/>
              <a:t>: Foxconn uses robotics for iPhone manufacturing</a:t>
            </a:r>
          </a:p>
        </p:txBody>
      </p:sp>
    </p:spTree>
    <p:extLst>
      <p:ext uri="{BB962C8B-B14F-4D97-AF65-F5344CB8AC3E}">
        <p14:creationId xmlns:p14="http://schemas.microsoft.com/office/powerpoint/2010/main" val="5133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50BC7-E946-3476-B957-09FD869AA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95F-5684-3F6C-D087-E9F072A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Production Line Control</a:t>
            </a:r>
            <a:endParaRPr lang="en-US" sz="41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1A02-AECE-E12A-3416-727F0CE6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Production Line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Production line control involves automating the management of operations in a manufacturing setup to ensure speed, consistency, and quality.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188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881AC-DBBA-AE5B-0B1E-8347CDB9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842-E32E-9A23-CEE0-C9907A5C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Production Line Control</a:t>
            </a:r>
            <a:endParaRPr lang="en-US" sz="41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1D7EA-7698-8C87-7862-2810C5F1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Key Components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Programmable Logic Controllers (PLCs)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Devices programmed to control machinery based on input conditions.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Example</a:t>
            </a:r>
            <a:r>
              <a:rPr lang="en-US" sz="2000" dirty="0"/>
              <a:t>: A bottling plant uses PLCs to fill bottles and cap them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18247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5389-342F-CE93-5484-40AA3659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B180-1FA5-0B1A-00EC-6751D01A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Production Line Control</a:t>
            </a:r>
            <a:endParaRPr lang="en-US" sz="41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E480-689B-3FB9-430D-606BC5A2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Key Components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Supervisory Control and Data Acquisition (SCADA)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Systems for monitoring and controlling industrial processes.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Example</a:t>
            </a:r>
            <a:r>
              <a:rPr lang="en-US" sz="2000" dirty="0"/>
              <a:t>: Monitoring oil refinery operations to ensure safety and efficiency.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8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63B41-5883-883E-B0E8-FEF15C42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693E-4280-2F97-A149-C9C1A61A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Production Line Control</a:t>
            </a:r>
            <a:endParaRPr lang="en-US" sz="41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CA0BE-2225-AA03-271F-79332E21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Techniques Used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Feedback Loops</a:t>
            </a:r>
            <a:r>
              <a:rPr lang="en-US" sz="2100" dirty="0"/>
              <a:t>: Systems adjust based on output (e.g., temperature control in manufacturing).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Real-time Data Analysis</a:t>
            </a:r>
            <a:r>
              <a:rPr lang="en-US" sz="2100" dirty="0"/>
              <a:t>: Immediate detection of faults or bottlenecks.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Example</a:t>
            </a:r>
            <a:r>
              <a:rPr lang="en-US" sz="2100" dirty="0"/>
              <a:t>: A milk factory uses sensors to monitor filling levels.</a:t>
            </a:r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0148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F92DF-C368-AEFF-B01F-E3A29FE8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8CEE-BD59-A261-5D90-EFBA058C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Production Line Control</a:t>
            </a:r>
            <a:endParaRPr lang="en-US" sz="41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34373-98B0-A784-834C-BAC49645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Textile Industry</a:t>
            </a:r>
            <a:r>
              <a:rPr lang="en-US" sz="2100" dirty="0"/>
              <a:t>: Machines weave patterns based on computer instructions.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Example</a:t>
            </a:r>
            <a:r>
              <a:rPr lang="en-US" sz="2100" dirty="0"/>
              <a:t>: Automated looms produce intricate fabric designs.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Food and Beverage</a:t>
            </a:r>
            <a:r>
              <a:rPr lang="en-US" sz="2100" dirty="0"/>
              <a:t>: Automated systems package and label food items.</a:t>
            </a:r>
          </a:p>
        </p:txBody>
      </p:sp>
    </p:spTree>
    <p:extLst>
      <p:ext uri="{BB962C8B-B14F-4D97-AF65-F5344CB8AC3E}">
        <p14:creationId xmlns:p14="http://schemas.microsoft.com/office/powerpoint/2010/main" val="384523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957BA-6045-8A9D-71D2-D4C29F897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C97A-7462-9D17-D99B-103958C9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Autonomous Vehicles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6662D-A347-6C3A-19CB-14F45EDF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Autonomous Vehicles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/>
              <a:t>Autonomous vehicles (AVs), or self-driving cars, use advanced technologies to navigate and operate without human intervention.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Core Technologies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Sensors and Cameras</a:t>
            </a:r>
            <a:r>
              <a:rPr lang="en-US" sz="2200" dirty="0"/>
              <a:t>: Detect surroundings, including objects, traffic signs, and pedestrians.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Tesla uses ultrasonic sensors and cameras to detect nearby obstacles.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661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B84F5-43C9-2D1D-AE10-620324E2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75EC-EE59-8EBD-09DA-AAA1B4C5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Autonomous Vehicles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3F0F-1919-FE01-3623-5152E130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Core Technologies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AI Algorithms</a:t>
            </a:r>
            <a:r>
              <a:rPr lang="en-US" sz="2200" dirty="0"/>
              <a:t>: Analyze data from sensors to make decisions.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Predicting the movement of pedestrians crossing the road.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GPS and Mapping Systems</a:t>
            </a:r>
            <a:r>
              <a:rPr lang="en-US" sz="2200" dirty="0"/>
              <a:t>: Provide accurate navigation and location tracking.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Waymo uses high-resolution maps for route planning.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375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D5D83-3A1E-7B62-0AFD-18B02896E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9D8E-839A-F759-AAD3-6B76828F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Autonomous Vehicles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20511-7460-70D5-E4FC-0992D62A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Levels of Autonomy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Level 0</a:t>
            </a:r>
            <a:r>
              <a:rPr lang="en-US" sz="2200" dirty="0"/>
              <a:t>: No automation (manual driving).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Level 1</a:t>
            </a:r>
            <a:r>
              <a:rPr lang="en-US" sz="2200" dirty="0"/>
              <a:t>: Basic driver assistance (e.g., cruise control).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Level 2</a:t>
            </a:r>
            <a:r>
              <a:rPr lang="en-US" sz="2200" dirty="0"/>
              <a:t>: Partial automation (e.g., Tesla’s Autopilot for highway driving).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Level 3</a:t>
            </a:r>
            <a:r>
              <a:rPr lang="en-US" sz="2200" dirty="0"/>
              <a:t>: Conditional automation (driver needed for emergencies).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Level 4</a:t>
            </a:r>
            <a:r>
              <a:rPr lang="en-US" sz="2200" dirty="0"/>
              <a:t>: High automation (can operate in specific conditions).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Level 5</a:t>
            </a:r>
            <a:r>
              <a:rPr lang="en-US" sz="2200" dirty="0"/>
              <a:t>: Full automation (no human intervention).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61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D8BF6-52F1-F4E7-AC54-F0240242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36C1-89A3-719B-124A-614B1164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Computer-Controlled Systems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7F1D3-0D59-1D84-FA10-4939D7D4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40153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Computer-Controlled Systems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Computer-controlled systems rely on computers to monitor, control, and operate processes or machinery. These systems increase accuracy, efficiency, and automation across various fields.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339191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50BF-EC8B-87A6-7138-B701ED448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E2E1-7360-74A5-175D-F20A4E97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Autonomous Vehicles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12530-E925-CF16-713C-7F912976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Applications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Passenger Transport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Self-driving taxis reduce traffic accidents caused by human error.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Waymo operates autonomous taxis in the U.S.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Logistics and Delivery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Autonomous trucks reduce costs and ensure timely deliveries.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Uber Freight tests autonomous trucks for goods transportation.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41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C88EF-AB6A-1BC0-5929-486CB695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FA2-B895-E10C-DC30-E4562A0C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Autonomous Vehicles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7AE95-C3CD-2A27-99A4-ADB3CC58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Applications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Agriculture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Self-driving tractors and drones automate plowing and spraying.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Example</a:t>
            </a:r>
            <a:r>
              <a:rPr lang="en-US" sz="2000" dirty="0"/>
              <a:t>: John Deere’s autonomous tractors use GPS for precision farming.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Military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Unmanned vehicles for reconnaissance and logistics.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Example</a:t>
            </a:r>
            <a:r>
              <a:rPr lang="en-US" sz="2000" dirty="0"/>
              <a:t>: Autonomous drones used for surveillance.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5192-C400-A51C-76F4-3D617BF8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B1DF-E97E-9FB2-AB10-CA78B50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Autonomous Vehicles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9182-F57C-939B-CA85-52A7F152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Challenges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Safety Concerns</a:t>
            </a:r>
            <a:r>
              <a:rPr lang="en-US" sz="2200" dirty="0"/>
              <a:t>: Ensuring reliable performance in complex scenarios.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Legal and Ethical Issues</a:t>
            </a:r>
            <a:r>
              <a:rPr lang="en-US" sz="2200" dirty="0"/>
              <a:t>: Who is responsible for accidents involving AVs?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Cost</a:t>
            </a:r>
            <a:r>
              <a:rPr lang="en-US" sz="2200" dirty="0"/>
              <a:t>: High development and implementation costs.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86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75B43-278E-6344-70FF-AEDF9B681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969C-3154-B1E9-C84A-6B34AB5F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FA5D35-E8A1-3EEA-7278-0558A578F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1289868"/>
            <a:ext cx="9788037" cy="5145867"/>
          </a:xfrm>
        </p:spPr>
      </p:pic>
    </p:spTree>
    <p:extLst>
      <p:ext uri="{BB962C8B-B14F-4D97-AF65-F5344CB8AC3E}">
        <p14:creationId xmlns:p14="http://schemas.microsoft.com/office/powerpoint/2010/main" val="275423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9D217-5B79-B0C9-56F8-1979A508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212E-8990-DAEA-4810-5C86D12A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F6EF1D-11A8-7D4D-E9C3-7A425742D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8" y="1346455"/>
            <a:ext cx="10643014" cy="4365231"/>
          </a:xfrm>
        </p:spPr>
      </p:pic>
    </p:spTree>
    <p:extLst>
      <p:ext uri="{BB962C8B-B14F-4D97-AF65-F5344CB8AC3E}">
        <p14:creationId xmlns:p14="http://schemas.microsoft.com/office/powerpoint/2010/main" val="355332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D8EA-3406-A76E-4558-252B1B038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2A50-D979-45A2-20C7-313C3048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B4CE71-2A9E-7565-697F-871AECA8E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2" y="1274965"/>
            <a:ext cx="10216869" cy="5250336"/>
          </a:xfrm>
        </p:spPr>
      </p:pic>
    </p:spTree>
    <p:extLst>
      <p:ext uri="{BB962C8B-B14F-4D97-AF65-F5344CB8AC3E}">
        <p14:creationId xmlns:p14="http://schemas.microsoft.com/office/powerpoint/2010/main" val="31800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228AF-52A7-5181-5608-C1C4F3476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25DC-A85C-5ADF-3F23-CE597134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E61C16-3026-BD06-EEFA-7757308D3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56951"/>
            <a:ext cx="10220672" cy="5244632"/>
          </a:xfrm>
        </p:spPr>
      </p:pic>
    </p:spTree>
    <p:extLst>
      <p:ext uri="{BB962C8B-B14F-4D97-AF65-F5344CB8AC3E}">
        <p14:creationId xmlns:p14="http://schemas.microsoft.com/office/powerpoint/2010/main" val="474648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877E-24FC-2080-96E7-9EAD0E6A2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D2D6-B7C1-E2BA-FA6B-205595F7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546610-0F63-E040-0A11-150CC80D3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2" y="1152983"/>
            <a:ext cx="10437171" cy="4545452"/>
          </a:xfrm>
        </p:spPr>
      </p:pic>
    </p:spTree>
    <p:extLst>
      <p:ext uri="{BB962C8B-B14F-4D97-AF65-F5344CB8AC3E}">
        <p14:creationId xmlns:p14="http://schemas.microsoft.com/office/powerpoint/2010/main" val="77829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6BBD9-0D07-D579-A9AD-72B68A92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C059-E8CE-8741-23EB-4C3FB389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Computer-Controlled Systems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76CB-5B8F-DB8D-ABFF-E09E8D287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0092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/>
              <a:t>Key Components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/>
              <a:t>Sensors</a:t>
            </a:r>
            <a:r>
              <a:rPr lang="en-US" sz="2300" dirty="0"/>
              <a:t>: Collect data from the physical environment.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Examples: Temperature sensors, light sensors, motion detectors.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/>
              <a:t>Application</a:t>
            </a:r>
            <a:r>
              <a:rPr lang="en-US" sz="2300" dirty="0"/>
              <a:t>: A smart home system uses temperature sensors to adjust the air conditioning.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PK" sz="2300" b="1" dirty="0"/>
          </a:p>
        </p:txBody>
      </p:sp>
    </p:spTree>
    <p:extLst>
      <p:ext uri="{BB962C8B-B14F-4D97-AF65-F5344CB8AC3E}">
        <p14:creationId xmlns:p14="http://schemas.microsoft.com/office/powerpoint/2010/main" val="346410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E0DA-A0A4-F448-B65A-3E24351E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D375-E349-68FE-5658-B1B4764F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Computer-Controlled Systems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3A3A0-361E-997C-AFAE-28097EB8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Controllers</a:t>
            </a:r>
            <a:r>
              <a:rPr lang="en-US" sz="2200" dirty="0"/>
              <a:t>: Analyze data from sensors and decide actions.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Examples: Microcontrollers, embedded systems.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Application</a:t>
            </a:r>
            <a:r>
              <a:rPr lang="en-US" sz="2200" dirty="0"/>
              <a:t>: A washing machine’s controller adjusts water temperature based on load type.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Actuators</a:t>
            </a:r>
            <a:r>
              <a:rPr lang="en-US" sz="2200" dirty="0"/>
              <a:t>: Execute the decisions made by controllers.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Examples: Motors, hydraulic pumps.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Application</a:t>
            </a:r>
            <a:r>
              <a:rPr lang="en-US" sz="2200" dirty="0"/>
              <a:t>: A robotic arm places items on a conveyor belt.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140510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0354C-F3E0-BA36-5663-75C6E7C6D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BC65-5DF0-1A7B-E11B-A7A9F701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Computer-Controlled Systems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ECB8B-A415-0452-4BDE-83339FC7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Types of Computer-Controlled Systems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Embedded Systems</a:t>
            </a:r>
            <a:r>
              <a:rPr lang="en-US" sz="2200" dirty="0"/>
              <a:t>: Small computers integrated into devices to perform specific tasks.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Examples</a:t>
            </a:r>
            <a:r>
              <a:rPr lang="en-US" sz="2200" dirty="0"/>
              <a:t>: Digital cameras, smart thermostats, or microwaves.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Supervisory Systems</a:t>
            </a:r>
            <a:r>
              <a:rPr lang="en-US" sz="2200" dirty="0"/>
              <a:t>: Large-scale systems controlling complex processes like manufacturing.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A steel production plant’s computer system monitors and adjusts furnace operations.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142354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FAD00-554E-3036-ACB8-CAAE072BB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186D-6E8E-893E-E410-F709A6CC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Computer-Controlled Systems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D46D8-8619-2A49-75C6-86CC11AF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Healthcare</a:t>
            </a:r>
            <a:r>
              <a:rPr lang="en-US" sz="2200" dirty="0"/>
              <a:t>: MRI machines, automatic insulin pumps, and surgical robots.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</a:t>
            </a:r>
            <a:r>
              <a:rPr lang="en-US" sz="2200" dirty="0"/>
              <a:t>: Da Vinci Surgical System provides surgeons with precision for minimally invasive surgeries.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Transportation</a:t>
            </a:r>
            <a:r>
              <a:rPr lang="en-US" sz="2200" dirty="0"/>
              <a:t>: Traffic light control systems optimize traffic flow.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</a:t>
            </a:r>
            <a:r>
              <a:rPr lang="en-US" sz="2200" dirty="0"/>
              <a:t>: Smart traffic lights adjust signal timings based on vehicle density.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177738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103B-8084-541B-1F89-A513C75A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1B8C-2C44-1CF9-D352-CCD8255B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Robotics in Manufacturing</a:t>
            </a:r>
            <a:endParaRPr lang="en-US" sz="115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AF91B-5EE3-4524-5E04-FE9C6130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400" b="1" dirty="0"/>
              <a:t>Robotics in Manufacturing</a:t>
            </a:r>
            <a:endParaRPr lang="en-US" sz="2000" b="1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Robotics uses programmable machines to perform repetitive, precise, and hazardous tasks in manufacturing.</a:t>
            </a: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290728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2A312-8968-9D4B-628B-6DF6313E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78A6-46C9-6A9F-A5CA-676E20A1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Robotics in Manufacturing</a:t>
            </a:r>
            <a:endParaRPr lang="en-US" sz="115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3DB29-130B-DB90-1013-DAEE681D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Advantages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High Efficiency</a:t>
            </a:r>
            <a:r>
              <a:rPr lang="en-US" sz="2200" dirty="0"/>
              <a:t>: Robots work continuously without fatigue.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Enhanced Precision</a:t>
            </a:r>
            <a:r>
              <a:rPr lang="en-US" sz="2200" dirty="0"/>
              <a:t>: Reduces human error in tasks requiring accuracy.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Cost Reduction</a:t>
            </a:r>
            <a:r>
              <a:rPr lang="en-US" sz="2200" dirty="0"/>
              <a:t>: Long-term savings on labor costs.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Safety</a:t>
            </a:r>
            <a:r>
              <a:rPr lang="en-US" sz="2200" dirty="0"/>
              <a:t>: Removes workers from dangerous environments.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310376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842A3-799A-E15A-FB9D-82FABEBFD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4E1C-2145-7397-462D-D54F7BAC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Robotics in Manufacturing</a:t>
            </a:r>
            <a:endParaRPr lang="en-US" sz="115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FD325-3363-151E-3F4B-F1AB7ECE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1"/>
            <a:ext cx="9717089" cy="5141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Types of Robots in Manufacturing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Assembly Robots</a:t>
            </a:r>
            <a:r>
              <a:rPr lang="en-US" sz="2200" dirty="0"/>
              <a:t>: Perform assembling tasks such as fitting parts or welding.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In car manufacturing, robots weld chassis or attach doors.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Material Handling Robots</a:t>
            </a:r>
            <a:r>
              <a:rPr lang="en-US" sz="2200" dirty="0"/>
              <a:t>: Move materials, load/unload goods.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</a:t>
            </a:r>
            <a:r>
              <a:rPr lang="en-US" sz="2200" dirty="0"/>
              <a:t>: Amazon robots move shelves of products in warehouses.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3026831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7621</TotalTime>
  <Words>960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Let’s start with Allah Yaar</vt:lpstr>
      <vt:lpstr>Computer-Controlled Systems</vt:lpstr>
      <vt:lpstr>Computer-Controlled Systems</vt:lpstr>
      <vt:lpstr>Computer-Controlled Systems</vt:lpstr>
      <vt:lpstr>Computer-Controlled Systems</vt:lpstr>
      <vt:lpstr>Computer-Controlled Systems</vt:lpstr>
      <vt:lpstr>Robotics in Manufacturing</vt:lpstr>
      <vt:lpstr>Robotics in Manufacturing</vt:lpstr>
      <vt:lpstr>Robotics in Manufacturing</vt:lpstr>
      <vt:lpstr>Robotics in Manufacturing</vt:lpstr>
      <vt:lpstr>Robotics in Manufacturing</vt:lpstr>
      <vt:lpstr>Production Line Control</vt:lpstr>
      <vt:lpstr>Production Line Control</vt:lpstr>
      <vt:lpstr>Production Line Control</vt:lpstr>
      <vt:lpstr>Production Line Control</vt:lpstr>
      <vt:lpstr>Production Line Control</vt:lpstr>
      <vt:lpstr>Autonomous Vehicles</vt:lpstr>
      <vt:lpstr>Autonomous Vehicles</vt:lpstr>
      <vt:lpstr>Autonomous Vehicles</vt:lpstr>
      <vt:lpstr>Autonomous Vehicles</vt:lpstr>
      <vt:lpstr>Autonomous Vehicles</vt:lpstr>
      <vt:lpstr>Autonomous Vehicles</vt:lpstr>
      <vt:lpstr>Summary Table </vt:lpstr>
      <vt:lpstr>Summary Table 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384</cp:revision>
  <dcterms:created xsi:type="dcterms:W3CDTF">2024-04-28T13:38:42Z</dcterms:created>
  <dcterms:modified xsi:type="dcterms:W3CDTF">2025-01-09T14:32:13Z</dcterms:modified>
</cp:coreProperties>
</file>