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310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17" r:id="rId17"/>
    <p:sldId id="332" r:id="rId18"/>
    <p:sldId id="33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02/12/2024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EEE34-E196-01A4-4B10-D20E28B2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6B2F-ADE5-C495-AE57-2F5417C8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Transport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2287A-5D30-7465-B883-8D97FFC3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/>
              <a:t>The Transport Layer oversees reliable and efficient delivery of data between devices, ensuring error-free communication.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Detailed Responsibilities: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Connection Management:</a:t>
            </a:r>
            <a:r>
              <a:rPr lang="en-US" dirty="0"/>
              <a:t> Establishes, maintains, and terminates sessions (e.g., TCP’s three-way handshake).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Data Segmentation:</a:t>
            </a:r>
            <a:r>
              <a:rPr lang="en-US" dirty="0"/>
              <a:t> Splits application data into segments with sequence numbers for reordering.</a:t>
            </a:r>
          </a:p>
          <a:p>
            <a:pPr>
              <a:lnSpc>
                <a:spcPct val="160000"/>
              </a:lnSpc>
              <a:buFont typeface="+mj-lt"/>
              <a:buAutoNum type="arabicPeriod"/>
            </a:pPr>
            <a:r>
              <a:rPr lang="en-US" b="1" dirty="0"/>
              <a:t>Error Recovery:</a:t>
            </a:r>
            <a:r>
              <a:rPr lang="en-US" dirty="0"/>
              <a:t> Retransmits lost or corrupted segments.</a:t>
            </a:r>
          </a:p>
          <a:p>
            <a:pPr marL="0" indent="0">
              <a:lnSpc>
                <a:spcPct val="16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06946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9AA24-AFFF-7CE5-9D88-2B129E930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C1EB1-24C8-3EB3-F24C-95137F45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Transport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8F3F4-8C17-7714-6902-55DB9EA1A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Multiplexing/Demultiplexing:</a:t>
            </a:r>
            <a:r>
              <a:rPr lang="en-US" dirty="0"/>
              <a:t> Identifies services using port numbers (e.g., 80 for HTTP, 443 for HTTPS).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Protocols: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TCP:</a:t>
            </a:r>
            <a:r>
              <a:rPr lang="en-US" dirty="0"/>
              <a:t> Reliable, connection-oriented (e.g., email, file transfers).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UDP:</a:t>
            </a:r>
            <a:r>
              <a:rPr lang="en-US" dirty="0"/>
              <a:t> Fast, connectionless (e.g., DNS queries, live streaming).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Downloading a file via HTTP uses TCP to ensure every byte of the file is received in the correct order. If any data is lost, TCP requests a retransmission.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5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A97F9-319E-BDD3-CD99-6F20096C4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66A6-8951-6C37-C1A1-D04C5C60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A2EBE-8B28-F3AD-6021-83858B9E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layer is closest to the user and provides network services to applications. It also ensures data is formatted and presented in a way that applications understand.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Detailed Responsibilities: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Service Representation:</a:t>
            </a:r>
            <a:r>
              <a:rPr lang="en-US" dirty="0"/>
              <a:t> Translates data into application-compatible formats (e.g., HTML for web pages).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User Interaction:</a:t>
            </a:r>
            <a:r>
              <a:rPr lang="en-US" dirty="0"/>
              <a:t> Interfaces with applications like browsers, email clients, or FTP tools.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Protocol Specification:</a:t>
            </a:r>
            <a:r>
              <a:rPr lang="en-US" dirty="0"/>
              <a:t> Defines specific rules for services like file transfer, web browsing, or email.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445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9F3A7-DF96-58C8-26A6-247F33DDB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AB04-92D7-7697-C41F-F2457CBE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Application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C357E-D88C-5EA6-E8F4-D84F2FBA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Protocols: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HTTP/HTTPS:</a:t>
            </a:r>
            <a:r>
              <a:rPr lang="en-US" dirty="0"/>
              <a:t> Web browsing.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SMTP/POP3/IMAP:</a:t>
            </a:r>
            <a:r>
              <a:rPr lang="en-US" dirty="0"/>
              <a:t> Email services.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FTP:</a:t>
            </a:r>
            <a:r>
              <a:rPr lang="en-US" dirty="0"/>
              <a:t> File transfer.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DNS:</a:t>
            </a:r>
            <a:r>
              <a:rPr lang="en-US" dirty="0"/>
              <a:t> Resolves domain names into IP addresses.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 user accessing a secure website (HTTPS) communicates via the Application Layer. The protocol encrypts data and facilitates interaction between the browser and web server.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31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DCE90-0E39-A03E-DAFD-4DC0DCCD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FA7E-5EC3-7A38-7857-9784DE8D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Dynamic Host Configuration Protocol (DHCP)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7B67-DBC7-CC6C-64D6-702FC3F14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DHCP automates the assignment of IP addresses and network configurations, eliminating manual configuration.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Detailed Responsibilities: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Automatic IP Address Assignment:</a:t>
            </a:r>
            <a:r>
              <a:rPr lang="en-US" dirty="0"/>
              <a:t> Dynamically allocates IP addresses from a pool.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Lease Management:</a:t>
            </a:r>
            <a:r>
              <a:rPr lang="en-US" dirty="0"/>
              <a:t> Ensures efficient use of IP addresses by reassigning them after leases expire.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Delivery of Additional Configuration:</a:t>
            </a:r>
            <a:r>
              <a:rPr lang="en-US" dirty="0"/>
              <a:t> Provides subnet masks, default gateways, and DNS server details.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25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041C-D1B6-D7A1-12EA-0EF4CEF91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EA37-D3BD-7EDB-659E-1D2A38DC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Dynamic Host Configuration Protocol (DHCP)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9F68-FC68-AEF1-74F9-30A7C250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DHCP Operation Steps: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Discovery:</a:t>
            </a:r>
            <a:r>
              <a:rPr lang="en-US" dirty="0"/>
              <a:t> The client broadcasts a request for network settings.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Offer:</a:t>
            </a:r>
            <a:r>
              <a:rPr lang="en-US" dirty="0"/>
              <a:t> The DHCP server responds with an available IP address and configuration.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Request:</a:t>
            </a:r>
            <a:r>
              <a:rPr lang="en-US" dirty="0"/>
              <a:t> The client confirms acceptance of the offer.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Acknowledgment:</a:t>
            </a:r>
            <a:r>
              <a:rPr lang="en-US" dirty="0"/>
              <a:t> The server finalizes the lease.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When a laptop connects to a hotel’s Wi-Fi, DHCP automatically assigns it an IP address, default gateway, and DNS server, enabling seamless internet access.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6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BA1F-ACFC-F845-FF86-2509F9D4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18D0-4B6C-227A-A48D-5255053C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B5CBC74-5D60-5DB5-E3B9-033EB16EF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6" y="1497540"/>
            <a:ext cx="10770769" cy="4108130"/>
          </a:xfrm>
        </p:spPr>
      </p:pic>
    </p:spTree>
    <p:extLst>
      <p:ext uri="{BB962C8B-B14F-4D97-AF65-F5344CB8AC3E}">
        <p14:creationId xmlns:p14="http://schemas.microsoft.com/office/powerpoint/2010/main" val="19165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E8181-8764-8A2A-2001-0BC5A791C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EF64-A563-A288-47EB-F841362B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9CA37-F0BA-7108-34C7-7D3711B82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59" y="1179376"/>
            <a:ext cx="10141082" cy="5225906"/>
          </a:xfrm>
        </p:spPr>
      </p:pic>
    </p:spTree>
    <p:extLst>
      <p:ext uri="{BB962C8B-B14F-4D97-AF65-F5344CB8AC3E}">
        <p14:creationId xmlns:p14="http://schemas.microsoft.com/office/powerpoint/2010/main" val="2079244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0584E-1FCD-E540-EBDD-2C59201D5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5987-BB8E-B7B8-4A86-9D853EA4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4A1B9C-7847-AE3D-3B5C-43C3BA7CC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0" y="2265513"/>
            <a:ext cx="10490595" cy="2001687"/>
          </a:xfrm>
        </p:spPr>
      </p:pic>
    </p:spTree>
    <p:extLst>
      <p:ext uri="{BB962C8B-B14F-4D97-AF65-F5344CB8AC3E}">
        <p14:creationId xmlns:p14="http://schemas.microsoft.com/office/powerpoint/2010/main" val="424482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D8BF6-52F1-F4E7-AC54-F0240242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6C1-89A3-719B-124A-614B1164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 Internet Protocol Suite (TCP/IP)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7F1D3-0D59-1D84-FA10-4939D7D42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Internet Protocol Suite, or TCP/IP model, is the foundation for communication on the internet. It structures how data is transmitted, ensuring interoperability between diverse systems. Unlike the OSI model, which has seven layers, TCP/IP organizes functions into </a:t>
            </a:r>
            <a:r>
              <a:rPr lang="en-US" b="1" dirty="0"/>
              <a:t>four layers</a:t>
            </a:r>
            <a:r>
              <a:rPr lang="en-US" dirty="0"/>
              <a:t>, emphasizing practical implementation.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Layers and Their Roles: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Link Layer (Physical + Data Link in OSI):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Handles hardware-based transmission and addressing.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Responsible for framing, error detection, and accessing network media.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9191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9DEA-769E-9E4E-7BB4-3EF09021B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0DBA-60D3-E23E-AE4F-57FA35B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 Internet Protocol Suite (TCP/IP)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3688F-89EA-224A-0B29-F36E4254C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Internet Layer (Network in OSI):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Facilitates logical addressing (IP addresses) and routing.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Transport Layer: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Manages end-to-end communication, including reliability and flow control.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Application Layer: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Supports user-facing network services like email, file transfer, and web browsing.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Why It’s Important: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Ensures modularity and scalability for global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Allows devices with varied architectures to communicate seamlessly.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67589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0933-A360-4790-1544-2335DE71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D906-D543-6045-2CA9-1F0BB0C4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The Internet Protocol Suite (TCP/IP)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3E564-C095-1F02-8132-9097224DD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</a:pPr>
            <a:r>
              <a:rPr lang="en-US" dirty="0"/>
              <a:t>Imagine uploading a video to YouTube: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Application Layer (using HTTP/HTTPS) handles your video’s metadata and interface with the server.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Transport Layer (TCP) segments your video data into packets and ensures they arrive in order.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Internet Layer (IP) routes these packets to YouTube’s servers.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Link Layer transmits them over physical media, such as Wi-Fi or fiber optics.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8995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C6E26-E001-D775-25CD-E58A2DC27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DB29-A02B-A5EA-B3AB-A8C017EF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Link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6FE17-E08D-BD08-0BBD-1A9B2991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Link Layer ensures physical data transmission across a local network. It combines the physical transmission medium and protocols managing the direct link between devices.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Detailed Responsibilities: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Framing:</a:t>
            </a:r>
            <a:r>
              <a:rPr lang="en-US" dirty="0"/>
              <a:t> Divides network-layer packets into smaller frames for transmission.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Media Access Control (MAC):</a:t>
            </a:r>
            <a:r>
              <a:rPr lang="en-US" dirty="0"/>
              <a:t> Regulates access to shared media (e.g., Wi-Fi, Ethernet) using MAC addresses.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8367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11F20-339B-57BE-CCB4-A8F7FB2EF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A816C-D035-2852-D3FC-338F3F53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Link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4C2B-EFF8-4908-BEC1-5D7988954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Error Detection:</a:t>
            </a:r>
            <a:r>
              <a:rPr lang="en-US" dirty="0"/>
              <a:t> Implements mechanisms like Cyclic Redundancy Check (CRC) to detect transmission errors.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Hardware Interface:</a:t>
            </a:r>
            <a:r>
              <a:rPr lang="en-US" dirty="0"/>
              <a:t> Directly interacts with NICs (Network Interface Cards), cables, or wireless transmitters.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Protocols: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Ethernet (IEEE 802.3): Used in wired networks.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Wi-Fi (IEEE 802.11): Wireless transmission.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PPP (Point-to-Point Protocol): Used in direct links like DSL.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46628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99478-84BF-6E2A-B726-BD7D1019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E501-53D2-50C5-38A3-835C94DA2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Link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EDA03-ED4D-592C-82EB-25695866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 a LAN, when a laptop sends data to a printer over Wi-Fi, the Link Layer uses the printer’s MAC address to transmit the frames to the correct device.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0117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B27A-1B6B-0309-8FBC-322D74F7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3145-79A0-4CB9-4434-CB69B5F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Internet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4581B-5AF0-67F1-5556-4C4ADACE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The Internet Layer defines how data is routed across networks, ensuring packets reach the intended destination, even if they traverse multiple routers or networks.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Detailed Responsibilities: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Routing:</a:t>
            </a:r>
            <a:r>
              <a:rPr lang="en-US" dirty="0"/>
              <a:t> Determines the best path for packet delivery using routing algorithms like OSPF or RIP.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Logical Addressing:</a:t>
            </a:r>
            <a:r>
              <a:rPr lang="en-US" dirty="0"/>
              <a:t> Uses IP addresses to identify devices uniquely.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Packet Fragmentation and Reassembly:</a:t>
            </a:r>
            <a:r>
              <a:rPr lang="en-US" dirty="0"/>
              <a:t> Divides large packets for compatibility with smaller MTUs.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6092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13D0A-9AA9-926E-102C-E5A45786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7D54-4745-1363-BA53-B5A13E0D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Internet Layer</a:t>
            </a:r>
            <a:endParaRPr lang="en-PK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4826-D111-6581-8341-7CBB58699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2"/>
            <a:ext cx="10260428" cy="52522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Protocols: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IPv4:</a:t>
            </a:r>
            <a:r>
              <a:rPr lang="en-US" dirty="0"/>
              <a:t> Most widely used, with 32-bit addresses.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IPv6:</a:t>
            </a:r>
            <a:r>
              <a:rPr lang="en-US" dirty="0"/>
              <a:t> Newer protocol supporting 128-bit addresses to address IP exhaustion.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ICMP:</a:t>
            </a:r>
            <a:r>
              <a:rPr lang="en-US" dirty="0"/>
              <a:t> Facilitates diagnostics and error reporting (e.g., "ping" for connectivity tests).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When you perform a video call, the Internet Layer ensures packets containing audio and video data are routed across multiple ISPs to the recipient, even if the recipient is in another country.</a:t>
            </a:r>
          </a:p>
          <a:p>
            <a:pPr marL="0" indent="0">
              <a:lnSpc>
                <a:spcPct val="150000"/>
              </a:lnSpc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21100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5617</TotalTime>
  <Words>1066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The Internet Protocol Suite (TCP/IP)</vt:lpstr>
      <vt:lpstr>The Internet Protocol Suite (TCP/IP)</vt:lpstr>
      <vt:lpstr>The Internet Protocol Suite (TCP/IP)</vt:lpstr>
      <vt:lpstr>Link Layer</vt:lpstr>
      <vt:lpstr>Link Layer</vt:lpstr>
      <vt:lpstr>Link Layer</vt:lpstr>
      <vt:lpstr>Internet Layer</vt:lpstr>
      <vt:lpstr>Internet Layer</vt:lpstr>
      <vt:lpstr>Transport Layer</vt:lpstr>
      <vt:lpstr>Transport Layer</vt:lpstr>
      <vt:lpstr>Application Layer</vt:lpstr>
      <vt:lpstr>Application Layer</vt:lpstr>
      <vt:lpstr>Dynamic Host Configuration Protocol (DHCP)</vt:lpstr>
      <vt:lpstr>Dynamic Host Configuration Protocol (DHCP)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254</cp:revision>
  <dcterms:created xsi:type="dcterms:W3CDTF">2024-04-28T13:38:42Z</dcterms:created>
  <dcterms:modified xsi:type="dcterms:W3CDTF">2024-12-03T07:55:32Z</dcterms:modified>
</cp:coreProperties>
</file>