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310" r:id="rId3"/>
    <p:sldId id="334" r:id="rId4"/>
    <p:sldId id="335" r:id="rId5"/>
    <p:sldId id="336" r:id="rId6"/>
    <p:sldId id="337" r:id="rId7"/>
    <p:sldId id="338" r:id="rId8"/>
    <p:sldId id="339" r:id="rId9"/>
    <p:sldId id="340" r:id="rId10"/>
    <p:sldId id="341" r:id="rId11"/>
    <p:sldId id="342" r:id="rId12"/>
    <p:sldId id="343" r:id="rId13"/>
    <p:sldId id="344" r:id="rId14"/>
    <p:sldId id="333" r:id="rId15"/>
    <p:sldId id="34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8"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87873-B5E4-4AA6-9C7E-A90751762863}" type="datetimeFigureOut">
              <a:rPr lang="en-PK" smtClean="0"/>
              <a:t>28/11/2024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4278C-F6BF-41D8-B64F-9236666C028A}" type="slidenum">
              <a:rPr lang="en-PK" smtClean="0"/>
              <a:t>‹#›</a:t>
            </a:fld>
            <a:endParaRPr lang="en-PK"/>
          </a:p>
        </p:txBody>
      </p:sp>
    </p:spTree>
    <p:extLst>
      <p:ext uri="{BB962C8B-B14F-4D97-AF65-F5344CB8AC3E}">
        <p14:creationId xmlns:p14="http://schemas.microsoft.com/office/powerpoint/2010/main" val="308680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28/11/2024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2609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28/11/2024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49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28/11/2024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0759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28/11/2024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897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28/11/2024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7261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28/11/2024</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84543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28/11/2024</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9168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28/11/2024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57266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28/11/2024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7024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5CCA55-E385-4BD4-8F8C-55EEF080A453}" type="datetimeFigureOut">
              <a:rPr lang="en-PK" smtClean="0"/>
              <a:t>28/11/2024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36143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28/11/2024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609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CCA55-E385-4BD4-8F8C-55EEF080A453}" type="datetimeFigureOut">
              <a:rPr lang="en-PK" smtClean="0"/>
              <a:t>28/11/2024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59040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CCA55-E385-4BD4-8F8C-55EEF080A453}" type="datetimeFigureOut">
              <a:rPr lang="en-PK" smtClean="0"/>
              <a:t>28/11/2024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11726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5CCA55-E385-4BD4-8F8C-55EEF080A453}" type="datetimeFigureOut">
              <a:rPr lang="en-PK" smtClean="0"/>
              <a:t>28/11/2024</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401898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5CCA55-E385-4BD4-8F8C-55EEF080A453}" type="datetimeFigureOut">
              <a:rPr lang="en-PK" smtClean="0"/>
              <a:t>28/11/2024</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73718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5CCA55-E385-4BD4-8F8C-55EEF080A453}" type="datetimeFigureOut">
              <a:rPr lang="en-PK" smtClean="0"/>
              <a:t>28/11/2024</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68106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28/11/2024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811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5CCA55-E385-4BD4-8F8C-55EEF080A453}" type="datetimeFigureOut">
              <a:rPr lang="en-PK" smtClean="0"/>
              <a:t>28/11/2024</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9A45AE-6F29-4B0B-A56E-35A365532E9F}" type="slidenum">
              <a:rPr lang="en-PK" smtClean="0"/>
              <a:t>‹#›</a:t>
            </a:fld>
            <a:endParaRPr lang="en-PK"/>
          </a:p>
        </p:txBody>
      </p:sp>
    </p:spTree>
    <p:extLst>
      <p:ext uri="{BB962C8B-B14F-4D97-AF65-F5344CB8AC3E}">
        <p14:creationId xmlns:p14="http://schemas.microsoft.com/office/powerpoint/2010/main" val="375693694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69A6-CA4C-B2A5-F7E4-861C41FF65DB}"/>
              </a:ext>
            </a:extLst>
          </p:cNvPr>
          <p:cNvSpPr>
            <a:spLocks noGrp="1"/>
          </p:cNvSpPr>
          <p:nvPr>
            <p:ph type="ctrTitle"/>
          </p:nvPr>
        </p:nvSpPr>
        <p:spPr>
          <a:xfrm>
            <a:off x="1154955" y="195776"/>
            <a:ext cx="8825658" cy="2505222"/>
          </a:xfrm>
        </p:spPr>
        <p:txBody>
          <a:bodyPr/>
          <a:lstStyle/>
          <a:p>
            <a:r>
              <a:rPr lang="en-US" dirty="0"/>
              <a:t>Let’s start with Allah Yaar</a:t>
            </a:r>
            <a:endParaRPr lang="en-PK" dirty="0"/>
          </a:p>
        </p:txBody>
      </p:sp>
      <p:sp>
        <p:nvSpPr>
          <p:cNvPr id="3" name="Subtitle 2">
            <a:extLst>
              <a:ext uri="{FF2B5EF4-FFF2-40B4-BE49-F238E27FC236}">
                <a16:creationId xmlns:a16="http://schemas.microsoft.com/office/drawing/2014/main" id="{D84BAF1B-0B1A-3AB1-398F-D968AD31D1CC}"/>
              </a:ext>
            </a:extLst>
          </p:cNvPr>
          <p:cNvSpPr>
            <a:spLocks noGrp="1"/>
          </p:cNvSpPr>
          <p:nvPr>
            <p:ph type="subTitle" idx="1"/>
          </p:nvPr>
        </p:nvSpPr>
        <p:spPr>
          <a:xfrm>
            <a:off x="1154955" y="5202814"/>
            <a:ext cx="8825658" cy="850869"/>
          </a:xfrm>
        </p:spPr>
        <p:txBody>
          <a:bodyPr>
            <a:normAutofit/>
          </a:bodyPr>
          <a:lstStyle/>
          <a:p>
            <a:r>
              <a:rPr lang="en-US" sz="2800" dirty="0"/>
              <a:t>Bs in Computer Science</a:t>
            </a:r>
          </a:p>
          <a:p>
            <a:endParaRPr lang="en-US" sz="2800" dirty="0"/>
          </a:p>
          <a:p>
            <a:endParaRPr lang="en-US" sz="2800" dirty="0"/>
          </a:p>
          <a:p>
            <a:endParaRPr lang="en-PK" sz="2800" dirty="0"/>
          </a:p>
        </p:txBody>
      </p:sp>
      <p:sp>
        <p:nvSpPr>
          <p:cNvPr id="4" name="Oval 3">
            <a:extLst>
              <a:ext uri="{FF2B5EF4-FFF2-40B4-BE49-F238E27FC236}">
                <a16:creationId xmlns:a16="http://schemas.microsoft.com/office/drawing/2014/main" id="{4941F6A9-BC43-8515-6C94-E185B49C697E}"/>
              </a:ext>
            </a:extLst>
          </p:cNvPr>
          <p:cNvSpPr/>
          <p:nvPr/>
        </p:nvSpPr>
        <p:spPr>
          <a:xfrm>
            <a:off x="8384343" y="1533379"/>
            <a:ext cx="2771334" cy="275726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23468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8F730-13CE-6B26-03EE-9606D11299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0F2DFC-1FBA-CEAA-D372-47426370FA73}"/>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4354EF1A-51EF-1EA2-B768-CECCEA4E0B8F}"/>
              </a:ext>
            </a:extLst>
          </p:cNvPr>
          <p:cNvSpPr>
            <a:spLocks noGrp="1"/>
          </p:cNvSpPr>
          <p:nvPr>
            <p:ph idx="1"/>
          </p:nvPr>
        </p:nvSpPr>
        <p:spPr>
          <a:xfrm>
            <a:off x="646111" y="1152982"/>
            <a:ext cx="10260428" cy="5252299"/>
          </a:xfrm>
        </p:spPr>
        <p:txBody>
          <a:bodyPr>
            <a:normAutofit/>
          </a:bodyPr>
          <a:lstStyle/>
          <a:p>
            <a:pPr>
              <a:lnSpc>
                <a:spcPct val="150000"/>
              </a:lnSpc>
            </a:pPr>
            <a:r>
              <a:rPr lang="en-US" b="1" dirty="0"/>
              <a:t>Ease of Network Design and Expansion</a:t>
            </a:r>
            <a:r>
              <a:rPr lang="en-US" dirty="0"/>
              <a:t>:</a:t>
            </a:r>
          </a:p>
          <a:p>
            <a:pPr marL="742950" lvl="1" indent="-285750">
              <a:lnSpc>
                <a:spcPct val="150000"/>
              </a:lnSpc>
              <a:buFont typeface="+mj-lt"/>
              <a:buAutoNum type="arabicPeriod"/>
            </a:pPr>
            <a:r>
              <a:rPr lang="en-US" sz="2000" dirty="0"/>
              <a:t>Private IP ranges can be reused across different private networks without causing conflicts, making it easier to design and scale networks.</a:t>
            </a:r>
          </a:p>
          <a:p>
            <a:pPr>
              <a:lnSpc>
                <a:spcPct val="150000"/>
              </a:lnSpc>
            </a:pPr>
            <a:r>
              <a:rPr lang="en-US" b="1" dirty="0"/>
              <a:t>Cost Efficiency</a:t>
            </a:r>
            <a:r>
              <a:rPr lang="en-US" dirty="0"/>
              <a:t>:</a:t>
            </a:r>
          </a:p>
          <a:p>
            <a:pPr marL="742950" lvl="1" indent="-285750">
              <a:lnSpc>
                <a:spcPct val="150000"/>
              </a:lnSpc>
              <a:buFont typeface="+mj-lt"/>
              <a:buAutoNum type="arabicPeriod"/>
            </a:pPr>
            <a:r>
              <a:rPr lang="en-US" sz="2000" dirty="0"/>
              <a:t>Organizations and users save on costs by not needing a unique public IP for every device.</a:t>
            </a:r>
          </a:p>
          <a:p>
            <a:pPr>
              <a:lnSpc>
                <a:spcPct val="150000"/>
              </a:lnSpc>
            </a:pPr>
            <a:r>
              <a:rPr lang="en-US" b="1" dirty="0"/>
              <a:t>Flexibility in Network Management</a:t>
            </a:r>
            <a:r>
              <a:rPr lang="en-US" dirty="0"/>
              <a:t>:</a:t>
            </a:r>
          </a:p>
          <a:p>
            <a:pPr marL="742950" lvl="1" indent="-285750">
              <a:lnSpc>
                <a:spcPct val="150000"/>
              </a:lnSpc>
              <a:buFont typeface="+mj-lt"/>
              <a:buAutoNum type="arabicPeriod"/>
            </a:pPr>
            <a:r>
              <a:rPr lang="en-US" sz="2000" dirty="0"/>
              <a:t>NAT allows administrators to make internal changes to the network without affecting external communication.</a:t>
            </a:r>
          </a:p>
        </p:txBody>
      </p:sp>
    </p:spTree>
    <p:extLst>
      <p:ext uri="{BB962C8B-B14F-4D97-AF65-F5344CB8AC3E}">
        <p14:creationId xmlns:p14="http://schemas.microsoft.com/office/powerpoint/2010/main" val="2637332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A92CF-D55E-7B1B-CE7D-AE34B4142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8081B-259B-952D-7C66-F1C38CB627AA}"/>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3E2A0C4A-92CC-1786-9ECA-257AED98EFC4}"/>
              </a:ext>
            </a:extLst>
          </p:cNvPr>
          <p:cNvSpPr>
            <a:spLocks noGrp="1"/>
          </p:cNvSpPr>
          <p:nvPr>
            <p:ph idx="1"/>
          </p:nvPr>
        </p:nvSpPr>
        <p:spPr>
          <a:xfrm>
            <a:off x="646111" y="1152982"/>
            <a:ext cx="10260428" cy="5252299"/>
          </a:xfrm>
        </p:spPr>
        <p:txBody>
          <a:bodyPr>
            <a:normAutofit/>
          </a:bodyPr>
          <a:lstStyle/>
          <a:p>
            <a:pPr>
              <a:lnSpc>
                <a:spcPct val="150000"/>
              </a:lnSpc>
            </a:pPr>
            <a:r>
              <a:rPr lang="en-US" b="1" dirty="0"/>
              <a:t>Disadvantages of Private IP Addresses and NAT</a:t>
            </a:r>
          </a:p>
          <a:p>
            <a:pPr>
              <a:lnSpc>
                <a:spcPct val="150000"/>
              </a:lnSpc>
              <a:buFont typeface="+mj-lt"/>
              <a:buAutoNum type="arabicPeriod"/>
            </a:pPr>
            <a:r>
              <a:rPr lang="en-US" b="1" dirty="0"/>
              <a:t>Performance Overhead</a:t>
            </a:r>
            <a:r>
              <a:rPr lang="en-US" dirty="0"/>
              <a:t>:</a:t>
            </a:r>
          </a:p>
          <a:p>
            <a:pPr marL="742950" lvl="1" indent="-285750">
              <a:lnSpc>
                <a:spcPct val="150000"/>
              </a:lnSpc>
              <a:buFont typeface="+mj-lt"/>
              <a:buAutoNum type="arabicPeriod"/>
            </a:pPr>
            <a:r>
              <a:rPr lang="en-US" sz="2000" dirty="0"/>
              <a:t>NAT introduces latency as the router processes each packet to modify headers and maintain the NAT table.</a:t>
            </a:r>
          </a:p>
          <a:p>
            <a:pPr>
              <a:lnSpc>
                <a:spcPct val="150000"/>
              </a:lnSpc>
              <a:buFont typeface="+mj-lt"/>
              <a:buAutoNum type="arabicPeriod"/>
            </a:pPr>
            <a:r>
              <a:rPr lang="en-US" b="1" dirty="0"/>
              <a:t>Limitations on Peer-to-Peer Communication</a:t>
            </a:r>
            <a:r>
              <a:rPr lang="en-US" dirty="0"/>
              <a:t>:</a:t>
            </a:r>
          </a:p>
          <a:p>
            <a:pPr marL="742950" lvl="1" indent="-285750">
              <a:lnSpc>
                <a:spcPct val="150000"/>
              </a:lnSpc>
              <a:buFont typeface="+mj-lt"/>
              <a:buAutoNum type="arabicPeriod"/>
            </a:pPr>
            <a:r>
              <a:rPr lang="en-US" sz="2000" dirty="0"/>
              <a:t>Devices with private IPs cannot directly communicate with devices outside the private network unless port forwarding or a VPN is configured.</a:t>
            </a:r>
          </a:p>
          <a:p>
            <a:pPr>
              <a:lnSpc>
                <a:spcPct val="150000"/>
              </a:lnSpc>
            </a:pPr>
            <a:endParaRPr lang="en-US" dirty="0"/>
          </a:p>
        </p:txBody>
      </p:sp>
    </p:spTree>
    <p:extLst>
      <p:ext uri="{BB962C8B-B14F-4D97-AF65-F5344CB8AC3E}">
        <p14:creationId xmlns:p14="http://schemas.microsoft.com/office/powerpoint/2010/main" val="16924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D5FD2-0624-7F77-8D4E-CD2EA06D01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8270E7-471C-D480-6887-25766DBC49FD}"/>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06350DD6-F55D-D9BA-B854-71F76D708D58}"/>
              </a:ext>
            </a:extLst>
          </p:cNvPr>
          <p:cNvSpPr>
            <a:spLocks noGrp="1"/>
          </p:cNvSpPr>
          <p:nvPr>
            <p:ph idx="1"/>
          </p:nvPr>
        </p:nvSpPr>
        <p:spPr>
          <a:xfrm>
            <a:off x="646111" y="1152982"/>
            <a:ext cx="10260428" cy="5252299"/>
          </a:xfrm>
        </p:spPr>
        <p:txBody>
          <a:bodyPr>
            <a:normAutofit/>
          </a:bodyPr>
          <a:lstStyle/>
          <a:p>
            <a:pPr>
              <a:lnSpc>
                <a:spcPct val="150000"/>
              </a:lnSpc>
            </a:pPr>
            <a:r>
              <a:rPr lang="en-US" b="1" dirty="0"/>
              <a:t>Complexity in Configuration</a:t>
            </a:r>
            <a:r>
              <a:rPr lang="en-US" dirty="0"/>
              <a:t>:</a:t>
            </a:r>
          </a:p>
          <a:p>
            <a:pPr marL="742950" lvl="1" indent="-285750">
              <a:lnSpc>
                <a:spcPct val="150000"/>
              </a:lnSpc>
              <a:buFont typeface="+mj-lt"/>
              <a:buAutoNum type="arabicPeriod"/>
            </a:pPr>
            <a:r>
              <a:rPr lang="en-US" dirty="0"/>
              <a:t>NAT configurations, such as static NAT or port forwarding, require manual setup and troubleshooting expertise.</a:t>
            </a:r>
          </a:p>
          <a:p>
            <a:pPr>
              <a:lnSpc>
                <a:spcPct val="150000"/>
              </a:lnSpc>
            </a:pPr>
            <a:r>
              <a:rPr lang="en-US" b="1" dirty="0"/>
              <a:t>Compatibility Issues</a:t>
            </a:r>
            <a:r>
              <a:rPr lang="en-US" dirty="0"/>
              <a:t>:</a:t>
            </a:r>
          </a:p>
          <a:p>
            <a:pPr marL="742950" lvl="1" indent="-285750">
              <a:lnSpc>
                <a:spcPct val="150000"/>
              </a:lnSpc>
              <a:buFont typeface="+mj-lt"/>
              <a:buAutoNum type="arabicPeriod"/>
            </a:pPr>
            <a:r>
              <a:rPr lang="en-US" dirty="0"/>
              <a:t>Some protocols, particularly those requiring end-to-end connectivity (e.g., certain VoIP or gaming applications), may face challenges working with NAT.</a:t>
            </a:r>
          </a:p>
          <a:p>
            <a:pPr>
              <a:lnSpc>
                <a:spcPct val="150000"/>
              </a:lnSpc>
            </a:pPr>
            <a:r>
              <a:rPr lang="en-US" b="1" dirty="0"/>
              <a:t>Lack of Transparency</a:t>
            </a:r>
            <a:r>
              <a:rPr lang="en-US" dirty="0"/>
              <a:t>:</a:t>
            </a:r>
          </a:p>
          <a:p>
            <a:pPr marL="742950" lvl="1" indent="-285750">
              <a:lnSpc>
                <a:spcPct val="150000"/>
              </a:lnSpc>
              <a:buFont typeface="+mj-lt"/>
              <a:buAutoNum type="arabicPeriod"/>
            </a:pPr>
            <a:r>
              <a:rPr lang="en-US" dirty="0"/>
              <a:t>NAT hides internal IP addresses, making it difficult to trace the origin of network traffic for troubleshooting or auditing.</a:t>
            </a:r>
          </a:p>
          <a:p>
            <a:pPr>
              <a:lnSpc>
                <a:spcPct val="150000"/>
              </a:lnSpc>
            </a:pPr>
            <a:endParaRPr lang="en-US" dirty="0"/>
          </a:p>
        </p:txBody>
      </p:sp>
    </p:spTree>
    <p:extLst>
      <p:ext uri="{BB962C8B-B14F-4D97-AF65-F5344CB8AC3E}">
        <p14:creationId xmlns:p14="http://schemas.microsoft.com/office/powerpoint/2010/main" val="405371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EBC13-37B0-395E-6D01-E0C209445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DB809-4790-2180-2CAF-D8B0B29577FD}"/>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098E76AE-02BB-5B3C-742C-D8F22A1F1421}"/>
              </a:ext>
            </a:extLst>
          </p:cNvPr>
          <p:cNvSpPr>
            <a:spLocks noGrp="1"/>
          </p:cNvSpPr>
          <p:nvPr>
            <p:ph idx="1"/>
          </p:nvPr>
        </p:nvSpPr>
        <p:spPr>
          <a:xfrm>
            <a:off x="646111" y="1152982"/>
            <a:ext cx="10260428" cy="5252299"/>
          </a:xfrm>
        </p:spPr>
        <p:txBody>
          <a:bodyPr>
            <a:normAutofit/>
          </a:bodyPr>
          <a:lstStyle/>
          <a:p>
            <a:pPr>
              <a:lnSpc>
                <a:spcPct val="200000"/>
              </a:lnSpc>
            </a:pPr>
            <a:r>
              <a:rPr lang="en-US" b="1" dirty="0"/>
              <a:t>Conclusion</a:t>
            </a:r>
          </a:p>
          <a:p>
            <a:pPr marL="0" indent="0">
              <a:lnSpc>
                <a:spcPct val="200000"/>
              </a:lnSpc>
              <a:buNone/>
            </a:pPr>
            <a:r>
              <a:rPr lang="en-US" dirty="0"/>
              <a:t>Private IP addresses and NAT have become essential for managing the scarcity of IPv4 addresses while ensuring secure, scalable, and efficient network designs. Despite certain limitations, they remain integral in modern networking, particularly in homes and enterprises. As IPv6 adoption increases, the dependency on NAT is expected to decrease, offering direct communication between devices without address translation.</a:t>
            </a:r>
          </a:p>
          <a:p>
            <a:pPr>
              <a:lnSpc>
                <a:spcPct val="200000"/>
              </a:lnSpc>
            </a:pPr>
            <a:endParaRPr lang="en-US" dirty="0"/>
          </a:p>
        </p:txBody>
      </p:sp>
    </p:spTree>
    <p:extLst>
      <p:ext uri="{BB962C8B-B14F-4D97-AF65-F5344CB8AC3E}">
        <p14:creationId xmlns:p14="http://schemas.microsoft.com/office/powerpoint/2010/main" val="385180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0584E-1FCD-E540-EBDD-2C59201D5C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45987-BB8E-B7B8-4A86-9D853EA4DDC3}"/>
              </a:ext>
            </a:extLst>
          </p:cNvPr>
          <p:cNvSpPr>
            <a:spLocks noGrp="1"/>
          </p:cNvSpPr>
          <p:nvPr>
            <p:ph type="title"/>
          </p:nvPr>
        </p:nvSpPr>
        <p:spPr/>
        <p:txBody>
          <a:bodyPr/>
          <a:lstStyle/>
          <a:p>
            <a:r>
              <a:rPr lang="en-US" sz="2800" b="1" dirty="0"/>
              <a:t>Summary Table </a:t>
            </a:r>
            <a:endParaRPr lang="en-PK" sz="400000" b="1" dirty="0"/>
          </a:p>
        </p:txBody>
      </p:sp>
      <p:pic>
        <p:nvPicPr>
          <p:cNvPr id="7" name="Content Placeholder 6">
            <a:extLst>
              <a:ext uri="{FF2B5EF4-FFF2-40B4-BE49-F238E27FC236}">
                <a16:creationId xmlns:a16="http://schemas.microsoft.com/office/drawing/2014/main" id="{D81C08A5-2EB0-F9EC-FA68-D13BA351FF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384560"/>
            <a:ext cx="11294337" cy="4433144"/>
          </a:xfrm>
        </p:spPr>
      </p:pic>
    </p:spTree>
    <p:extLst>
      <p:ext uri="{BB962C8B-B14F-4D97-AF65-F5344CB8AC3E}">
        <p14:creationId xmlns:p14="http://schemas.microsoft.com/office/powerpoint/2010/main" val="4244827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09A8-369B-FE2D-817D-A0D7C5FAD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3FD6E-BFAE-6A69-D403-BBEFBF8AC60D}"/>
              </a:ext>
            </a:extLst>
          </p:cNvPr>
          <p:cNvSpPr>
            <a:spLocks noGrp="1"/>
          </p:cNvSpPr>
          <p:nvPr>
            <p:ph type="title"/>
          </p:nvPr>
        </p:nvSpPr>
        <p:spPr/>
        <p:txBody>
          <a:bodyPr/>
          <a:lstStyle/>
          <a:p>
            <a:r>
              <a:rPr lang="en-US" sz="2800" b="1" dirty="0"/>
              <a:t>Summary Table </a:t>
            </a:r>
            <a:endParaRPr lang="en-PK" sz="400000" b="1" dirty="0"/>
          </a:p>
        </p:txBody>
      </p:sp>
      <p:pic>
        <p:nvPicPr>
          <p:cNvPr id="6" name="Content Placeholder 5">
            <a:extLst>
              <a:ext uri="{FF2B5EF4-FFF2-40B4-BE49-F238E27FC236}">
                <a16:creationId xmlns:a16="http://schemas.microsoft.com/office/drawing/2014/main" id="{60AEE369-0B95-BE90-DCE0-BAC43F06E8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152983"/>
            <a:ext cx="10919400" cy="5353834"/>
          </a:xfrm>
        </p:spPr>
      </p:pic>
    </p:spTree>
    <p:extLst>
      <p:ext uri="{BB962C8B-B14F-4D97-AF65-F5344CB8AC3E}">
        <p14:creationId xmlns:p14="http://schemas.microsoft.com/office/powerpoint/2010/main" val="419113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D8BF6-52F1-F4E7-AC54-F024024208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A636C1-89A3-719B-124A-614B11641369}"/>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6717F1D3-0D59-1D84-FA10-4939D7D4283C}"/>
              </a:ext>
            </a:extLst>
          </p:cNvPr>
          <p:cNvSpPr>
            <a:spLocks noGrp="1"/>
          </p:cNvSpPr>
          <p:nvPr>
            <p:ph idx="1"/>
          </p:nvPr>
        </p:nvSpPr>
        <p:spPr>
          <a:xfrm>
            <a:off x="646111" y="1152982"/>
            <a:ext cx="10260428" cy="5252299"/>
          </a:xfrm>
        </p:spPr>
        <p:txBody>
          <a:bodyPr>
            <a:normAutofit/>
          </a:bodyPr>
          <a:lstStyle/>
          <a:p>
            <a:pPr marL="0" indent="0">
              <a:lnSpc>
                <a:spcPct val="200000"/>
              </a:lnSpc>
              <a:buNone/>
            </a:pPr>
            <a:r>
              <a:rPr lang="en-US" sz="2400" b="1" dirty="0"/>
              <a:t>Private IP Addresses</a:t>
            </a:r>
          </a:p>
          <a:p>
            <a:pPr marL="0" indent="0">
              <a:lnSpc>
                <a:spcPct val="200000"/>
              </a:lnSpc>
              <a:buNone/>
            </a:pPr>
            <a:r>
              <a:rPr lang="en-US" sz="2000" b="1" dirty="0"/>
              <a:t>Definition</a:t>
            </a:r>
            <a:r>
              <a:rPr lang="en-US" sz="2000" dirty="0"/>
              <a:t>:</a:t>
            </a:r>
            <a:br>
              <a:rPr lang="en-US" sz="2000" dirty="0"/>
            </a:br>
            <a:r>
              <a:rPr lang="en-US" sz="2000" dirty="0"/>
              <a:t>Private IP addresses are IP addresses reserved for internal use within a private network. These addresses are not routable on the public internet, meaning they can only be used within a local area network (LAN). Devices using private IP addresses must rely on Network Address Translation (NAT) to communicate with external networks, such as the internet.</a:t>
            </a:r>
            <a:endParaRPr lang="en-PK" sz="2400" b="1" dirty="0"/>
          </a:p>
        </p:txBody>
      </p:sp>
    </p:spTree>
    <p:extLst>
      <p:ext uri="{BB962C8B-B14F-4D97-AF65-F5344CB8AC3E}">
        <p14:creationId xmlns:p14="http://schemas.microsoft.com/office/powerpoint/2010/main" val="339191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B9F73-0CF4-BA2C-6B18-3977E9C12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CFF15-9A67-EA32-41DD-6F412BD6A677}"/>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4999548C-C88C-B91A-E887-8216BCF00288}"/>
              </a:ext>
            </a:extLst>
          </p:cNvPr>
          <p:cNvSpPr>
            <a:spLocks noGrp="1"/>
          </p:cNvSpPr>
          <p:nvPr>
            <p:ph idx="1"/>
          </p:nvPr>
        </p:nvSpPr>
        <p:spPr>
          <a:xfrm>
            <a:off x="646111" y="1152982"/>
            <a:ext cx="10260428" cy="5252299"/>
          </a:xfrm>
        </p:spPr>
        <p:txBody>
          <a:bodyPr>
            <a:normAutofit/>
          </a:bodyPr>
          <a:lstStyle/>
          <a:p>
            <a:pPr>
              <a:lnSpc>
                <a:spcPct val="200000"/>
              </a:lnSpc>
            </a:pPr>
            <a:r>
              <a:rPr lang="en-US" sz="2000" b="1" dirty="0"/>
              <a:t>Private IP Ranges</a:t>
            </a:r>
            <a:r>
              <a:rPr lang="en-US" sz="2000" dirty="0"/>
              <a:t> (as defined by IPv4 standards):</a:t>
            </a:r>
          </a:p>
          <a:p>
            <a:pPr>
              <a:lnSpc>
                <a:spcPct val="200000"/>
              </a:lnSpc>
              <a:buFont typeface="Arial" panose="020B0604020202020204" pitchFamily="34" charset="0"/>
              <a:buChar char="•"/>
            </a:pPr>
            <a:r>
              <a:rPr lang="en-US" sz="2000" b="1" dirty="0"/>
              <a:t>Class A</a:t>
            </a:r>
            <a:r>
              <a:rPr lang="en-US" sz="2000" dirty="0"/>
              <a:t>: 10.0.0.0 to 10.255.255.255 (16,777,216 addresses)</a:t>
            </a:r>
          </a:p>
          <a:p>
            <a:pPr>
              <a:lnSpc>
                <a:spcPct val="200000"/>
              </a:lnSpc>
              <a:buFont typeface="Arial" panose="020B0604020202020204" pitchFamily="34" charset="0"/>
              <a:buChar char="•"/>
            </a:pPr>
            <a:r>
              <a:rPr lang="en-US" sz="2000" b="1" dirty="0"/>
              <a:t>Class B</a:t>
            </a:r>
            <a:r>
              <a:rPr lang="en-US" sz="2000" dirty="0"/>
              <a:t>: 172.16.0.0 to 172.31.255.255 (1,048,576 addresses)</a:t>
            </a:r>
          </a:p>
          <a:p>
            <a:pPr>
              <a:lnSpc>
                <a:spcPct val="200000"/>
              </a:lnSpc>
              <a:buFont typeface="Arial" panose="020B0604020202020204" pitchFamily="34" charset="0"/>
              <a:buChar char="•"/>
            </a:pPr>
            <a:r>
              <a:rPr lang="en-US" sz="2000" b="1" dirty="0"/>
              <a:t>Class C</a:t>
            </a:r>
            <a:r>
              <a:rPr lang="en-US" sz="2000" dirty="0"/>
              <a:t>: 192.168.0.0 to 192.168.255.255 (65,536 addresses)</a:t>
            </a:r>
          </a:p>
          <a:p>
            <a:pPr marL="0" indent="0">
              <a:lnSpc>
                <a:spcPct val="200000"/>
              </a:lnSpc>
              <a:buNone/>
            </a:pPr>
            <a:endParaRPr lang="en-PK" sz="2400" b="1" dirty="0"/>
          </a:p>
        </p:txBody>
      </p:sp>
    </p:spTree>
    <p:extLst>
      <p:ext uri="{BB962C8B-B14F-4D97-AF65-F5344CB8AC3E}">
        <p14:creationId xmlns:p14="http://schemas.microsoft.com/office/powerpoint/2010/main" val="507372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DAB80-C96B-2F3D-0D96-C695853C7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150B31-78CD-86C7-DFB5-4CBFD86913F1}"/>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77EF2EBB-6B07-2C98-F495-70A35DFE0757}"/>
              </a:ext>
            </a:extLst>
          </p:cNvPr>
          <p:cNvSpPr>
            <a:spLocks noGrp="1"/>
          </p:cNvSpPr>
          <p:nvPr>
            <p:ph idx="1"/>
          </p:nvPr>
        </p:nvSpPr>
        <p:spPr>
          <a:xfrm>
            <a:off x="646111" y="1152982"/>
            <a:ext cx="10260428" cy="5252299"/>
          </a:xfrm>
        </p:spPr>
        <p:txBody>
          <a:bodyPr>
            <a:normAutofit/>
          </a:bodyPr>
          <a:lstStyle/>
          <a:p>
            <a:pPr marL="0" indent="0">
              <a:lnSpc>
                <a:spcPct val="200000"/>
              </a:lnSpc>
              <a:buNone/>
            </a:pPr>
            <a:r>
              <a:rPr lang="en-US" sz="2000" b="1" dirty="0"/>
              <a:t>Purpose</a:t>
            </a:r>
            <a:r>
              <a:rPr lang="en-US" sz="2000" dirty="0"/>
              <a:t>:</a:t>
            </a:r>
            <a:br>
              <a:rPr lang="en-US" sz="2000" dirty="0"/>
            </a:br>
            <a:r>
              <a:rPr lang="en-US" sz="2000" dirty="0"/>
              <a:t>Private IP addresses conserve the limited IPv4 address space and ensure that local networks operate independently of public IP addresses. This setup is essential in homes, businesses, and organizations where multiple devices need unique IPs but don’t require public internet-facing addresses.</a:t>
            </a:r>
          </a:p>
          <a:p>
            <a:pPr marL="0" indent="0">
              <a:lnSpc>
                <a:spcPct val="200000"/>
              </a:lnSpc>
              <a:buNone/>
            </a:pPr>
            <a:endParaRPr lang="en-PK" sz="2400" b="1" dirty="0"/>
          </a:p>
        </p:txBody>
      </p:sp>
    </p:spTree>
    <p:extLst>
      <p:ext uri="{BB962C8B-B14F-4D97-AF65-F5344CB8AC3E}">
        <p14:creationId xmlns:p14="http://schemas.microsoft.com/office/powerpoint/2010/main" val="261497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340FB-0EF7-35EA-217A-0D231281D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40E61-5B24-C08B-DF01-63B026C9DA3E}"/>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7D3104A9-C89A-069E-1D99-88F13B525BD6}"/>
              </a:ext>
            </a:extLst>
          </p:cNvPr>
          <p:cNvSpPr>
            <a:spLocks noGrp="1"/>
          </p:cNvSpPr>
          <p:nvPr>
            <p:ph idx="1"/>
          </p:nvPr>
        </p:nvSpPr>
        <p:spPr>
          <a:xfrm>
            <a:off x="646111" y="1152982"/>
            <a:ext cx="10260428" cy="5252299"/>
          </a:xfrm>
        </p:spPr>
        <p:txBody>
          <a:bodyPr>
            <a:normAutofit/>
          </a:bodyPr>
          <a:lstStyle/>
          <a:p>
            <a:pPr marL="0" indent="0">
              <a:lnSpc>
                <a:spcPct val="200000"/>
              </a:lnSpc>
              <a:buNone/>
            </a:pPr>
            <a:r>
              <a:rPr lang="en-US" sz="2200" b="1" dirty="0"/>
              <a:t>Network Address Translation (NAT)</a:t>
            </a:r>
          </a:p>
          <a:p>
            <a:pPr marL="0" indent="0">
              <a:lnSpc>
                <a:spcPct val="200000"/>
              </a:lnSpc>
              <a:buNone/>
            </a:pPr>
            <a:r>
              <a:rPr lang="en-US" sz="2200" b="1" dirty="0"/>
              <a:t>Definition</a:t>
            </a:r>
            <a:r>
              <a:rPr lang="en-US" sz="2200" dirty="0"/>
              <a:t>:</a:t>
            </a:r>
            <a:br>
              <a:rPr lang="en-US" sz="2200" dirty="0"/>
            </a:br>
            <a:r>
              <a:rPr lang="en-US" sz="2200" dirty="0"/>
              <a:t>Network Address Translation (NAT) is a process that maps private IP addresses within a local network to a public IP address used for external communication. NAT is typically implemented on a router or gateway that acts as the intermediary between the private network and the internet.</a:t>
            </a:r>
            <a:endParaRPr lang="en-PK" sz="2200" b="1" dirty="0"/>
          </a:p>
        </p:txBody>
      </p:sp>
    </p:spTree>
    <p:extLst>
      <p:ext uri="{BB962C8B-B14F-4D97-AF65-F5344CB8AC3E}">
        <p14:creationId xmlns:p14="http://schemas.microsoft.com/office/powerpoint/2010/main" val="100838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6195C-3D5D-75EF-0B2A-827BC2BA5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E7816-5EE5-3448-DE1E-26FEC6C0F8A3}"/>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453D5093-A1C0-8FBB-4406-8B18E8D9C9F2}"/>
              </a:ext>
            </a:extLst>
          </p:cNvPr>
          <p:cNvSpPr>
            <a:spLocks noGrp="1"/>
          </p:cNvSpPr>
          <p:nvPr>
            <p:ph idx="1"/>
          </p:nvPr>
        </p:nvSpPr>
        <p:spPr>
          <a:xfrm>
            <a:off x="646111" y="1152982"/>
            <a:ext cx="10260428" cy="5252299"/>
          </a:xfrm>
        </p:spPr>
        <p:txBody>
          <a:bodyPr>
            <a:normAutofit/>
          </a:bodyPr>
          <a:lstStyle/>
          <a:p>
            <a:pPr>
              <a:lnSpc>
                <a:spcPct val="200000"/>
              </a:lnSpc>
            </a:pPr>
            <a:r>
              <a:rPr lang="en-US" sz="2000" b="1" dirty="0"/>
              <a:t>Types of NAT</a:t>
            </a:r>
            <a:r>
              <a:rPr lang="en-US" sz="2000" dirty="0"/>
              <a:t>:</a:t>
            </a:r>
          </a:p>
          <a:p>
            <a:pPr>
              <a:lnSpc>
                <a:spcPct val="200000"/>
              </a:lnSpc>
              <a:buFont typeface="+mj-lt"/>
              <a:buAutoNum type="arabicPeriod"/>
            </a:pPr>
            <a:r>
              <a:rPr lang="en-US" sz="2000" b="1" dirty="0"/>
              <a:t>Static NAT</a:t>
            </a:r>
            <a:r>
              <a:rPr lang="en-US" sz="2000" dirty="0"/>
              <a:t>:</a:t>
            </a:r>
            <a:br>
              <a:rPr lang="en-US" sz="2000" dirty="0"/>
            </a:br>
            <a:r>
              <a:rPr lang="en-US" sz="2000" dirty="0"/>
              <a:t>Maps one private IP address to one public IP address. Commonly used for servers or devices requiring constant public access.</a:t>
            </a:r>
          </a:p>
          <a:p>
            <a:pPr>
              <a:lnSpc>
                <a:spcPct val="200000"/>
              </a:lnSpc>
              <a:buFont typeface="+mj-lt"/>
              <a:buAutoNum type="arabicPeriod"/>
            </a:pPr>
            <a:r>
              <a:rPr lang="en-US" sz="2000" b="1" dirty="0"/>
              <a:t>Dynamic NAT</a:t>
            </a:r>
            <a:r>
              <a:rPr lang="en-US" sz="2000" dirty="0"/>
              <a:t>:</a:t>
            </a:r>
            <a:br>
              <a:rPr lang="en-US" sz="2000" dirty="0"/>
            </a:br>
            <a:r>
              <a:rPr lang="en-US" sz="2000" dirty="0"/>
              <a:t>Assigns public IP addresses from a pool to private IP addresses dynamically. Suitable for larger networks with variable internet access requirements.</a:t>
            </a:r>
          </a:p>
          <a:p>
            <a:pPr marL="0" indent="0">
              <a:lnSpc>
                <a:spcPct val="200000"/>
              </a:lnSpc>
              <a:buNone/>
            </a:pPr>
            <a:endParaRPr lang="en-PK" sz="2200" b="1" dirty="0"/>
          </a:p>
        </p:txBody>
      </p:sp>
    </p:spTree>
    <p:extLst>
      <p:ext uri="{BB962C8B-B14F-4D97-AF65-F5344CB8AC3E}">
        <p14:creationId xmlns:p14="http://schemas.microsoft.com/office/powerpoint/2010/main" val="176153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779E6-C38A-C64D-5988-B865D9A38A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B75996-5ACB-7FB5-04E9-C3FD3EACE255}"/>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D68B7848-BF9B-EA0B-DF9D-25A534635662}"/>
              </a:ext>
            </a:extLst>
          </p:cNvPr>
          <p:cNvSpPr>
            <a:spLocks noGrp="1"/>
          </p:cNvSpPr>
          <p:nvPr>
            <p:ph idx="1"/>
          </p:nvPr>
        </p:nvSpPr>
        <p:spPr>
          <a:xfrm>
            <a:off x="646111" y="1152982"/>
            <a:ext cx="10260428" cy="5252299"/>
          </a:xfrm>
        </p:spPr>
        <p:txBody>
          <a:bodyPr>
            <a:normAutofit/>
          </a:bodyPr>
          <a:lstStyle/>
          <a:p>
            <a:pPr>
              <a:lnSpc>
                <a:spcPct val="200000"/>
              </a:lnSpc>
            </a:pPr>
            <a:r>
              <a:rPr lang="en-US" sz="2000" b="1" dirty="0"/>
              <a:t>PAT (Port Address Translation)</a:t>
            </a:r>
            <a:r>
              <a:rPr lang="en-US" sz="2000" dirty="0"/>
              <a:t> or </a:t>
            </a:r>
            <a:r>
              <a:rPr lang="en-US" sz="2000" b="1" dirty="0"/>
              <a:t>NAT Overload</a:t>
            </a:r>
            <a:r>
              <a:rPr lang="en-US" sz="2000" dirty="0"/>
              <a:t>:</a:t>
            </a:r>
            <a:br>
              <a:rPr lang="en-US" sz="2000" dirty="0"/>
            </a:br>
            <a:r>
              <a:rPr lang="en-US" sz="2000" dirty="0"/>
              <a:t>Maps multiple private IP addresses to a single public IP address using unique port numbers. This is the most common form of NAT.</a:t>
            </a:r>
            <a:endParaRPr lang="en-PK" sz="2200" b="1" dirty="0"/>
          </a:p>
        </p:txBody>
      </p:sp>
    </p:spTree>
    <p:extLst>
      <p:ext uri="{BB962C8B-B14F-4D97-AF65-F5344CB8AC3E}">
        <p14:creationId xmlns:p14="http://schemas.microsoft.com/office/powerpoint/2010/main" val="133877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87C43-906A-3953-30DA-B5797F2BE5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D1321-F295-5F61-B196-B6BAAE85A51E}"/>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BFDEFDD7-BF43-5F72-5DFE-8B31A978EC4D}"/>
              </a:ext>
            </a:extLst>
          </p:cNvPr>
          <p:cNvSpPr>
            <a:spLocks noGrp="1"/>
          </p:cNvSpPr>
          <p:nvPr>
            <p:ph idx="1"/>
          </p:nvPr>
        </p:nvSpPr>
        <p:spPr>
          <a:xfrm>
            <a:off x="646111" y="1152982"/>
            <a:ext cx="10260428" cy="5252299"/>
          </a:xfrm>
        </p:spPr>
        <p:txBody>
          <a:bodyPr>
            <a:normAutofit/>
          </a:bodyPr>
          <a:lstStyle/>
          <a:p>
            <a:pPr>
              <a:lnSpc>
                <a:spcPct val="150000"/>
              </a:lnSpc>
            </a:pPr>
            <a:r>
              <a:rPr lang="en-US" sz="2000" b="1" dirty="0"/>
              <a:t>How NAT Works</a:t>
            </a:r>
            <a:r>
              <a:rPr lang="en-US" sz="2000" dirty="0"/>
              <a:t>:</a:t>
            </a:r>
          </a:p>
          <a:p>
            <a:pPr>
              <a:lnSpc>
                <a:spcPct val="150000"/>
              </a:lnSpc>
              <a:buFont typeface="+mj-lt"/>
              <a:buAutoNum type="arabicPeriod"/>
            </a:pPr>
            <a:r>
              <a:rPr lang="en-US" sz="2000" dirty="0"/>
              <a:t>A device with a private IP sends a data packet to an external server.</a:t>
            </a:r>
          </a:p>
          <a:p>
            <a:pPr>
              <a:lnSpc>
                <a:spcPct val="150000"/>
              </a:lnSpc>
              <a:buFont typeface="+mj-lt"/>
              <a:buAutoNum type="arabicPeriod"/>
            </a:pPr>
            <a:r>
              <a:rPr lang="en-US" sz="2000" dirty="0"/>
              <a:t>The router replaces the private IP with its public IP and sends the packet to the destination.</a:t>
            </a:r>
          </a:p>
          <a:p>
            <a:pPr>
              <a:lnSpc>
                <a:spcPct val="150000"/>
              </a:lnSpc>
              <a:buFont typeface="+mj-lt"/>
              <a:buAutoNum type="arabicPeriod"/>
            </a:pPr>
            <a:r>
              <a:rPr lang="en-US" sz="2000" dirty="0"/>
              <a:t>The external server responds to the public IP of the router.</a:t>
            </a:r>
          </a:p>
          <a:p>
            <a:pPr>
              <a:lnSpc>
                <a:spcPct val="150000"/>
              </a:lnSpc>
              <a:buFont typeface="+mj-lt"/>
              <a:buAutoNum type="arabicPeriod"/>
            </a:pPr>
            <a:r>
              <a:rPr lang="en-US" sz="2000" dirty="0"/>
              <a:t>The router uses its NAT table to route the response back to the originating private IP address.</a:t>
            </a:r>
          </a:p>
          <a:p>
            <a:pPr>
              <a:lnSpc>
                <a:spcPct val="150000"/>
              </a:lnSpc>
            </a:pPr>
            <a:endParaRPr lang="en-PK" sz="2200" b="1" dirty="0"/>
          </a:p>
        </p:txBody>
      </p:sp>
    </p:spTree>
    <p:extLst>
      <p:ext uri="{BB962C8B-B14F-4D97-AF65-F5344CB8AC3E}">
        <p14:creationId xmlns:p14="http://schemas.microsoft.com/office/powerpoint/2010/main" val="111565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C32F5-B21C-09AA-E272-201CF8AD4A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2157C5-EA01-1153-0FFC-CC40AD5CB989}"/>
              </a:ext>
            </a:extLst>
          </p:cNvPr>
          <p:cNvSpPr>
            <a:spLocks noGrp="1"/>
          </p:cNvSpPr>
          <p:nvPr>
            <p:ph type="title"/>
          </p:nvPr>
        </p:nvSpPr>
        <p:spPr/>
        <p:txBody>
          <a:bodyPr/>
          <a:lstStyle/>
          <a:p>
            <a:r>
              <a:rPr lang="en-US" sz="2400" b="1" dirty="0"/>
              <a:t>Private IP Addresses and Network Address Translation (NAT)</a:t>
            </a:r>
            <a:endParaRPr lang="en-PK" sz="333300" b="1" dirty="0"/>
          </a:p>
        </p:txBody>
      </p:sp>
      <p:sp>
        <p:nvSpPr>
          <p:cNvPr id="4" name="Content Placeholder 3">
            <a:extLst>
              <a:ext uri="{FF2B5EF4-FFF2-40B4-BE49-F238E27FC236}">
                <a16:creationId xmlns:a16="http://schemas.microsoft.com/office/drawing/2014/main" id="{99B92634-EFDE-89BD-39C9-5CC8AF4D91D3}"/>
              </a:ext>
            </a:extLst>
          </p:cNvPr>
          <p:cNvSpPr>
            <a:spLocks noGrp="1"/>
          </p:cNvSpPr>
          <p:nvPr>
            <p:ph idx="1"/>
          </p:nvPr>
        </p:nvSpPr>
        <p:spPr>
          <a:xfrm>
            <a:off x="646111" y="1152982"/>
            <a:ext cx="10260428" cy="5252299"/>
          </a:xfrm>
        </p:spPr>
        <p:txBody>
          <a:bodyPr>
            <a:normAutofit/>
          </a:bodyPr>
          <a:lstStyle/>
          <a:p>
            <a:pPr>
              <a:lnSpc>
                <a:spcPct val="150000"/>
              </a:lnSpc>
            </a:pPr>
            <a:r>
              <a:rPr lang="en-US" sz="2200" b="1" dirty="0"/>
              <a:t>Advantages of Private IP Addresses and NAT</a:t>
            </a:r>
          </a:p>
          <a:p>
            <a:pPr>
              <a:lnSpc>
                <a:spcPct val="150000"/>
              </a:lnSpc>
              <a:buFont typeface="+mj-lt"/>
              <a:buAutoNum type="arabicPeriod"/>
            </a:pPr>
            <a:r>
              <a:rPr lang="en-US" sz="2200" b="1" dirty="0"/>
              <a:t>Conservation of IPv4 Address Space</a:t>
            </a:r>
            <a:r>
              <a:rPr lang="en-US" sz="2200" dirty="0"/>
              <a:t>:</a:t>
            </a:r>
          </a:p>
          <a:p>
            <a:pPr marL="742950" lvl="1" indent="-285750">
              <a:lnSpc>
                <a:spcPct val="150000"/>
              </a:lnSpc>
              <a:buFont typeface="+mj-lt"/>
              <a:buAutoNum type="arabicPeriod"/>
            </a:pPr>
            <a:r>
              <a:rPr lang="en-US" sz="2200" dirty="0"/>
              <a:t>Private IP addresses allow multiple devices to share a single public IP address, reducing the demand for public IPs.</a:t>
            </a:r>
          </a:p>
          <a:p>
            <a:pPr>
              <a:lnSpc>
                <a:spcPct val="150000"/>
              </a:lnSpc>
              <a:buFont typeface="+mj-lt"/>
              <a:buAutoNum type="arabicPeriod"/>
            </a:pPr>
            <a:r>
              <a:rPr lang="en-US" sz="2200" b="1" dirty="0"/>
              <a:t>Improved Security</a:t>
            </a:r>
            <a:r>
              <a:rPr lang="en-US" sz="2200" dirty="0"/>
              <a:t>:</a:t>
            </a:r>
          </a:p>
          <a:p>
            <a:pPr marL="742950" lvl="1" indent="-285750">
              <a:lnSpc>
                <a:spcPct val="150000"/>
              </a:lnSpc>
              <a:buFont typeface="+mj-lt"/>
              <a:buAutoNum type="arabicPeriod"/>
            </a:pPr>
            <a:r>
              <a:rPr lang="en-US" sz="2200" dirty="0"/>
              <a:t>Devices with private IPs are not directly accessible from the internet, reducing vulnerability to attacks like unauthorized access or port scanning.</a:t>
            </a:r>
          </a:p>
          <a:p>
            <a:pPr marL="0" indent="0">
              <a:lnSpc>
                <a:spcPct val="150000"/>
              </a:lnSpc>
              <a:buNone/>
            </a:pPr>
            <a:endParaRPr lang="en-PK" sz="2200" b="1" dirty="0"/>
          </a:p>
        </p:txBody>
      </p:sp>
    </p:spTree>
    <p:extLst>
      <p:ext uri="{BB962C8B-B14F-4D97-AF65-F5344CB8AC3E}">
        <p14:creationId xmlns:p14="http://schemas.microsoft.com/office/powerpoint/2010/main" val="2034951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5645</TotalTime>
  <Words>838</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Let’s start with Allah Yaar</vt:lpstr>
      <vt:lpstr>Private IP Addresses and Network Address Translation (NAT)</vt:lpstr>
      <vt:lpstr>Private IP Addresses and Network Address Translation (NAT)</vt:lpstr>
      <vt:lpstr>Private IP Addresses and Network Address Translation (NAT)</vt:lpstr>
      <vt:lpstr>Private IP Addresses and Network Address Translation (NAT)</vt:lpstr>
      <vt:lpstr>Private IP Addresses and Network Address Translation (NAT)</vt:lpstr>
      <vt:lpstr>Private IP Addresses and Network Address Translation (NAT)</vt:lpstr>
      <vt:lpstr>Private IP Addresses and Network Address Translation (NAT)</vt:lpstr>
      <vt:lpstr>Private IP Addresses and Network Address Translation (NAT)</vt:lpstr>
      <vt:lpstr>Private IP Addresses and Network Address Translation (NAT)</vt:lpstr>
      <vt:lpstr>Private IP Addresses and Network Address Translation (NAT)</vt:lpstr>
      <vt:lpstr>Private IP Addresses and Network Address Translation (NAT)</vt:lpstr>
      <vt:lpstr>Private IP Addresses and Network Address Translation (NAT)</vt:lpstr>
      <vt:lpstr>Summary Table </vt:lpstr>
      <vt:lpstr>Summary Table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with Allah Yaar</dc:title>
  <dc:creator>Allah Yaar Khan</dc:creator>
  <cp:lastModifiedBy>Allah Yaar Khan</cp:lastModifiedBy>
  <cp:revision>266</cp:revision>
  <dcterms:created xsi:type="dcterms:W3CDTF">2024-04-28T13:38:42Z</dcterms:created>
  <dcterms:modified xsi:type="dcterms:W3CDTF">2024-11-29T04:24:16Z</dcterms:modified>
</cp:coreProperties>
</file>