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
  </p:notes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8" autoAdjust="0"/>
    <p:restoredTop sz="94660"/>
  </p:normalViewPr>
  <p:slideViewPr>
    <p:cSldViewPr snapToGrid="0">
      <p:cViewPr varScale="1">
        <p:scale>
          <a:sx n="61" d="100"/>
          <a:sy n="61" d="100"/>
        </p:scale>
        <p:origin x="7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87873-B5E4-4AA6-9C7E-A90751762863}" type="datetimeFigureOut">
              <a:rPr lang="en-PK" smtClean="0"/>
              <a:t>25/11/2024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4278C-F6BF-41D8-B64F-9236666C028A}" type="slidenum">
              <a:rPr lang="en-PK" smtClean="0"/>
              <a:t>‹#›</a:t>
            </a:fld>
            <a:endParaRPr lang="en-PK"/>
          </a:p>
        </p:txBody>
      </p:sp>
    </p:spTree>
    <p:extLst>
      <p:ext uri="{BB962C8B-B14F-4D97-AF65-F5344CB8AC3E}">
        <p14:creationId xmlns:p14="http://schemas.microsoft.com/office/powerpoint/2010/main" val="308680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25/11/2024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2609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25/11/2024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496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25/11/2024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0759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25/11/2024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8972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25/11/2024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7261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25/11/2024</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84543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25/11/2024</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91681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25/11/2024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572667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25/11/2024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7024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5CCA55-E385-4BD4-8F8C-55EEF080A453}" type="datetimeFigureOut">
              <a:rPr lang="en-PK" smtClean="0"/>
              <a:t>25/11/2024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36143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25/11/2024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609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CCA55-E385-4BD4-8F8C-55EEF080A453}" type="datetimeFigureOut">
              <a:rPr lang="en-PK" smtClean="0"/>
              <a:t>25/11/2024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59040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CCA55-E385-4BD4-8F8C-55EEF080A453}" type="datetimeFigureOut">
              <a:rPr lang="en-PK" smtClean="0"/>
              <a:t>25/11/2024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117263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5CCA55-E385-4BD4-8F8C-55EEF080A453}" type="datetimeFigureOut">
              <a:rPr lang="en-PK" smtClean="0"/>
              <a:t>25/11/2024</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401898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5CCA55-E385-4BD4-8F8C-55EEF080A453}" type="datetimeFigureOut">
              <a:rPr lang="en-PK" smtClean="0"/>
              <a:t>25/11/2024</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73718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5CCA55-E385-4BD4-8F8C-55EEF080A453}" type="datetimeFigureOut">
              <a:rPr lang="en-PK" smtClean="0"/>
              <a:t>25/11/2024</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68106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25/11/2024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8119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5CCA55-E385-4BD4-8F8C-55EEF080A453}" type="datetimeFigureOut">
              <a:rPr lang="en-PK" smtClean="0"/>
              <a:t>25/11/2024</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9A45AE-6F29-4B0B-A56E-35A365532E9F}" type="slidenum">
              <a:rPr lang="en-PK" smtClean="0"/>
              <a:t>‹#›</a:t>
            </a:fld>
            <a:endParaRPr lang="en-PK"/>
          </a:p>
        </p:txBody>
      </p:sp>
    </p:spTree>
    <p:extLst>
      <p:ext uri="{BB962C8B-B14F-4D97-AF65-F5344CB8AC3E}">
        <p14:creationId xmlns:p14="http://schemas.microsoft.com/office/powerpoint/2010/main" val="375693694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69A6-CA4C-B2A5-F7E4-861C41FF65DB}"/>
              </a:ext>
            </a:extLst>
          </p:cNvPr>
          <p:cNvSpPr>
            <a:spLocks noGrp="1"/>
          </p:cNvSpPr>
          <p:nvPr>
            <p:ph type="ctrTitle"/>
          </p:nvPr>
        </p:nvSpPr>
        <p:spPr>
          <a:xfrm>
            <a:off x="1154955" y="195776"/>
            <a:ext cx="8825658" cy="2505222"/>
          </a:xfrm>
        </p:spPr>
        <p:txBody>
          <a:bodyPr/>
          <a:lstStyle/>
          <a:p>
            <a:r>
              <a:rPr lang="en-US" dirty="0"/>
              <a:t>Let’s start with Allah Yaar</a:t>
            </a:r>
            <a:endParaRPr lang="en-PK" dirty="0"/>
          </a:p>
        </p:txBody>
      </p:sp>
      <p:sp>
        <p:nvSpPr>
          <p:cNvPr id="3" name="Subtitle 2">
            <a:extLst>
              <a:ext uri="{FF2B5EF4-FFF2-40B4-BE49-F238E27FC236}">
                <a16:creationId xmlns:a16="http://schemas.microsoft.com/office/drawing/2014/main" id="{D84BAF1B-0B1A-3AB1-398F-D968AD31D1CC}"/>
              </a:ext>
            </a:extLst>
          </p:cNvPr>
          <p:cNvSpPr>
            <a:spLocks noGrp="1"/>
          </p:cNvSpPr>
          <p:nvPr>
            <p:ph type="subTitle" idx="1"/>
          </p:nvPr>
        </p:nvSpPr>
        <p:spPr>
          <a:xfrm>
            <a:off x="1154955" y="5202814"/>
            <a:ext cx="8825658" cy="850869"/>
          </a:xfrm>
        </p:spPr>
        <p:txBody>
          <a:bodyPr>
            <a:normAutofit/>
          </a:bodyPr>
          <a:lstStyle/>
          <a:p>
            <a:r>
              <a:rPr lang="en-US" sz="2800" dirty="0"/>
              <a:t>Bs in Computer Science</a:t>
            </a:r>
          </a:p>
          <a:p>
            <a:endParaRPr lang="en-US" sz="2800" dirty="0"/>
          </a:p>
          <a:p>
            <a:endParaRPr lang="en-US" sz="2800" dirty="0"/>
          </a:p>
          <a:p>
            <a:endParaRPr lang="en-PK" sz="2800" dirty="0"/>
          </a:p>
        </p:txBody>
      </p:sp>
      <p:sp>
        <p:nvSpPr>
          <p:cNvPr id="4" name="Oval 3">
            <a:extLst>
              <a:ext uri="{FF2B5EF4-FFF2-40B4-BE49-F238E27FC236}">
                <a16:creationId xmlns:a16="http://schemas.microsoft.com/office/drawing/2014/main" id="{4941F6A9-BC43-8515-6C94-E185B49C697E}"/>
              </a:ext>
            </a:extLst>
          </p:cNvPr>
          <p:cNvSpPr/>
          <p:nvPr/>
        </p:nvSpPr>
        <p:spPr>
          <a:xfrm>
            <a:off x="8384343" y="1533379"/>
            <a:ext cx="2771334" cy="275726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extLst>
      <p:ext uri="{BB962C8B-B14F-4D97-AF65-F5344CB8AC3E}">
        <p14:creationId xmlns:p14="http://schemas.microsoft.com/office/powerpoint/2010/main" val="23468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F27A4-9C60-EB8E-13C0-16BBABF7C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B94B3-FB74-2B40-ADD4-262BD07FC9F9}"/>
              </a:ext>
            </a:extLst>
          </p:cNvPr>
          <p:cNvSpPr>
            <a:spLocks noGrp="1"/>
          </p:cNvSpPr>
          <p:nvPr>
            <p:ph type="title"/>
          </p:nvPr>
        </p:nvSpPr>
        <p:spPr/>
        <p:txBody>
          <a:bodyPr/>
          <a:lstStyle/>
          <a:p>
            <a:r>
              <a:rPr lang="en-US" sz="2800" b="1" dirty="0"/>
              <a:t>Hub</a:t>
            </a:r>
            <a:endParaRPr lang="en-PK" sz="400000" b="1" dirty="0"/>
          </a:p>
        </p:txBody>
      </p:sp>
      <p:sp>
        <p:nvSpPr>
          <p:cNvPr id="3" name="Content Placeholder 2">
            <a:extLst>
              <a:ext uri="{FF2B5EF4-FFF2-40B4-BE49-F238E27FC236}">
                <a16:creationId xmlns:a16="http://schemas.microsoft.com/office/drawing/2014/main" id="{C690ECDB-9CA2-DF33-58DA-27678A07C1F4}"/>
              </a:ext>
            </a:extLst>
          </p:cNvPr>
          <p:cNvSpPr>
            <a:spLocks noGrp="1"/>
          </p:cNvSpPr>
          <p:nvPr>
            <p:ph idx="1"/>
          </p:nvPr>
        </p:nvSpPr>
        <p:spPr>
          <a:xfrm>
            <a:off x="646111" y="1177387"/>
            <a:ext cx="10485715" cy="5395691"/>
          </a:xfrm>
        </p:spPr>
        <p:txBody>
          <a:bodyPr>
            <a:normAutofit/>
          </a:bodyPr>
          <a:lstStyle/>
          <a:p>
            <a:pPr>
              <a:lnSpc>
                <a:spcPct val="150000"/>
              </a:lnSpc>
            </a:pPr>
            <a:r>
              <a:rPr lang="en-US" b="1" dirty="0"/>
              <a:t>Advantages</a:t>
            </a:r>
            <a:r>
              <a:rPr lang="en-US" dirty="0"/>
              <a:t>:</a:t>
            </a:r>
          </a:p>
          <a:p>
            <a:pPr>
              <a:lnSpc>
                <a:spcPct val="150000"/>
              </a:lnSpc>
              <a:buFont typeface="Arial" panose="020B0604020202020204" pitchFamily="34" charset="0"/>
              <a:buChar char="•"/>
            </a:pPr>
            <a:r>
              <a:rPr lang="en-US" dirty="0"/>
              <a:t>Simple to set up and cost-effective for small-scale applications.</a:t>
            </a:r>
          </a:p>
          <a:p>
            <a:pPr>
              <a:lnSpc>
                <a:spcPct val="150000"/>
              </a:lnSpc>
            </a:pPr>
            <a:r>
              <a:rPr lang="en-US" b="1" dirty="0"/>
              <a:t>Disadvantages</a:t>
            </a:r>
            <a:r>
              <a:rPr lang="en-US" dirty="0"/>
              <a:t>:</a:t>
            </a:r>
          </a:p>
          <a:p>
            <a:pPr>
              <a:lnSpc>
                <a:spcPct val="150000"/>
              </a:lnSpc>
              <a:buFont typeface="Arial" panose="020B0604020202020204" pitchFamily="34" charset="0"/>
              <a:buChar char="•"/>
            </a:pPr>
            <a:r>
              <a:rPr lang="en-US" dirty="0"/>
              <a:t>Causes unnecessary traffic and bandwidth usage.</a:t>
            </a:r>
          </a:p>
          <a:p>
            <a:pPr>
              <a:lnSpc>
                <a:spcPct val="150000"/>
              </a:lnSpc>
              <a:buFont typeface="Arial" panose="020B0604020202020204" pitchFamily="34" charset="0"/>
              <a:buChar char="•"/>
            </a:pPr>
            <a:r>
              <a:rPr lang="en-US" dirty="0"/>
              <a:t>Lacks intelligence to forward data selectively.</a:t>
            </a:r>
          </a:p>
          <a:p>
            <a:pPr>
              <a:lnSpc>
                <a:spcPct val="150000"/>
              </a:lnSpc>
            </a:pPr>
            <a:endParaRPr lang="en-US" dirty="0"/>
          </a:p>
        </p:txBody>
      </p:sp>
    </p:spTree>
    <p:extLst>
      <p:ext uri="{BB962C8B-B14F-4D97-AF65-F5344CB8AC3E}">
        <p14:creationId xmlns:p14="http://schemas.microsoft.com/office/powerpoint/2010/main" val="238631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1EFD2-B17F-1E3B-865A-9639099F7D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4D576-AB7B-5C57-0A30-034EB9118951}"/>
              </a:ext>
            </a:extLst>
          </p:cNvPr>
          <p:cNvSpPr>
            <a:spLocks noGrp="1"/>
          </p:cNvSpPr>
          <p:nvPr>
            <p:ph type="title"/>
          </p:nvPr>
        </p:nvSpPr>
        <p:spPr/>
        <p:txBody>
          <a:bodyPr/>
          <a:lstStyle/>
          <a:p>
            <a:r>
              <a:rPr lang="en-US" sz="3600" b="1" dirty="0"/>
              <a:t>Switch</a:t>
            </a:r>
            <a:endParaRPr lang="en-PK" sz="400000" b="1" dirty="0"/>
          </a:p>
        </p:txBody>
      </p:sp>
      <p:sp>
        <p:nvSpPr>
          <p:cNvPr id="3" name="Content Placeholder 2">
            <a:extLst>
              <a:ext uri="{FF2B5EF4-FFF2-40B4-BE49-F238E27FC236}">
                <a16:creationId xmlns:a16="http://schemas.microsoft.com/office/drawing/2014/main" id="{0F5E789F-0DB1-0D85-723B-447D1CDDDE30}"/>
              </a:ext>
            </a:extLst>
          </p:cNvPr>
          <p:cNvSpPr>
            <a:spLocks noGrp="1"/>
          </p:cNvSpPr>
          <p:nvPr>
            <p:ph idx="1"/>
          </p:nvPr>
        </p:nvSpPr>
        <p:spPr>
          <a:xfrm>
            <a:off x="646111" y="1177387"/>
            <a:ext cx="10485715" cy="5395691"/>
          </a:xfrm>
        </p:spPr>
        <p:txBody>
          <a:bodyPr>
            <a:normAutofit/>
          </a:bodyPr>
          <a:lstStyle/>
          <a:p>
            <a:pPr>
              <a:lnSpc>
                <a:spcPct val="150000"/>
              </a:lnSpc>
            </a:pPr>
            <a:r>
              <a:rPr lang="en-US" b="1" dirty="0"/>
              <a:t>Definition</a:t>
            </a:r>
            <a:r>
              <a:rPr lang="en-US" dirty="0"/>
              <a:t>:</a:t>
            </a:r>
            <a:br>
              <a:rPr lang="en-US" dirty="0"/>
            </a:br>
            <a:r>
              <a:rPr lang="en-US" dirty="0"/>
              <a:t>A switch intelligently connects devices in a network, using MAC addresses to forward data packets directly to the intended recipient.</a:t>
            </a:r>
          </a:p>
          <a:p>
            <a:pPr>
              <a:lnSpc>
                <a:spcPct val="150000"/>
              </a:lnSpc>
            </a:pPr>
            <a:r>
              <a:rPr lang="en-US" b="1" dirty="0"/>
              <a:t>Advanced Features</a:t>
            </a:r>
            <a:r>
              <a:rPr lang="en-US" dirty="0"/>
              <a:t>:</a:t>
            </a:r>
          </a:p>
          <a:p>
            <a:pPr>
              <a:lnSpc>
                <a:spcPct val="150000"/>
              </a:lnSpc>
              <a:buFont typeface="Wingdings" panose="05000000000000000000" pitchFamily="2" charset="2"/>
              <a:buChar char="v"/>
            </a:pPr>
            <a:r>
              <a:rPr lang="en-US" b="1" dirty="0"/>
              <a:t>Managed Switches</a:t>
            </a:r>
            <a:r>
              <a:rPr lang="en-US" dirty="0"/>
              <a:t>:</a:t>
            </a:r>
          </a:p>
          <a:p>
            <a:pPr marL="742950" lvl="1" indent="-285750">
              <a:lnSpc>
                <a:spcPct val="150000"/>
              </a:lnSpc>
              <a:buFont typeface="Arial" panose="020B0604020202020204" pitchFamily="34" charset="0"/>
              <a:buChar char="•"/>
            </a:pPr>
            <a:r>
              <a:rPr lang="en-US" dirty="0"/>
              <a:t>VLAN Support: Segments network traffic for improved security and efficiency.</a:t>
            </a:r>
          </a:p>
          <a:p>
            <a:pPr marL="742950" lvl="1" indent="-285750">
              <a:lnSpc>
                <a:spcPct val="150000"/>
              </a:lnSpc>
              <a:buFont typeface="Arial" panose="020B0604020202020204" pitchFamily="34" charset="0"/>
              <a:buChar char="•"/>
            </a:pPr>
            <a:r>
              <a:rPr lang="en-US" dirty="0"/>
              <a:t>Link Aggregation: Combines multiple network connections to increase bandwidth.</a:t>
            </a:r>
          </a:p>
          <a:p>
            <a:pPr>
              <a:lnSpc>
                <a:spcPct val="150000"/>
              </a:lnSpc>
              <a:buFont typeface="Wingdings" panose="05000000000000000000" pitchFamily="2" charset="2"/>
              <a:buChar char="v"/>
            </a:pPr>
            <a:r>
              <a:rPr lang="en-US" b="1" dirty="0"/>
              <a:t>PoE (Power over Ethernet)</a:t>
            </a:r>
            <a:r>
              <a:rPr lang="en-US" dirty="0"/>
              <a:t>: Delivers power to devices like IP cameras through Ethernet cables.</a:t>
            </a:r>
          </a:p>
        </p:txBody>
      </p:sp>
    </p:spTree>
    <p:extLst>
      <p:ext uri="{BB962C8B-B14F-4D97-AF65-F5344CB8AC3E}">
        <p14:creationId xmlns:p14="http://schemas.microsoft.com/office/powerpoint/2010/main" val="348604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606BD-5AAF-A0C4-D94A-F79970FBB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AFD772-7026-916E-F420-69D08C7C3802}"/>
              </a:ext>
            </a:extLst>
          </p:cNvPr>
          <p:cNvSpPr>
            <a:spLocks noGrp="1"/>
          </p:cNvSpPr>
          <p:nvPr>
            <p:ph type="title"/>
          </p:nvPr>
        </p:nvSpPr>
        <p:spPr/>
        <p:txBody>
          <a:bodyPr/>
          <a:lstStyle/>
          <a:p>
            <a:r>
              <a:rPr lang="en-US" sz="3600" b="1" dirty="0"/>
              <a:t>Switch</a:t>
            </a:r>
            <a:endParaRPr lang="en-PK" sz="400000" b="1" dirty="0"/>
          </a:p>
        </p:txBody>
      </p:sp>
      <p:sp>
        <p:nvSpPr>
          <p:cNvPr id="3" name="Content Placeholder 2">
            <a:extLst>
              <a:ext uri="{FF2B5EF4-FFF2-40B4-BE49-F238E27FC236}">
                <a16:creationId xmlns:a16="http://schemas.microsoft.com/office/drawing/2014/main" id="{7748DC38-6706-4E61-CB8E-9E6BCD2C6DA3}"/>
              </a:ext>
            </a:extLst>
          </p:cNvPr>
          <p:cNvSpPr>
            <a:spLocks noGrp="1"/>
          </p:cNvSpPr>
          <p:nvPr>
            <p:ph idx="1"/>
          </p:nvPr>
        </p:nvSpPr>
        <p:spPr>
          <a:xfrm>
            <a:off x="646111" y="1177387"/>
            <a:ext cx="10485715" cy="5395691"/>
          </a:xfrm>
        </p:spPr>
        <p:txBody>
          <a:bodyPr>
            <a:normAutofit/>
          </a:bodyPr>
          <a:lstStyle/>
          <a:p>
            <a:pPr>
              <a:lnSpc>
                <a:spcPct val="150000"/>
              </a:lnSpc>
            </a:pPr>
            <a:r>
              <a:rPr lang="en-US" b="1" dirty="0"/>
              <a:t>Advantages</a:t>
            </a:r>
          </a:p>
          <a:p>
            <a:pPr>
              <a:lnSpc>
                <a:spcPct val="150000"/>
              </a:lnSpc>
              <a:buFont typeface="Wingdings" panose="05000000000000000000" pitchFamily="2" charset="2"/>
              <a:buChar char="§"/>
            </a:pPr>
            <a:r>
              <a:rPr lang="en-US" dirty="0"/>
              <a:t>Reduces network congestion.</a:t>
            </a:r>
          </a:p>
          <a:p>
            <a:pPr>
              <a:lnSpc>
                <a:spcPct val="150000"/>
              </a:lnSpc>
              <a:buFont typeface="Wingdings" panose="05000000000000000000" pitchFamily="2" charset="2"/>
              <a:buChar char="§"/>
            </a:pPr>
            <a:r>
              <a:rPr lang="en-US" dirty="0"/>
              <a:t>Supports scalability and advanced configurations.</a:t>
            </a:r>
          </a:p>
          <a:p>
            <a:pPr>
              <a:lnSpc>
                <a:spcPct val="150000"/>
              </a:lnSpc>
            </a:pPr>
            <a:r>
              <a:rPr lang="en-US" b="1" dirty="0"/>
              <a:t>Disadvantages</a:t>
            </a:r>
          </a:p>
          <a:p>
            <a:pPr>
              <a:lnSpc>
                <a:spcPct val="150000"/>
              </a:lnSpc>
              <a:buFont typeface="Wingdings" panose="05000000000000000000" pitchFamily="2" charset="2"/>
              <a:buChar char="§"/>
            </a:pPr>
            <a:r>
              <a:rPr lang="en-US" dirty="0"/>
              <a:t>Costlier than hubs.</a:t>
            </a:r>
            <a:endParaRPr lang="en-US" b="1" dirty="0"/>
          </a:p>
          <a:p>
            <a:pPr>
              <a:lnSpc>
                <a:spcPct val="150000"/>
              </a:lnSpc>
              <a:buFont typeface="Wingdings" panose="05000000000000000000" pitchFamily="2" charset="2"/>
              <a:buChar char="§"/>
            </a:pPr>
            <a:r>
              <a:rPr lang="en-US" dirty="0"/>
              <a:t>Requires expertise to configure and manage.</a:t>
            </a:r>
            <a:endParaRPr lang="en-US" b="1" dirty="0"/>
          </a:p>
          <a:p>
            <a:pPr>
              <a:lnSpc>
                <a:spcPct val="150000"/>
              </a:lnSpc>
            </a:pPr>
            <a:endParaRPr lang="en-US" dirty="0"/>
          </a:p>
        </p:txBody>
      </p:sp>
    </p:spTree>
    <p:extLst>
      <p:ext uri="{BB962C8B-B14F-4D97-AF65-F5344CB8AC3E}">
        <p14:creationId xmlns:p14="http://schemas.microsoft.com/office/powerpoint/2010/main" val="260957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4AEA8-8A71-3E0F-C812-939B5901E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E75253-D0E7-600C-A287-3AD09CCD2B98}"/>
              </a:ext>
            </a:extLst>
          </p:cNvPr>
          <p:cNvSpPr>
            <a:spLocks noGrp="1"/>
          </p:cNvSpPr>
          <p:nvPr>
            <p:ph type="title"/>
          </p:nvPr>
        </p:nvSpPr>
        <p:spPr/>
        <p:txBody>
          <a:bodyPr/>
          <a:lstStyle/>
          <a:p>
            <a:r>
              <a:rPr lang="en-US" sz="3200" b="1" dirty="0"/>
              <a:t>Bridge</a:t>
            </a:r>
            <a:endParaRPr lang="en-PK" sz="400000" b="1" dirty="0"/>
          </a:p>
        </p:txBody>
      </p:sp>
      <p:sp>
        <p:nvSpPr>
          <p:cNvPr id="3" name="Content Placeholder 2">
            <a:extLst>
              <a:ext uri="{FF2B5EF4-FFF2-40B4-BE49-F238E27FC236}">
                <a16:creationId xmlns:a16="http://schemas.microsoft.com/office/drawing/2014/main" id="{B3169232-C063-75E3-33DB-7E28FC80C6D2}"/>
              </a:ext>
            </a:extLst>
          </p:cNvPr>
          <p:cNvSpPr>
            <a:spLocks noGrp="1"/>
          </p:cNvSpPr>
          <p:nvPr>
            <p:ph idx="1"/>
          </p:nvPr>
        </p:nvSpPr>
        <p:spPr>
          <a:xfrm>
            <a:off x="646111" y="1177387"/>
            <a:ext cx="10485715" cy="5395691"/>
          </a:xfrm>
        </p:spPr>
        <p:txBody>
          <a:bodyPr>
            <a:normAutofit/>
          </a:bodyPr>
          <a:lstStyle/>
          <a:p>
            <a:pPr>
              <a:lnSpc>
                <a:spcPct val="150000"/>
              </a:lnSpc>
            </a:pPr>
            <a:r>
              <a:rPr lang="en-US" b="1" dirty="0"/>
              <a:t>Definition</a:t>
            </a:r>
            <a:r>
              <a:rPr lang="en-US" dirty="0"/>
              <a:t>:</a:t>
            </a:r>
            <a:br>
              <a:rPr lang="en-US" dirty="0"/>
            </a:br>
            <a:r>
              <a:rPr lang="en-US" dirty="0"/>
              <a:t>A bridge connects two or more network segments, enabling them to function as a single network while reducing congestion.</a:t>
            </a:r>
          </a:p>
          <a:p>
            <a:pPr>
              <a:lnSpc>
                <a:spcPct val="150000"/>
              </a:lnSpc>
            </a:pPr>
            <a:r>
              <a:rPr lang="en-US" b="1" dirty="0"/>
              <a:t>Types</a:t>
            </a:r>
            <a:r>
              <a:rPr lang="en-US" dirty="0"/>
              <a:t>:</a:t>
            </a:r>
          </a:p>
          <a:p>
            <a:pPr>
              <a:lnSpc>
                <a:spcPct val="150000"/>
              </a:lnSpc>
              <a:buFont typeface="Arial" panose="020B0604020202020204" pitchFamily="34" charset="0"/>
              <a:buChar char="•"/>
            </a:pPr>
            <a:r>
              <a:rPr lang="en-US" b="1" dirty="0"/>
              <a:t>Transparent Bridge</a:t>
            </a:r>
            <a:r>
              <a:rPr lang="en-US" dirty="0"/>
              <a:t>: Operates automatically without altering the network’s architecture.</a:t>
            </a:r>
          </a:p>
          <a:p>
            <a:pPr>
              <a:lnSpc>
                <a:spcPct val="150000"/>
              </a:lnSpc>
              <a:buFont typeface="Arial" panose="020B0604020202020204" pitchFamily="34" charset="0"/>
              <a:buChar char="•"/>
            </a:pPr>
            <a:r>
              <a:rPr lang="en-US" b="1" dirty="0"/>
              <a:t>Source Routing Bridge</a:t>
            </a:r>
            <a:r>
              <a:rPr lang="en-US" dirty="0"/>
              <a:t>: Uses the packet’s source address to determine the forwarding path.</a:t>
            </a:r>
          </a:p>
          <a:p>
            <a:pPr>
              <a:lnSpc>
                <a:spcPct val="150000"/>
              </a:lnSpc>
            </a:pPr>
            <a:endParaRPr lang="en-US" dirty="0"/>
          </a:p>
        </p:txBody>
      </p:sp>
    </p:spTree>
    <p:extLst>
      <p:ext uri="{BB962C8B-B14F-4D97-AF65-F5344CB8AC3E}">
        <p14:creationId xmlns:p14="http://schemas.microsoft.com/office/powerpoint/2010/main" val="49877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82246-EF9D-58F8-4D49-B96C85B112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C6EF11-D13C-1CB8-0965-48B373671D76}"/>
              </a:ext>
            </a:extLst>
          </p:cNvPr>
          <p:cNvSpPr>
            <a:spLocks noGrp="1"/>
          </p:cNvSpPr>
          <p:nvPr>
            <p:ph type="title"/>
          </p:nvPr>
        </p:nvSpPr>
        <p:spPr/>
        <p:txBody>
          <a:bodyPr/>
          <a:lstStyle/>
          <a:p>
            <a:r>
              <a:rPr lang="en-US" sz="3200" b="1" dirty="0"/>
              <a:t>Bridge</a:t>
            </a:r>
            <a:endParaRPr lang="en-PK" sz="400000" b="1" dirty="0"/>
          </a:p>
        </p:txBody>
      </p:sp>
      <p:sp>
        <p:nvSpPr>
          <p:cNvPr id="3" name="Content Placeholder 2">
            <a:extLst>
              <a:ext uri="{FF2B5EF4-FFF2-40B4-BE49-F238E27FC236}">
                <a16:creationId xmlns:a16="http://schemas.microsoft.com/office/drawing/2014/main" id="{1ED822A6-51BE-619D-00C8-CE0C31314B06}"/>
              </a:ext>
            </a:extLst>
          </p:cNvPr>
          <p:cNvSpPr>
            <a:spLocks noGrp="1"/>
          </p:cNvSpPr>
          <p:nvPr>
            <p:ph idx="1"/>
          </p:nvPr>
        </p:nvSpPr>
        <p:spPr>
          <a:xfrm>
            <a:off x="646111" y="1177387"/>
            <a:ext cx="10485715" cy="5395691"/>
          </a:xfrm>
        </p:spPr>
        <p:txBody>
          <a:bodyPr>
            <a:normAutofit/>
          </a:bodyPr>
          <a:lstStyle/>
          <a:p>
            <a:pPr>
              <a:lnSpc>
                <a:spcPct val="150000"/>
              </a:lnSpc>
            </a:pPr>
            <a:r>
              <a:rPr lang="en-US" b="1" dirty="0"/>
              <a:t>Advantages</a:t>
            </a:r>
            <a:r>
              <a:rPr lang="en-US" dirty="0"/>
              <a:t>:</a:t>
            </a:r>
          </a:p>
          <a:p>
            <a:pPr>
              <a:lnSpc>
                <a:spcPct val="150000"/>
              </a:lnSpc>
              <a:buFont typeface="Arial" panose="020B0604020202020204" pitchFamily="34" charset="0"/>
              <a:buChar char="•"/>
            </a:pPr>
            <a:r>
              <a:rPr lang="en-US" dirty="0"/>
              <a:t>Efficiently manages traffic between segments.</a:t>
            </a:r>
          </a:p>
          <a:p>
            <a:pPr>
              <a:lnSpc>
                <a:spcPct val="150000"/>
              </a:lnSpc>
              <a:buFont typeface="Arial" panose="020B0604020202020204" pitchFamily="34" charset="0"/>
              <a:buChar char="•"/>
            </a:pPr>
            <a:r>
              <a:rPr lang="en-US" dirty="0"/>
              <a:t>Enhances scalability by extending networks.</a:t>
            </a:r>
          </a:p>
          <a:p>
            <a:pPr>
              <a:lnSpc>
                <a:spcPct val="150000"/>
              </a:lnSpc>
              <a:buFont typeface="Arial" panose="020B0604020202020204" pitchFamily="34" charset="0"/>
              <a:buChar char="•"/>
            </a:pPr>
            <a:r>
              <a:rPr lang="en-US" b="1" dirty="0"/>
              <a:t>Disadvantages</a:t>
            </a:r>
            <a:r>
              <a:rPr lang="en-US" dirty="0"/>
              <a:t>:</a:t>
            </a:r>
          </a:p>
          <a:p>
            <a:pPr marL="742950" lvl="1" indent="-285750">
              <a:lnSpc>
                <a:spcPct val="150000"/>
              </a:lnSpc>
              <a:buFont typeface="Arial" panose="020B0604020202020204" pitchFamily="34" charset="0"/>
              <a:buChar char="•"/>
            </a:pPr>
            <a:r>
              <a:rPr lang="en-US" sz="2000" dirty="0"/>
              <a:t>Limited functionality compared to modern switches.</a:t>
            </a:r>
          </a:p>
          <a:p>
            <a:pPr marL="742950" lvl="1" indent="-285750">
              <a:lnSpc>
                <a:spcPct val="150000"/>
              </a:lnSpc>
              <a:buFont typeface="Arial" panose="020B0604020202020204" pitchFamily="34" charset="0"/>
              <a:buChar char="•"/>
            </a:pPr>
            <a:r>
              <a:rPr lang="en-US" sz="2000" dirty="0"/>
              <a:t>Can introduce latency if misconfigured.</a:t>
            </a:r>
          </a:p>
          <a:p>
            <a:pPr>
              <a:lnSpc>
                <a:spcPct val="150000"/>
              </a:lnSpc>
            </a:pPr>
            <a:endParaRPr lang="en-US" dirty="0"/>
          </a:p>
        </p:txBody>
      </p:sp>
    </p:spTree>
    <p:extLst>
      <p:ext uri="{BB962C8B-B14F-4D97-AF65-F5344CB8AC3E}">
        <p14:creationId xmlns:p14="http://schemas.microsoft.com/office/powerpoint/2010/main" val="1310313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931E2-3231-AE55-E6DA-3DD36D351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1168C-5F95-9C0B-130E-733C349BA8CB}"/>
              </a:ext>
            </a:extLst>
          </p:cNvPr>
          <p:cNvSpPr>
            <a:spLocks noGrp="1"/>
          </p:cNvSpPr>
          <p:nvPr>
            <p:ph type="title"/>
          </p:nvPr>
        </p:nvSpPr>
        <p:spPr/>
        <p:txBody>
          <a:bodyPr/>
          <a:lstStyle/>
          <a:p>
            <a:r>
              <a:rPr lang="en-US" sz="3200" b="1" dirty="0"/>
              <a:t>Wi-Fi</a:t>
            </a:r>
            <a:endParaRPr lang="en-PK" sz="400000" b="1" dirty="0"/>
          </a:p>
        </p:txBody>
      </p:sp>
      <p:sp>
        <p:nvSpPr>
          <p:cNvPr id="3" name="Content Placeholder 2">
            <a:extLst>
              <a:ext uri="{FF2B5EF4-FFF2-40B4-BE49-F238E27FC236}">
                <a16:creationId xmlns:a16="http://schemas.microsoft.com/office/drawing/2014/main" id="{3DD9A4CE-BC9D-5BDE-AB18-8E68D226EDF7}"/>
              </a:ext>
            </a:extLst>
          </p:cNvPr>
          <p:cNvSpPr>
            <a:spLocks noGrp="1"/>
          </p:cNvSpPr>
          <p:nvPr>
            <p:ph idx="1"/>
          </p:nvPr>
        </p:nvSpPr>
        <p:spPr>
          <a:xfrm>
            <a:off x="646111" y="1177387"/>
            <a:ext cx="10485715" cy="5395691"/>
          </a:xfrm>
        </p:spPr>
        <p:txBody>
          <a:bodyPr>
            <a:normAutofit/>
          </a:bodyPr>
          <a:lstStyle/>
          <a:p>
            <a:pPr>
              <a:lnSpc>
                <a:spcPct val="150000"/>
              </a:lnSpc>
            </a:pPr>
            <a:r>
              <a:rPr lang="en-US" b="1" dirty="0"/>
              <a:t>Definition</a:t>
            </a:r>
            <a:r>
              <a:rPr lang="en-US" dirty="0"/>
              <a:t>:</a:t>
            </a:r>
            <a:br>
              <a:rPr lang="en-US" dirty="0"/>
            </a:br>
            <a:r>
              <a:rPr lang="en-US" dirty="0"/>
              <a:t>Wi-Fi provides wireless connectivity using radio waves, supporting devices over a short to medium range.</a:t>
            </a:r>
          </a:p>
          <a:p>
            <a:pPr>
              <a:lnSpc>
                <a:spcPct val="150000"/>
              </a:lnSpc>
            </a:pPr>
            <a:r>
              <a:rPr lang="en-US" b="1" dirty="0"/>
              <a:t>Advanced Features</a:t>
            </a:r>
            <a:r>
              <a:rPr lang="en-US" dirty="0"/>
              <a:t>:</a:t>
            </a:r>
          </a:p>
          <a:p>
            <a:pPr>
              <a:lnSpc>
                <a:spcPct val="150000"/>
              </a:lnSpc>
              <a:buFont typeface="Arial" panose="020B0604020202020204" pitchFamily="34" charset="0"/>
              <a:buChar char="•"/>
            </a:pPr>
            <a:r>
              <a:rPr lang="en-US" b="1" dirty="0"/>
              <a:t>Wi-Fi Standards</a:t>
            </a:r>
            <a:r>
              <a:rPr lang="en-US" dirty="0"/>
              <a:t>: E.g., 802.11ax (Wi-Fi 6) offers faster speeds, lower latency, and improved performance in crowded environments.</a:t>
            </a:r>
          </a:p>
          <a:p>
            <a:pPr>
              <a:lnSpc>
                <a:spcPct val="150000"/>
              </a:lnSpc>
              <a:buFont typeface="Arial" panose="020B0604020202020204" pitchFamily="34" charset="0"/>
              <a:buChar char="•"/>
            </a:pPr>
            <a:r>
              <a:rPr lang="en-US" b="1" dirty="0"/>
              <a:t>Mesh Networking</a:t>
            </a:r>
            <a:r>
              <a:rPr lang="en-US" dirty="0"/>
              <a:t>: Eliminates dead zones by creating a seamless network using multiple access points.</a:t>
            </a:r>
          </a:p>
          <a:p>
            <a:pPr marL="0" indent="0">
              <a:lnSpc>
                <a:spcPct val="150000"/>
              </a:lnSpc>
              <a:buNone/>
            </a:pPr>
            <a:endParaRPr lang="en-US" dirty="0"/>
          </a:p>
        </p:txBody>
      </p:sp>
    </p:spTree>
    <p:extLst>
      <p:ext uri="{BB962C8B-B14F-4D97-AF65-F5344CB8AC3E}">
        <p14:creationId xmlns:p14="http://schemas.microsoft.com/office/powerpoint/2010/main" val="83958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E1FAA-FA81-F77A-406A-8FB800A5A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590F7F-1DFB-1F2D-1474-1857EBA0DBE5}"/>
              </a:ext>
            </a:extLst>
          </p:cNvPr>
          <p:cNvSpPr>
            <a:spLocks noGrp="1"/>
          </p:cNvSpPr>
          <p:nvPr>
            <p:ph type="title"/>
          </p:nvPr>
        </p:nvSpPr>
        <p:spPr/>
        <p:txBody>
          <a:bodyPr/>
          <a:lstStyle/>
          <a:p>
            <a:r>
              <a:rPr lang="en-US" sz="3200" b="1" dirty="0"/>
              <a:t>Wi-Fi</a:t>
            </a:r>
            <a:endParaRPr lang="en-PK" sz="400000" b="1" dirty="0"/>
          </a:p>
        </p:txBody>
      </p:sp>
      <p:sp>
        <p:nvSpPr>
          <p:cNvPr id="3" name="Content Placeholder 2">
            <a:extLst>
              <a:ext uri="{FF2B5EF4-FFF2-40B4-BE49-F238E27FC236}">
                <a16:creationId xmlns:a16="http://schemas.microsoft.com/office/drawing/2014/main" id="{733C2E86-25F2-0A28-B07C-529AFEA4EB20}"/>
              </a:ext>
            </a:extLst>
          </p:cNvPr>
          <p:cNvSpPr>
            <a:spLocks noGrp="1"/>
          </p:cNvSpPr>
          <p:nvPr>
            <p:ph idx="1"/>
          </p:nvPr>
        </p:nvSpPr>
        <p:spPr>
          <a:xfrm>
            <a:off x="646111" y="1177387"/>
            <a:ext cx="10485715" cy="5395691"/>
          </a:xfrm>
        </p:spPr>
        <p:txBody>
          <a:bodyPr>
            <a:normAutofit/>
          </a:bodyPr>
          <a:lstStyle/>
          <a:p>
            <a:pPr>
              <a:lnSpc>
                <a:spcPct val="150000"/>
              </a:lnSpc>
            </a:pPr>
            <a:r>
              <a:rPr lang="en-US" b="1" dirty="0"/>
              <a:t>Advantages</a:t>
            </a:r>
            <a:r>
              <a:rPr lang="en-US" dirty="0"/>
              <a:t>:</a:t>
            </a:r>
          </a:p>
          <a:p>
            <a:pPr>
              <a:lnSpc>
                <a:spcPct val="150000"/>
              </a:lnSpc>
              <a:buFont typeface="Arial" panose="020B0604020202020204" pitchFamily="34" charset="0"/>
              <a:buChar char="•"/>
            </a:pPr>
            <a:r>
              <a:rPr lang="en-US" dirty="0"/>
              <a:t>Eliminates the need for cables.</a:t>
            </a:r>
          </a:p>
          <a:p>
            <a:pPr>
              <a:lnSpc>
                <a:spcPct val="150000"/>
              </a:lnSpc>
              <a:buFont typeface="Arial" panose="020B0604020202020204" pitchFamily="34" charset="0"/>
              <a:buChar char="•"/>
            </a:pPr>
            <a:r>
              <a:rPr lang="en-US" dirty="0"/>
              <a:t>Enables mobility and flexibility.</a:t>
            </a:r>
          </a:p>
          <a:p>
            <a:pPr>
              <a:lnSpc>
                <a:spcPct val="150000"/>
              </a:lnSpc>
              <a:buFont typeface="Arial" panose="020B0604020202020204" pitchFamily="34" charset="0"/>
              <a:buChar char="•"/>
            </a:pPr>
            <a:r>
              <a:rPr lang="en-US" b="1" dirty="0"/>
              <a:t>Disadvantages</a:t>
            </a:r>
            <a:r>
              <a:rPr lang="en-US" dirty="0"/>
              <a:t>:</a:t>
            </a:r>
          </a:p>
          <a:p>
            <a:pPr marL="742950" lvl="1" indent="-285750">
              <a:lnSpc>
                <a:spcPct val="150000"/>
              </a:lnSpc>
              <a:buFont typeface="Arial" panose="020B0604020202020204" pitchFamily="34" charset="0"/>
              <a:buChar char="•"/>
            </a:pPr>
            <a:r>
              <a:rPr lang="en-US" sz="2000" dirty="0"/>
              <a:t>Prone to interference from physical obstructions and other devices.</a:t>
            </a:r>
          </a:p>
          <a:p>
            <a:pPr marL="742950" lvl="1" indent="-285750">
              <a:lnSpc>
                <a:spcPct val="150000"/>
              </a:lnSpc>
              <a:buFont typeface="Arial" panose="020B0604020202020204" pitchFamily="34" charset="0"/>
              <a:buChar char="•"/>
            </a:pPr>
            <a:r>
              <a:rPr lang="en-US" sz="2000" dirty="0"/>
              <a:t>Security concerns if encryption is weak (e.g., WEP).</a:t>
            </a:r>
          </a:p>
        </p:txBody>
      </p:sp>
    </p:spTree>
    <p:extLst>
      <p:ext uri="{BB962C8B-B14F-4D97-AF65-F5344CB8AC3E}">
        <p14:creationId xmlns:p14="http://schemas.microsoft.com/office/powerpoint/2010/main" val="659860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925EC-2E7C-E219-6F0D-3418DB3E74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C37C01-329C-1C31-BE82-651F79178BD9}"/>
              </a:ext>
            </a:extLst>
          </p:cNvPr>
          <p:cNvSpPr>
            <a:spLocks noGrp="1"/>
          </p:cNvSpPr>
          <p:nvPr>
            <p:ph type="title"/>
          </p:nvPr>
        </p:nvSpPr>
        <p:spPr/>
        <p:txBody>
          <a:bodyPr/>
          <a:lstStyle/>
          <a:p>
            <a:r>
              <a:rPr lang="en-US" sz="3200" b="1" dirty="0"/>
              <a:t>Bluetooth</a:t>
            </a:r>
            <a:endParaRPr lang="en-PK" sz="400000" b="1" dirty="0"/>
          </a:p>
        </p:txBody>
      </p:sp>
      <p:sp>
        <p:nvSpPr>
          <p:cNvPr id="3" name="Content Placeholder 2">
            <a:extLst>
              <a:ext uri="{FF2B5EF4-FFF2-40B4-BE49-F238E27FC236}">
                <a16:creationId xmlns:a16="http://schemas.microsoft.com/office/drawing/2014/main" id="{5E85AE7D-A32A-22D9-071F-44C62C42B15F}"/>
              </a:ext>
            </a:extLst>
          </p:cNvPr>
          <p:cNvSpPr>
            <a:spLocks noGrp="1"/>
          </p:cNvSpPr>
          <p:nvPr>
            <p:ph idx="1"/>
          </p:nvPr>
        </p:nvSpPr>
        <p:spPr>
          <a:xfrm>
            <a:off x="646111" y="1177387"/>
            <a:ext cx="10485715" cy="5395691"/>
          </a:xfrm>
        </p:spPr>
        <p:txBody>
          <a:bodyPr>
            <a:normAutofit/>
          </a:bodyPr>
          <a:lstStyle/>
          <a:p>
            <a:pPr>
              <a:lnSpc>
                <a:spcPct val="150000"/>
              </a:lnSpc>
            </a:pPr>
            <a:r>
              <a:rPr lang="en-US" b="1" dirty="0"/>
              <a:t>Definition</a:t>
            </a:r>
            <a:r>
              <a:rPr lang="en-US" dirty="0"/>
              <a:t>:</a:t>
            </a:r>
            <a:br>
              <a:rPr lang="en-US" dirty="0"/>
            </a:br>
            <a:r>
              <a:rPr lang="en-US" dirty="0"/>
              <a:t>Bluetooth provides short-range wireless communication between devices for data transfer or peripheral connection.</a:t>
            </a:r>
          </a:p>
          <a:p>
            <a:pPr>
              <a:lnSpc>
                <a:spcPct val="150000"/>
              </a:lnSpc>
            </a:pPr>
            <a:r>
              <a:rPr lang="en-US" b="1" dirty="0"/>
              <a:t>Advanced Features</a:t>
            </a:r>
            <a:r>
              <a:rPr lang="en-US" dirty="0"/>
              <a:t>:</a:t>
            </a:r>
          </a:p>
          <a:p>
            <a:pPr>
              <a:lnSpc>
                <a:spcPct val="150000"/>
              </a:lnSpc>
              <a:buFont typeface="Arial" panose="020B0604020202020204" pitchFamily="34" charset="0"/>
              <a:buChar char="•"/>
            </a:pPr>
            <a:r>
              <a:rPr lang="en-US" b="1" dirty="0"/>
              <a:t>Bluetooth Low Energy (BLE)</a:t>
            </a:r>
            <a:r>
              <a:rPr lang="en-US" dirty="0"/>
              <a:t>: Optimized for IoT devices, using minimal power.</a:t>
            </a:r>
          </a:p>
          <a:p>
            <a:pPr>
              <a:lnSpc>
                <a:spcPct val="150000"/>
              </a:lnSpc>
              <a:buFont typeface="Arial" panose="020B0604020202020204" pitchFamily="34" charset="0"/>
              <a:buChar char="•"/>
            </a:pPr>
            <a:r>
              <a:rPr lang="en-US" b="1" dirty="0"/>
              <a:t>Improved Audio (Bluetooth 5.3)</a:t>
            </a:r>
            <a:r>
              <a:rPr lang="en-US" dirty="0"/>
              <a:t>: Offers better sound quality and reduced latency for devices like headphones.</a:t>
            </a:r>
          </a:p>
          <a:p>
            <a:pPr>
              <a:lnSpc>
                <a:spcPct val="150000"/>
              </a:lnSpc>
            </a:pPr>
            <a:endParaRPr lang="en-US" sz="2000" dirty="0"/>
          </a:p>
        </p:txBody>
      </p:sp>
    </p:spTree>
    <p:extLst>
      <p:ext uri="{BB962C8B-B14F-4D97-AF65-F5344CB8AC3E}">
        <p14:creationId xmlns:p14="http://schemas.microsoft.com/office/powerpoint/2010/main" val="2246773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8384F-47DC-4170-ECC7-8C22D5895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4A7B96-9AA3-33EE-CE26-44FB6B083A66}"/>
              </a:ext>
            </a:extLst>
          </p:cNvPr>
          <p:cNvSpPr>
            <a:spLocks noGrp="1"/>
          </p:cNvSpPr>
          <p:nvPr>
            <p:ph type="title"/>
          </p:nvPr>
        </p:nvSpPr>
        <p:spPr/>
        <p:txBody>
          <a:bodyPr/>
          <a:lstStyle/>
          <a:p>
            <a:r>
              <a:rPr lang="en-US" sz="3200" b="1" dirty="0"/>
              <a:t>Bluetooth</a:t>
            </a:r>
            <a:endParaRPr lang="en-PK" sz="400000" b="1" dirty="0"/>
          </a:p>
        </p:txBody>
      </p:sp>
      <p:sp>
        <p:nvSpPr>
          <p:cNvPr id="3" name="Content Placeholder 2">
            <a:extLst>
              <a:ext uri="{FF2B5EF4-FFF2-40B4-BE49-F238E27FC236}">
                <a16:creationId xmlns:a16="http://schemas.microsoft.com/office/drawing/2014/main" id="{96F1B871-7590-0B2B-BABE-9512BEF5D08E}"/>
              </a:ext>
            </a:extLst>
          </p:cNvPr>
          <p:cNvSpPr>
            <a:spLocks noGrp="1"/>
          </p:cNvSpPr>
          <p:nvPr>
            <p:ph idx="1"/>
          </p:nvPr>
        </p:nvSpPr>
        <p:spPr>
          <a:xfrm>
            <a:off x="646111" y="1177387"/>
            <a:ext cx="10485715" cy="5395691"/>
          </a:xfrm>
        </p:spPr>
        <p:txBody>
          <a:bodyPr>
            <a:normAutofit/>
          </a:bodyPr>
          <a:lstStyle/>
          <a:p>
            <a:pPr>
              <a:lnSpc>
                <a:spcPct val="150000"/>
              </a:lnSpc>
            </a:pPr>
            <a:r>
              <a:rPr lang="en-US" b="1" dirty="0"/>
              <a:t>Advantages</a:t>
            </a:r>
            <a:r>
              <a:rPr lang="en-US" dirty="0"/>
              <a:t>:</a:t>
            </a:r>
          </a:p>
          <a:p>
            <a:pPr>
              <a:lnSpc>
                <a:spcPct val="150000"/>
              </a:lnSpc>
              <a:buFont typeface="Arial" panose="020B0604020202020204" pitchFamily="34" charset="0"/>
              <a:buChar char="•"/>
            </a:pPr>
            <a:r>
              <a:rPr lang="en-US" dirty="0"/>
              <a:t>Energy-efficient for small devices.</a:t>
            </a:r>
          </a:p>
          <a:p>
            <a:pPr>
              <a:lnSpc>
                <a:spcPct val="150000"/>
              </a:lnSpc>
              <a:buFont typeface="Arial" panose="020B0604020202020204" pitchFamily="34" charset="0"/>
              <a:buChar char="•"/>
            </a:pPr>
            <a:r>
              <a:rPr lang="en-US" dirty="0"/>
              <a:t>Simplifies connections between personal devices.</a:t>
            </a:r>
          </a:p>
          <a:p>
            <a:pPr>
              <a:lnSpc>
                <a:spcPct val="150000"/>
              </a:lnSpc>
            </a:pPr>
            <a:r>
              <a:rPr lang="en-US" b="1" dirty="0"/>
              <a:t>Disadvantages</a:t>
            </a:r>
            <a:r>
              <a:rPr lang="en-US" dirty="0"/>
              <a:t>:</a:t>
            </a:r>
          </a:p>
          <a:p>
            <a:pPr marL="742950" lvl="1" indent="-285750">
              <a:lnSpc>
                <a:spcPct val="150000"/>
              </a:lnSpc>
              <a:buFont typeface="Arial" panose="020B0604020202020204" pitchFamily="34" charset="0"/>
              <a:buChar char="•"/>
            </a:pPr>
            <a:r>
              <a:rPr lang="en-US" sz="2000" dirty="0"/>
              <a:t>Limited range and data transfer speed compared to Wi-Fi.</a:t>
            </a:r>
          </a:p>
          <a:p>
            <a:pPr marL="742950" lvl="1" indent="-285750">
              <a:lnSpc>
                <a:spcPct val="150000"/>
              </a:lnSpc>
              <a:buFont typeface="Arial" panose="020B0604020202020204" pitchFamily="34" charset="0"/>
              <a:buChar char="•"/>
            </a:pPr>
            <a:r>
              <a:rPr lang="en-US" sz="2000" dirty="0"/>
              <a:t>Susceptible to interference in crowded environments.</a:t>
            </a:r>
          </a:p>
          <a:p>
            <a:pPr>
              <a:lnSpc>
                <a:spcPct val="150000"/>
              </a:lnSpc>
            </a:pPr>
            <a:endParaRPr lang="en-US" dirty="0"/>
          </a:p>
        </p:txBody>
      </p:sp>
    </p:spTree>
    <p:extLst>
      <p:ext uri="{BB962C8B-B14F-4D97-AF65-F5344CB8AC3E}">
        <p14:creationId xmlns:p14="http://schemas.microsoft.com/office/powerpoint/2010/main" val="386056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60B5E-6A24-A679-ADA2-3AB9D45DB2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8C2252-3D7F-B9CA-01A8-479D45D0F44E}"/>
              </a:ext>
            </a:extLst>
          </p:cNvPr>
          <p:cNvSpPr>
            <a:spLocks noGrp="1"/>
          </p:cNvSpPr>
          <p:nvPr>
            <p:ph type="title"/>
          </p:nvPr>
        </p:nvSpPr>
        <p:spPr/>
        <p:txBody>
          <a:bodyPr/>
          <a:lstStyle/>
          <a:p>
            <a:r>
              <a:rPr lang="en-US" sz="3200" b="1" dirty="0"/>
              <a:t>Cloud Computing</a:t>
            </a:r>
            <a:endParaRPr lang="en-PK" sz="400000" b="1" dirty="0"/>
          </a:p>
        </p:txBody>
      </p:sp>
      <p:sp>
        <p:nvSpPr>
          <p:cNvPr id="3" name="Content Placeholder 2">
            <a:extLst>
              <a:ext uri="{FF2B5EF4-FFF2-40B4-BE49-F238E27FC236}">
                <a16:creationId xmlns:a16="http://schemas.microsoft.com/office/drawing/2014/main" id="{63FCDAA2-E241-0FCB-F271-79BD44F59188}"/>
              </a:ext>
            </a:extLst>
          </p:cNvPr>
          <p:cNvSpPr>
            <a:spLocks noGrp="1"/>
          </p:cNvSpPr>
          <p:nvPr>
            <p:ph idx="1"/>
          </p:nvPr>
        </p:nvSpPr>
        <p:spPr>
          <a:xfrm>
            <a:off x="646111" y="1177387"/>
            <a:ext cx="10485715" cy="5395691"/>
          </a:xfrm>
        </p:spPr>
        <p:txBody>
          <a:bodyPr>
            <a:normAutofit/>
          </a:bodyPr>
          <a:lstStyle/>
          <a:p>
            <a:pPr>
              <a:lnSpc>
                <a:spcPct val="150000"/>
              </a:lnSpc>
            </a:pPr>
            <a:r>
              <a:rPr lang="en-US" b="1" dirty="0"/>
              <a:t>Definition</a:t>
            </a:r>
            <a:r>
              <a:rPr lang="en-US" dirty="0"/>
              <a:t>:</a:t>
            </a:r>
            <a:br>
              <a:rPr lang="en-US" dirty="0"/>
            </a:br>
            <a:r>
              <a:rPr lang="en-US" dirty="0"/>
              <a:t>Cloud computing provides on-demand access to computing resources, including storage, servers, and applications, over the internet.</a:t>
            </a:r>
          </a:p>
          <a:p>
            <a:pPr>
              <a:lnSpc>
                <a:spcPct val="150000"/>
              </a:lnSpc>
            </a:pPr>
            <a:r>
              <a:rPr lang="en-US" b="1" dirty="0"/>
              <a:t>Types</a:t>
            </a:r>
            <a:r>
              <a:rPr lang="en-US" dirty="0"/>
              <a:t>:</a:t>
            </a:r>
          </a:p>
          <a:p>
            <a:pPr>
              <a:lnSpc>
                <a:spcPct val="150000"/>
              </a:lnSpc>
              <a:buFont typeface="Arial" panose="020B0604020202020204" pitchFamily="34" charset="0"/>
              <a:buChar char="•"/>
            </a:pPr>
            <a:r>
              <a:rPr lang="en-US" b="1" dirty="0"/>
              <a:t>Public Cloud</a:t>
            </a:r>
            <a:r>
              <a:rPr lang="en-US" dirty="0"/>
              <a:t>: Shared resources, cost-effective but less secure.</a:t>
            </a:r>
          </a:p>
          <a:p>
            <a:pPr>
              <a:lnSpc>
                <a:spcPct val="150000"/>
              </a:lnSpc>
              <a:buFont typeface="Arial" panose="020B0604020202020204" pitchFamily="34" charset="0"/>
              <a:buChar char="•"/>
            </a:pPr>
            <a:r>
              <a:rPr lang="en-US" b="1" dirty="0"/>
              <a:t>Private Cloud</a:t>
            </a:r>
            <a:r>
              <a:rPr lang="en-US" dirty="0"/>
              <a:t>: Dedicated resources for enhanced security and customization.</a:t>
            </a:r>
          </a:p>
          <a:p>
            <a:pPr>
              <a:lnSpc>
                <a:spcPct val="150000"/>
              </a:lnSpc>
              <a:buFont typeface="Arial" panose="020B0604020202020204" pitchFamily="34" charset="0"/>
              <a:buChar char="•"/>
            </a:pPr>
            <a:r>
              <a:rPr lang="en-US" b="1" dirty="0"/>
              <a:t>Hybrid Cloud</a:t>
            </a:r>
            <a:r>
              <a:rPr lang="en-US" dirty="0"/>
              <a:t>: Combines public and private clouds for flexibility.</a:t>
            </a:r>
          </a:p>
        </p:txBody>
      </p:sp>
    </p:spTree>
    <p:extLst>
      <p:ext uri="{BB962C8B-B14F-4D97-AF65-F5344CB8AC3E}">
        <p14:creationId xmlns:p14="http://schemas.microsoft.com/office/powerpoint/2010/main" val="146312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5B62F-050F-41C7-F87F-D20E1E42D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10451D-4911-C8E0-2B8F-CE4F93F28B51}"/>
              </a:ext>
            </a:extLst>
          </p:cNvPr>
          <p:cNvSpPr>
            <a:spLocks noGrp="1"/>
          </p:cNvSpPr>
          <p:nvPr>
            <p:ph type="title"/>
          </p:nvPr>
        </p:nvSpPr>
        <p:spPr/>
        <p:txBody>
          <a:bodyPr/>
          <a:lstStyle/>
          <a:p>
            <a:r>
              <a:rPr lang="en-US" sz="4400" b="1" dirty="0"/>
              <a:t>Networks</a:t>
            </a:r>
            <a:endParaRPr lang="en-PK" sz="333300" b="1" dirty="0"/>
          </a:p>
        </p:txBody>
      </p:sp>
      <p:sp>
        <p:nvSpPr>
          <p:cNvPr id="3" name="Content Placeholder 2">
            <a:extLst>
              <a:ext uri="{FF2B5EF4-FFF2-40B4-BE49-F238E27FC236}">
                <a16:creationId xmlns:a16="http://schemas.microsoft.com/office/drawing/2014/main" id="{EFF14B94-1AFF-05AE-6D08-3AD1CD3713F1}"/>
              </a:ext>
            </a:extLst>
          </p:cNvPr>
          <p:cNvSpPr>
            <a:spLocks noGrp="1"/>
          </p:cNvSpPr>
          <p:nvPr>
            <p:ph idx="1"/>
          </p:nvPr>
        </p:nvSpPr>
        <p:spPr>
          <a:xfrm>
            <a:off x="646111" y="1124379"/>
            <a:ext cx="10485715" cy="5541464"/>
          </a:xfrm>
        </p:spPr>
        <p:txBody>
          <a:bodyPr>
            <a:normAutofit/>
          </a:bodyPr>
          <a:lstStyle/>
          <a:p>
            <a:pPr marL="0" indent="0">
              <a:lnSpc>
                <a:spcPct val="150000"/>
              </a:lnSpc>
              <a:buNone/>
            </a:pPr>
            <a:r>
              <a:rPr lang="en-US" sz="2000" b="1" dirty="0"/>
              <a:t>Definition:</a:t>
            </a:r>
          </a:p>
          <a:p>
            <a:pPr>
              <a:lnSpc>
                <a:spcPct val="150000"/>
              </a:lnSpc>
            </a:pPr>
            <a:r>
              <a:rPr lang="en-US" sz="2000" dirty="0"/>
              <a:t>A network is an interconnected system of devices that share data, resources, and services using communication protocols. Networks are critical for enabling digital communication, file sharing, and access to centralized resources in modern systems.</a:t>
            </a:r>
          </a:p>
          <a:p>
            <a:pPr>
              <a:lnSpc>
                <a:spcPct val="150000"/>
              </a:lnSpc>
            </a:pPr>
            <a:r>
              <a:rPr lang="en-US" b="1" dirty="0"/>
              <a:t>Key Concepts:</a:t>
            </a:r>
          </a:p>
          <a:p>
            <a:pPr>
              <a:lnSpc>
                <a:spcPct val="150000"/>
              </a:lnSpc>
              <a:buFont typeface="Arial" panose="020B0604020202020204" pitchFamily="34" charset="0"/>
              <a:buChar char="•"/>
            </a:pPr>
            <a:r>
              <a:rPr lang="en-US" b="1" dirty="0"/>
              <a:t>Data Transmission</a:t>
            </a:r>
            <a:r>
              <a:rPr lang="en-US" dirty="0"/>
              <a:t>: </a:t>
            </a:r>
            <a:r>
              <a:rPr lang="en-US" dirty="0" err="1"/>
              <a:t>daNetworks</a:t>
            </a:r>
            <a:r>
              <a:rPr lang="en-US" dirty="0"/>
              <a:t> transmit ta in packets using wired or wireless mediums. Protocols like TCP/IP govern this process to ensure reliable and error-free communication.</a:t>
            </a:r>
          </a:p>
          <a:p>
            <a:pPr marL="0" indent="0">
              <a:lnSpc>
                <a:spcPct val="150000"/>
              </a:lnSpc>
              <a:buNone/>
            </a:pPr>
            <a:endParaRPr lang="en-US" sz="2000" dirty="0"/>
          </a:p>
          <a:p>
            <a:pPr marL="0" indent="0">
              <a:lnSpc>
                <a:spcPct val="150000"/>
              </a:lnSpc>
              <a:buNone/>
            </a:pPr>
            <a:endParaRPr lang="en-US" sz="2400" b="1" dirty="0"/>
          </a:p>
        </p:txBody>
      </p:sp>
    </p:spTree>
    <p:extLst>
      <p:ext uri="{BB962C8B-B14F-4D97-AF65-F5344CB8AC3E}">
        <p14:creationId xmlns:p14="http://schemas.microsoft.com/office/powerpoint/2010/main" val="3646904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C597B-85EB-1DA5-A4EE-459F6B54B1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4E2019-91F2-0285-88AE-35CB4F69985E}"/>
              </a:ext>
            </a:extLst>
          </p:cNvPr>
          <p:cNvSpPr>
            <a:spLocks noGrp="1"/>
          </p:cNvSpPr>
          <p:nvPr>
            <p:ph type="title"/>
          </p:nvPr>
        </p:nvSpPr>
        <p:spPr/>
        <p:txBody>
          <a:bodyPr/>
          <a:lstStyle/>
          <a:p>
            <a:r>
              <a:rPr lang="en-US" sz="3200" b="1" dirty="0"/>
              <a:t>Cloud Computing</a:t>
            </a:r>
            <a:endParaRPr lang="en-PK" sz="400000" b="1" dirty="0"/>
          </a:p>
        </p:txBody>
      </p:sp>
      <p:sp>
        <p:nvSpPr>
          <p:cNvPr id="3" name="Content Placeholder 2">
            <a:extLst>
              <a:ext uri="{FF2B5EF4-FFF2-40B4-BE49-F238E27FC236}">
                <a16:creationId xmlns:a16="http://schemas.microsoft.com/office/drawing/2014/main" id="{0C8079B3-4D5F-664B-CDFF-9E6172CCB42C}"/>
              </a:ext>
            </a:extLst>
          </p:cNvPr>
          <p:cNvSpPr>
            <a:spLocks noGrp="1"/>
          </p:cNvSpPr>
          <p:nvPr>
            <p:ph idx="1"/>
          </p:nvPr>
        </p:nvSpPr>
        <p:spPr>
          <a:xfrm>
            <a:off x="646111" y="1177387"/>
            <a:ext cx="10485715" cy="5395691"/>
          </a:xfrm>
        </p:spPr>
        <p:txBody>
          <a:bodyPr>
            <a:normAutofit/>
          </a:bodyPr>
          <a:lstStyle/>
          <a:p>
            <a:pPr>
              <a:lnSpc>
                <a:spcPct val="150000"/>
              </a:lnSpc>
            </a:pPr>
            <a:r>
              <a:rPr lang="en-US" b="1" dirty="0"/>
              <a:t>Advantages</a:t>
            </a:r>
            <a:r>
              <a:rPr lang="en-US" dirty="0"/>
              <a:t>:</a:t>
            </a:r>
          </a:p>
          <a:p>
            <a:pPr>
              <a:lnSpc>
                <a:spcPct val="150000"/>
              </a:lnSpc>
              <a:buFont typeface="Arial" panose="020B0604020202020204" pitchFamily="34" charset="0"/>
              <a:buChar char="•"/>
            </a:pPr>
            <a:r>
              <a:rPr lang="en-US" dirty="0"/>
              <a:t>Scalable and flexible, allowing businesses to pay only for what they use.</a:t>
            </a:r>
          </a:p>
          <a:p>
            <a:pPr>
              <a:lnSpc>
                <a:spcPct val="150000"/>
              </a:lnSpc>
              <a:buFont typeface="Arial" panose="020B0604020202020204" pitchFamily="34" charset="0"/>
              <a:buChar char="•"/>
            </a:pPr>
            <a:r>
              <a:rPr lang="en-US" dirty="0"/>
              <a:t>Enables remote access and collaboration.</a:t>
            </a:r>
          </a:p>
          <a:p>
            <a:pPr>
              <a:lnSpc>
                <a:spcPct val="150000"/>
              </a:lnSpc>
            </a:pPr>
            <a:r>
              <a:rPr lang="en-US" b="1" dirty="0"/>
              <a:t>Disadvantages</a:t>
            </a:r>
            <a:r>
              <a:rPr lang="en-US" dirty="0"/>
              <a:t>:</a:t>
            </a:r>
          </a:p>
          <a:p>
            <a:pPr>
              <a:lnSpc>
                <a:spcPct val="150000"/>
              </a:lnSpc>
              <a:buFont typeface="Arial" panose="020B0604020202020204" pitchFamily="34" charset="0"/>
              <a:buChar char="•"/>
            </a:pPr>
            <a:r>
              <a:rPr lang="en-US" dirty="0"/>
              <a:t>Reliance on internet connectivity.</a:t>
            </a:r>
          </a:p>
          <a:p>
            <a:pPr>
              <a:lnSpc>
                <a:spcPct val="150000"/>
              </a:lnSpc>
              <a:buFont typeface="Arial" panose="020B0604020202020204" pitchFamily="34" charset="0"/>
              <a:buChar char="•"/>
            </a:pPr>
            <a:r>
              <a:rPr lang="en-US" dirty="0"/>
              <a:t>Security and privacy concerns with sensitive data.</a:t>
            </a:r>
          </a:p>
        </p:txBody>
      </p:sp>
    </p:spTree>
    <p:extLst>
      <p:ext uri="{BB962C8B-B14F-4D97-AF65-F5344CB8AC3E}">
        <p14:creationId xmlns:p14="http://schemas.microsoft.com/office/powerpoint/2010/main" val="3254727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C9550-D7A7-7A28-1BCF-C9E00D1778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81293D-035E-1BBB-1A37-11D03921696C}"/>
              </a:ext>
            </a:extLst>
          </p:cNvPr>
          <p:cNvSpPr>
            <a:spLocks noGrp="1"/>
          </p:cNvSpPr>
          <p:nvPr>
            <p:ph type="title"/>
          </p:nvPr>
        </p:nvSpPr>
        <p:spPr/>
        <p:txBody>
          <a:bodyPr/>
          <a:lstStyle/>
          <a:p>
            <a:r>
              <a:rPr lang="en-US" sz="3200" b="1" dirty="0"/>
              <a:t>Network Types</a:t>
            </a:r>
            <a:endParaRPr lang="en-PK" sz="400000" b="1" dirty="0"/>
          </a:p>
        </p:txBody>
      </p:sp>
      <p:sp>
        <p:nvSpPr>
          <p:cNvPr id="3" name="Content Placeholder 2">
            <a:extLst>
              <a:ext uri="{FF2B5EF4-FFF2-40B4-BE49-F238E27FC236}">
                <a16:creationId xmlns:a16="http://schemas.microsoft.com/office/drawing/2014/main" id="{4A5EA6FA-4DEF-803D-0771-06F51B5665AB}"/>
              </a:ext>
            </a:extLst>
          </p:cNvPr>
          <p:cNvSpPr>
            <a:spLocks noGrp="1"/>
          </p:cNvSpPr>
          <p:nvPr>
            <p:ph idx="1"/>
          </p:nvPr>
        </p:nvSpPr>
        <p:spPr>
          <a:xfrm>
            <a:off x="646111" y="1627961"/>
            <a:ext cx="10485715" cy="4176491"/>
          </a:xfrm>
        </p:spPr>
        <p:txBody>
          <a:bodyPr>
            <a:normAutofit/>
          </a:bodyPr>
          <a:lstStyle/>
          <a:p>
            <a:pPr>
              <a:lnSpc>
                <a:spcPct val="150000"/>
              </a:lnSpc>
            </a:pPr>
            <a:r>
              <a:rPr lang="en-US" b="1" dirty="0"/>
              <a:t>LAN (Local Area Network)</a:t>
            </a:r>
          </a:p>
          <a:p>
            <a:pPr>
              <a:lnSpc>
                <a:spcPct val="150000"/>
              </a:lnSpc>
              <a:buFont typeface="Arial" panose="020B0604020202020204" pitchFamily="34" charset="0"/>
              <a:buChar char="•"/>
            </a:pPr>
            <a:r>
              <a:rPr lang="en-US" dirty="0"/>
              <a:t>Connects devices in a small geographic area, such as an office or school.</a:t>
            </a:r>
          </a:p>
          <a:p>
            <a:pPr>
              <a:lnSpc>
                <a:spcPct val="150000"/>
              </a:lnSpc>
              <a:buFont typeface="Arial" panose="020B0604020202020204" pitchFamily="34" charset="0"/>
              <a:buChar char="•"/>
            </a:pPr>
            <a:r>
              <a:rPr lang="en-US" dirty="0"/>
              <a:t>High speed and low cost make it ideal for resource sharing and communication.</a:t>
            </a:r>
          </a:p>
          <a:p>
            <a:pPr>
              <a:lnSpc>
                <a:spcPct val="150000"/>
              </a:lnSpc>
            </a:pPr>
            <a:r>
              <a:rPr lang="en-US" b="1" dirty="0"/>
              <a:t>WAN (Wide Area Network)</a:t>
            </a:r>
          </a:p>
          <a:p>
            <a:pPr>
              <a:lnSpc>
                <a:spcPct val="150000"/>
              </a:lnSpc>
              <a:buFont typeface="Arial" panose="020B0604020202020204" pitchFamily="34" charset="0"/>
              <a:buChar char="•"/>
            </a:pPr>
            <a:r>
              <a:rPr lang="en-US" dirty="0"/>
              <a:t>Interconnects multiple LANs over large distances, like cities or countries.</a:t>
            </a:r>
          </a:p>
          <a:p>
            <a:pPr>
              <a:lnSpc>
                <a:spcPct val="150000"/>
              </a:lnSpc>
              <a:buFont typeface="Arial" panose="020B0604020202020204" pitchFamily="34" charset="0"/>
              <a:buChar char="•"/>
            </a:pPr>
            <a:r>
              <a:rPr lang="en-US" dirty="0"/>
              <a:t>Uses technologies like MPLS (Multiprotocol Label Switching) for efficient routing.</a:t>
            </a:r>
          </a:p>
        </p:txBody>
      </p:sp>
    </p:spTree>
    <p:extLst>
      <p:ext uri="{BB962C8B-B14F-4D97-AF65-F5344CB8AC3E}">
        <p14:creationId xmlns:p14="http://schemas.microsoft.com/office/powerpoint/2010/main" val="160677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492C5-FFBE-FEDB-504A-4A0101B4B3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2CDB7-71A3-D190-116B-D7D88314826B}"/>
              </a:ext>
            </a:extLst>
          </p:cNvPr>
          <p:cNvSpPr>
            <a:spLocks noGrp="1"/>
          </p:cNvSpPr>
          <p:nvPr>
            <p:ph type="title"/>
          </p:nvPr>
        </p:nvSpPr>
        <p:spPr/>
        <p:txBody>
          <a:bodyPr/>
          <a:lstStyle/>
          <a:p>
            <a:r>
              <a:rPr lang="en-US" sz="3200" b="1" dirty="0"/>
              <a:t>Cloud Computing</a:t>
            </a:r>
            <a:endParaRPr lang="en-PK" sz="400000" b="1" dirty="0"/>
          </a:p>
        </p:txBody>
      </p:sp>
      <p:sp>
        <p:nvSpPr>
          <p:cNvPr id="3" name="Content Placeholder 2">
            <a:extLst>
              <a:ext uri="{FF2B5EF4-FFF2-40B4-BE49-F238E27FC236}">
                <a16:creationId xmlns:a16="http://schemas.microsoft.com/office/drawing/2014/main" id="{15446E15-AB5C-7C6C-990D-A0485E905856}"/>
              </a:ext>
            </a:extLst>
          </p:cNvPr>
          <p:cNvSpPr>
            <a:spLocks noGrp="1"/>
          </p:cNvSpPr>
          <p:nvPr>
            <p:ph idx="1"/>
          </p:nvPr>
        </p:nvSpPr>
        <p:spPr>
          <a:xfrm>
            <a:off x="646111" y="1177387"/>
            <a:ext cx="10485715" cy="5395691"/>
          </a:xfrm>
        </p:spPr>
        <p:txBody>
          <a:bodyPr>
            <a:normAutofit/>
          </a:bodyPr>
          <a:lstStyle/>
          <a:p>
            <a:pPr>
              <a:lnSpc>
                <a:spcPct val="150000"/>
              </a:lnSpc>
            </a:pPr>
            <a:r>
              <a:rPr lang="en-US" b="1" dirty="0"/>
              <a:t>MAN (Metropolitan Area Network)</a:t>
            </a:r>
          </a:p>
          <a:p>
            <a:pPr>
              <a:lnSpc>
                <a:spcPct val="150000"/>
              </a:lnSpc>
              <a:buFont typeface="Arial" panose="020B0604020202020204" pitchFamily="34" charset="0"/>
              <a:buChar char="•"/>
            </a:pPr>
            <a:r>
              <a:rPr lang="en-US" dirty="0"/>
              <a:t>Spans a city or campus, connecting multiple LANs for broader coverage.</a:t>
            </a:r>
          </a:p>
          <a:p>
            <a:pPr>
              <a:lnSpc>
                <a:spcPct val="150000"/>
              </a:lnSpc>
              <a:buFont typeface="Arial" panose="020B0604020202020204" pitchFamily="34" charset="0"/>
              <a:buChar char="•"/>
            </a:pPr>
            <a:r>
              <a:rPr lang="en-US" dirty="0"/>
              <a:t>Often managed by governments or ISPs.</a:t>
            </a:r>
          </a:p>
          <a:p>
            <a:pPr>
              <a:lnSpc>
                <a:spcPct val="150000"/>
              </a:lnSpc>
            </a:pPr>
            <a:r>
              <a:rPr lang="en-US" b="1" dirty="0"/>
              <a:t>PAN (Personal Area Network)</a:t>
            </a:r>
          </a:p>
          <a:p>
            <a:pPr>
              <a:lnSpc>
                <a:spcPct val="150000"/>
              </a:lnSpc>
              <a:buFont typeface="Arial" panose="020B0604020202020204" pitchFamily="34" charset="0"/>
              <a:buChar char="•"/>
            </a:pPr>
            <a:r>
              <a:rPr lang="en-US" dirty="0"/>
              <a:t>Connects personal devices, such as smartphones and wearables, within a short range.</a:t>
            </a:r>
          </a:p>
          <a:p>
            <a:pPr>
              <a:lnSpc>
                <a:spcPct val="150000"/>
              </a:lnSpc>
              <a:buFont typeface="Arial" panose="020B0604020202020204" pitchFamily="34" charset="0"/>
              <a:buChar char="•"/>
            </a:pPr>
            <a:r>
              <a:rPr lang="en-US" dirty="0"/>
              <a:t>Common technologies include Bluetooth and Infrared.</a:t>
            </a:r>
          </a:p>
        </p:txBody>
      </p:sp>
    </p:spTree>
    <p:extLst>
      <p:ext uri="{BB962C8B-B14F-4D97-AF65-F5344CB8AC3E}">
        <p14:creationId xmlns:p14="http://schemas.microsoft.com/office/powerpoint/2010/main" val="3242397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68267-DA11-8749-834D-7F5E73CF47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6E7EF6-41F7-4ECC-4E4D-65EF83EC8E99}"/>
              </a:ext>
            </a:extLst>
          </p:cNvPr>
          <p:cNvSpPr>
            <a:spLocks noGrp="1"/>
          </p:cNvSpPr>
          <p:nvPr>
            <p:ph type="title"/>
          </p:nvPr>
        </p:nvSpPr>
        <p:spPr/>
        <p:txBody>
          <a:bodyPr/>
          <a:lstStyle/>
          <a:p>
            <a:r>
              <a:rPr lang="en-US" sz="3200" b="1" dirty="0"/>
              <a:t>Effects of Networks</a:t>
            </a:r>
            <a:endParaRPr lang="en-PK" sz="400000" b="1" dirty="0"/>
          </a:p>
        </p:txBody>
      </p:sp>
      <p:sp>
        <p:nvSpPr>
          <p:cNvPr id="3" name="Content Placeholder 2">
            <a:extLst>
              <a:ext uri="{FF2B5EF4-FFF2-40B4-BE49-F238E27FC236}">
                <a16:creationId xmlns:a16="http://schemas.microsoft.com/office/drawing/2014/main" id="{50B4A324-9CC3-7A5F-BEF6-14B3435D8C68}"/>
              </a:ext>
            </a:extLst>
          </p:cNvPr>
          <p:cNvSpPr>
            <a:spLocks noGrp="1"/>
          </p:cNvSpPr>
          <p:nvPr>
            <p:ph idx="1"/>
          </p:nvPr>
        </p:nvSpPr>
        <p:spPr>
          <a:xfrm>
            <a:off x="646111" y="1111127"/>
            <a:ext cx="10485715" cy="5607725"/>
          </a:xfrm>
        </p:spPr>
        <p:txBody>
          <a:bodyPr>
            <a:noAutofit/>
          </a:bodyPr>
          <a:lstStyle/>
          <a:p>
            <a:pPr>
              <a:lnSpc>
                <a:spcPct val="150000"/>
              </a:lnSpc>
            </a:pPr>
            <a:r>
              <a:rPr lang="en-US" b="1" dirty="0"/>
              <a:t>Advantages:</a:t>
            </a:r>
          </a:p>
          <a:p>
            <a:pPr>
              <a:lnSpc>
                <a:spcPct val="150000"/>
              </a:lnSpc>
              <a:buFont typeface="Arial" panose="020B0604020202020204" pitchFamily="34" charset="0"/>
              <a:buChar char="•"/>
            </a:pPr>
            <a:r>
              <a:rPr lang="en-US" b="1" dirty="0"/>
              <a:t>Collaboration</a:t>
            </a:r>
            <a:r>
              <a:rPr lang="en-US" dirty="0"/>
              <a:t>: Real-time collaboration using platforms like Microsoft Teams.</a:t>
            </a:r>
          </a:p>
          <a:p>
            <a:pPr>
              <a:lnSpc>
                <a:spcPct val="150000"/>
              </a:lnSpc>
              <a:buFont typeface="Arial" panose="020B0604020202020204" pitchFamily="34" charset="0"/>
              <a:buChar char="•"/>
            </a:pPr>
            <a:r>
              <a:rPr lang="en-US" b="1" dirty="0"/>
              <a:t>Cost Savings</a:t>
            </a:r>
            <a:r>
              <a:rPr lang="en-US" dirty="0"/>
              <a:t>: Shared resources reduce hardware costs.</a:t>
            </a:r>
          </a:p>
          <a:p>
            <a:pPr>
              <a:lnSpc>
                <a:spcPct val="150000"/>
              </a:lnSpc>
              <a:buFont typeface="Arial" panose="020B0604020202020204" pitchFamily="34" charset="0"/>
              <a:buChar char="•"/>
            </a:pPr>
            <a:r>
              <a:rPr lang="en-US" b="1" dirty="0"/>
              <a:t>Centralized Management</a:t>
            </a:r>
            <a:r>
              <a:rPr lang="en-US" dirty="0"/>
              <a:t>: Simplifies data control and security monitoring.</a:t>
            </a:r>
          </a:p>
          <a:p>
            <a:pPr>
              <a:lnSpc>
                <a:spcPct val="150000"/>
              </a:lnSpc>
            </a:pPr>
            <a:r>
              <a:rPr lang="en-US" b="1" dirty="0"/>
              <a:t>Disadvantages:</a:t>
            </a:r>
          </a:p>
          <a:p>
            <a:pPr>
              <a:lnSpc>
                <a:spcPct val="150000"/>
              </a:lnSpc>
              <a:buFont typeface="Arial" panose="020B0604020202020204" pitchFamily="34" charset="0"/>
              <a:buChar char="•"/>
            </a:pPr>
            <a:r>
              <a:rPr lang="en-US" b="1" dirty="0"/>
              <a:t>Cybersecurity Risks</a:t>
            </a:r>
            <a:r>
              <a:rPr lang="en-US" dirty="0"/>
              <a:t>: Networks are vulnerable to hacking, data breaches, and malware.</a:t>
            </a:r>
          </a:p>
          <a:p>
            <a:pPr>
              <a:lnSpc>
                <a:spcPct val="150000"/>
              </a:lnSpc>
              <a:buFont typeface="Arial" panose="020B0604020202020204" pitchFamily="34" charset="0"/>
              <a:buChar char="•"/>
            </a:pPr>
            <a:r>
              <a:rPr lang="en-US" b="1" dirty="0"/>
              <a:t>Downtime</a:t>
            </a:r>
            <a:r>
              <a:rPr lang="en-US" dirty="0"/>
              <a:t>: Network failure can disrupt entire systems, especially in businesses.</a:t>
            </a:r>
          </a:p>
          <a:p>
            <a:pPr>
              <a:lnSpc>
                <a:spcPct val="150000"/>
              </a:lnSpc>
              <a:buFont typeface="Arial" panose="020B0604020202020204" pitchFamily="34" charset="0"/>
              <a:buChar char="•"/>
            </a:pPr>
            <a:r>
              <a:rPr lang="en-US" b="1" dirty="0"/>
              <a:t>Environmental Impact</a:t>
            </a:r>
            <a:r>
              <a:rPr lang="en-US" dirty="0"/>
              <a:t>: Data centers consume significant energy, though renewable energy usage is improving.</a:t>
            </a:r>
          </a:p>
        </p:txBody>
      </p:sp>
    </p:spTree>
    <p:extLst>
      <p:ext uri="{BB962C8B-B14F-4D97-AF65-F5344CB8AC3E}">
        <p14:creationId xmlns:p14="http://schemas.microsoft.com/office/powerpoint/2010/main" val="482604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4A899-697A-2E89-CF83-0A1589299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9BB3F-4D29-9CA8-69EA-650368F2EB74}"/>
              </a:ext>
            </a:extLst>
          </p:cNvPr>
          <p:cNvSpPr>
            <a:spLocks noGrp="1"/>
          </p:cNvSpPr>
          <p:nvPr>
            <p:ph type="title"/>
          </p:nvPr>
        </p:nvSpPr>
        <p:spPr/>
        <p:txBody>
          <a:bodyPr/>
          <a:lstStyle/>
          <a:p>
            <a:r>
              <a:rPr lang="en-US" sz="3200" b="1" dirty="0"/>
              <a:t>Summary Table</a:t>
            </a:r>
            <a:endParaRPr lang="en-PK" sz="400000" b="1" dirty="0"/>
          </a:p>
        </p:txBody>
      </p:sp>
      <p:pic>
        <p:nvPicPr>
          <p:cNvPr id="5" name="Content Placeholder 4">
            <a:extLst>
              <a:ext uri="{FF2B5EF4-FFF2-40B4-BE49-F238E27FC236}">
                <a16:creationId xmlns:a16="http://schemas.microsoft.com/office/drawing/2014/main" id="{B93BA32F-BB8D-CF16-FF5B-8F4F55F762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146" y="1152983"/>
            <a:ext cx="10247176" cy="5465161"/>
          </a:xfrm>
        </p:spPr>
      </p:pic>
    </p:spTree>
    <p:extLst>
      <p:ext uri="{BB962C8B-B14F-4D97-AF65-F5344CB8AC3E}">
        <p14:creationId xmlns:p14="http://schemas.microsoft.com/office/powerpoint/2010/main" val="2098612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B5F2B-ECAE-DC09-37B8-BD9DC56D2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F6DED-847E-7574-3B0D-22C1E807F726}"/>
              </a:ext>
            </a:extLst>
          </p:cNvPr>
          <p:cNvSpPr>
            <a:spLocks noGrp="1"/>
          </p:cNvSpPr>
          <p:nvPr>
            <p:ph type="title"/>
          </p:nvPr>
        </p:nvSpPr>
        <p:spPr/>
        <p:txBody>
          <a:bodyPr/>
          <a:lstStyle/>
          <a:p>
            <a:r>
              <a:rPr lang="en-US" sz="3200" b="1" dirty="0"/>
              <a:t>Summary Table</a:t>
            </a:r>
            <a:endParaRPr lang="en-PK" sz="400000" b="1" dirty="0"/>
          </a:p>
        </p:txBody>
      </p:sp>
      <p:pic>
        <p:nvPicPr>
          <p:cNvPr id="7" name="Content Placeholder 6">
            <a:extLst>
              <a:ext uri="{FF2B5EF4-FFF2-40B4-BE49-F238E27FC236}">
                <a16:creationId xmlns:a16="http://schemas.microsoft.com/office/drawing/2014/main" id="{7661652C-7FBC-0B6E-2790-40785F66CB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274352"/>
            <a:ext cx="10631489" cy="5228362"/>
          </a:xfrm>
        </p:spPr>
      </p:pic>
    </p:spTree>
    <p:extLst>
      <p:ext uri="{BB962C8B-B14F-4D97-AF65-F5344CB8AC3E}">
        <p14:creationId xmlns:p14="http://schemas.microsoft.com/office/powerpoint/2010/main" val="440996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AE8CF-C642-95DA-B9B3-58CCBABDC7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B0E8E-607B-871B-20B9-0B0F492DF72D}"/>
              </a:ext>
            </a:extLst>
          </p:cNvPr>
          <p:cNvSpPr>
            <a:spLocks noGrp="1"/>
          </p:cNvSpPr>
          <p:nvPr>
            <p:ph type="title"/>
          </p:nvPr>
        </p:nvSpPr>
        <p:spPr/>
        <p:txBody>
          <a:bodyPr/>
          <a:lstStyle/>
          <a:p>
            <a:r>
              <a:rPr lang="en-US" sz="3200" b="1" dirty="0"/>
              <a:t>Summary Table</a:t>
            </a:r>
            <a:endParaRPr lang="en-PK" sz="400000" b="1" dirty="0"/>
          </a:p>
        </p:txBody>
      </p:sp>
      <p:pic>
        <p:nvPicPr>
          <p:cNvPr id="6" name="Content Placeholder 5">
            <a:extLst>
              <a:ext uri="{FF2B5EF4-FFF2-40B4-BE49-F238E27FC236}">
                <a16:creationId xmlns:a16="http://schemas.microsoft.com/office/drawing/2014/main" id="{12947418-37CA-AD12-70C1-4085B8BCC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851" y="1853248"/>
            <a:ext cx="11078156" cy="1904772"/>
          </a:xfrm>
        </p:spPr>
      </p:pic>
    </p:spTree>
    <p:extLst>
      <p:ext uri="{BB962C8B-B14F-4D97-AF65-F5344CB8AC3E}">
        <p14:creationId xmlns:p14="http://schemas.microsoft.com/office/powerpoint/2010/main" val="117747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3BE90-785B-1873-3E65-B8DF865BF6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3CD99-F3D4-B310-37FB-B8A98629BB9E}"/>
              </a:ext>
            </a:extLst>
          </p:cNvPr>
          <p:cNvSpPr>
            <a:spLocks noGrp="1"/>
          </p:cNvSpPr>
          <p:nvPr>
            <p:ph type="title"/>
          </p:nvPr>
        </p:nvSpPr>
        <p:spPr/>
        <p:txBody>
          <a:bodyPr/>
          <a:lstStyle/>
          <a:p>
            <a:r>
              <a:rPr lang="en-US" sz="4400" b="1" dirty="0"/>
              <a:t>Networks</a:t>
            </a:r>
            <a:endParaRPr lang="en-PK" sz="333300" b="1" dirty="0"/>
          </a:p>
        </p:txBody>
      </p:sp>
      <p:sp>
        <p:nvSpPr>
          <p:cNvPr id="3" name="Content Placeholder 2">
            <a:extLst>
              <a:ext uri="{FF2B5EF4-FFF2-40B4-BE49-F238E27FC236}">
                <a16:creationId xmlns:a16="http://schemas.microsoft.com/office/drawing/2014/main" id="{21A82741-79CC-FE59-7902-492A89B11642}"/>
              </a:ext>
            </a:extLst>
          </p:cNvPr>
          <p:cNvSpPr>
            <a:spLocks noGrp="1"/>
          </p:cNvSpPr>
          <p:nvPr>
            <p:ph idx="1"/>
          </p:nvPr>
        </p:nvSpPr>
        <p:spPr>
          <a:xfrm>
            <a:off x="646111" y="1362915"/>
            <a:ext cx="10485715" cy="4772842"/>
          </a:xfrm>
        </p:spPr>
        <p:txBody>
          <a:bodyPr>
            <a:normAutofit/>
          </a:bodyPr>
          <a:lstStyle/>
          <a:p>
            <a:pPr>
              <a:lnSpc>
                <a:spcPct val="150000"/>
              </a:lnSpc>
              <a:buFont typeface="Wingdings" panose="05000000000000000000" pitchFamily="2" charset="2"/>
              <a:buChar char="§"/>
            </a:pPr>
            <a:r>
              <a:rPr lang="en-US" b="1" dirty="0"/>
              <a:t>Resource Sharing</a:t>
            </a:r>
            <a:r>
              <a:rPr lang="en-US" dirty="0"/>
              <a:t>: Devices can share peripherals like printers and data storage, reducing redundancy and improving efficiency.</a:t>
            </a:r>
          </a:p>
          <a:p>
            <a:pPr>
              <a:lnSpc>
                <a:spcPct val="150000"/>
              </a:lnSpc>
            </a:pPr>
            <a:r>
              <a:rPr lang="en-US" sz="2000" b="1" dirty="0"/>
              <a:t>Importance of Networks:</a:t>
            </a:r>
          </a:p>
          <a:p>
            <a:pPr>
              <a:lnSpc>
                <a:spcPct val="150000"/>
              </a:lnSpc>
              <a:buFont typeface="Arial" panose="020B0604020202020204" pitchFamily="34" charset="0"/>
              <a:buChar char="•"/>
            </a:pPr>
            <a:r>
              <a:rPr lang="en-US" sz="2000" b="1" dirty="0"/>
              <a:t>Globalization</a:t>
            </a:r>
            <a:r>
              <a:rPr lang="en-US" sz="2000" dirty="0"/>
              <a:t>: Enables real-time communication and collaboration across continents.</a:t>
            </a:r>
          </a:p>
          <a:p>
            <a:pPr>
              <a:lnSpc>
                <a:spcPct val="150000"/>
              </a:lnSpc>
              <a:buFont typeface="Arial" panose="020B0604020202020204" pitchFamily="34" charset="0"/>
              <a:buChar char="•"/>
            </a:pPr>
            <a:r>
              <a:rPr lang="en-US" sz="2000" b="1" dirty="0"/>
              <a:t>Automation</a:t>
            </a:r>
            <a:r>
              <a:rPr lang="en-US" sz="2000" dirty="0"/>
              <a:t>: Forms the backbone of automation in industries, from smart factories to cloud-based services.</a:t>
            </a:r>
          </a:p>
          <a:p>
            <a:pPr marL="0" indent="0">
              <a:lnSpc>
                <a:spcPct val="150000"/>
              </a:lnSpc>
              <a:buNone/>
            </a:pPr>
            <a:endParaRPr lang="en-US" sz="2400" b="1" dirty="0"/>
          </a:p>
        </p:txBody>
      </p:sp>
    </p:spTree>
    <p:extLst>
      <p:ext uri="{BB962C8B-B14F-4D97-AF65-F5344CB8AC3E}">
        <p14:creationId xmlns:p14="http://schemas.microsoft.com/office/powerpoint/2010/main" val="39350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1E2F6-BDB3-239A-271E-D50911564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CE71E-AB47-119A-892D-A05BB3B56B66}"/>
              </a:ext>
            </a:extLst>
          </p:cNvPr>
          <p:cNvSpPr>
            <a:spLocks noGrp="1"/>
          </p:cNvSpPr>
          <p:nvPr>
            <p:ph type="title"/>
          </p:nvPr>
        </p:nvSpPr>
        <p:spPr/>
        <p:txBody>
          <a:bodyPr/>
          <a:lstStyle/>
          <a:p>
            <a:r>
              <a:rPr lang="en-US" sz="3200" b="1" dirty="0"/>
              <a:t>Network Devices</a:t>
            </a:r>
            <a:endParaRPr lang="en-PK" sz="400000" b="1" dirty="0"/>
          </a:p>
        </p:txBody>
      </p:sp>
      <p:sp>
        <p:nvSpPr>
          <p:cNvPr id="3" name="Content Placeholder 2">
            <a:extLst>
              <a:ext uri="{FF2B5EF4-FFF2-40B4-BE49-F238E27FC236}">
                <a16:creationId xmlns:a16="http://schemas.microsoft.com/office/drawing/2014/main" id="{A5A7089D-7F8D-B979-A994-E5943EE33E38}"/>
              </a:ext>
            </a:extLst>
          </p:cNvPr>
          <p:cNvSpPr>
            <a:spLocks noGrp="1"/>
          </p:cNvSpPr>
          <p:nvPr>
            <p:ph idx="1"/>
          </p:nvPr>
        </p:nvSpPr>
        <p:spPr>
          <a:xfrm>
            <a:off x="646111" y="1177387"/>
            <a:ext cx="10485715" cy="5395691"/>
          </a:xfrm>
        </p:spPr>
        <p:txBody>
          <a:bodyPr>
            <a:normAutofit/>
          </a:bodyPr>
          <a:lstStyle/>
          <a:p>
            <a:pPr>
              <a:lnSpc>
                <a:spcPct val="150000"/>
              </a:lnSpc>
            </a:pPr>
            <a:r>
              <a:rPr lang="en-US" sz="2000" b="1" dirty="0"/>
              <a:t>a) Router</a:t>
            </a:r>
          </a:p>
          <a:p>
            <a:pPr>
              <a:lnSpc>
                <a:spcPct val="150000"/>
              </a:lnSpc>
              <a:buFont typeface="Arial" panose="020B0604020202020204" pitchFamily="34" charset="0"/>
              <a:buChar char="•"/>
            </a:pPr>
            <a:r>
              <a:rPr lang="en-US" sz="2000" b="1" dirty="0"/>
              <a:t>Definition</a:t>
            </a:r>
            <a:r>
              <a:rPr lang="en-US" sz="2000" dirty="0"/>
              <a:t>:</a:t>
            </a:r>
            <a:br>
              <a:rPr lang="en-US" sz="2000" dirty="0"/>
            </a:br>
            <a:r>
              <a:rPr lang="en-US" sz="2000" dirty="0"/>
              <a:t>A router connects multiple networks and directs data packets between them. It uses routing tables and algorithms to determine the best path for data.</a:t>
            </a:r>
          </a:p>
          <a:p>
            <a:pPr>
              <a:lnSpc>
                <a:spcPct val="150000"/>
              </a:lnSpc>
            </a:pPr>
            <a:r>
              <a:rPr lang="en-US" b="1" dirty="0"/>
              <a:t>Advanced Features</a:t>
            </a:r>
            <a:r>
              <a:rPr lang="en-US" dirty="0"/>
              <a:t>:</a:t>
            </a:r>
          </a:p>
          <a:p>
            <a:pPr>
              <a:lnSpc>
                <a:spcPct val="150000"/>
              </a:lnSpc>
              <a:buFont typeface="Arial" panose="020B0604020202020204" pitchFamily="34" charset="0"/>
              <a:buChar char="•"/>
            </a:pPr>
            <a:r>
              <a:rPr lang="en-US" b="1" dirty="0"/>
              <a:t>NAT (Network Address Translation)</a:t>
            </a:r>
            <a:r>
              <a:rPr lang="en-US" dirty="0"/>
              <a:t>: Converts private IPs into a public IP for internet communication, enabling multiple devices to share a single connection.</a:t>
            </a:r>
          </a:p>
          <a:p>
            <a:pPr>
              <a:lnSpc>
                <a:spcPct val="150000"/>
              </a:lnSpc>
              <a:buFont typeface="Arial" panose="020B0604020202020204" pitchFamily="34" charset="0"/>
              <a:buChar char="•"/>
            </a:pPr>
            <a:r>
              <a:rPr lang="en-US" b="1" dirty="0"/>
              <a:t>Dynamic Routing Protocols</a:t>
            </a:r>
            <a:r>
              <a:rPr lang="en-US" dirty="0"/>
              <a:t>:</a:t>
            </a:r>
          </a:p>
          <a:p>
            <a:pPr marL="742950" lvl="1" indent="-285750">
              <a:lnSpc>
                <a:spcPct val="150000"/>
              </a:lnSpc>
              <a:buFont typeface="Arial" panose="020B0604020202020204" pitchFamily="34" charset="0"/>
              <a:buChar char="•"/>
            </a:pPr>
            <a:r>
              <a:rPr lang="en-US" b="1" dirty="0"/>
              <a:t>OSPF (Open Shortest Path First)</a:t>
            </a:r>
            <a:r>
              <a:rPr lang="en-US" dirty="0"/>
              <a:t>: Calculates the shortest route based on link states</a:t>
            </a:r>
          </a:p>
        </p:txBody>
      </p:sp>
    </p:spTree>
    <p:extLst>
      <p:ext uri="{BB962C8B-B14F-4D97-AF65-F5344CB8AC3E}">
        <p14:creationId xmlns:p14="http://schemas.microsoft.com/office/powerpoint/2010/main" val="400861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DC661-E807-F50A-970B-349ADACCD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F0FA88-BCB9-A940-5674-B7CBF65C5426}"/>
              </a:ext>
            </a:extLst>
          </p:cNvPr>
          <p:cNvSpPr>
            <a:spLocks noGrp="1"/>
          </p:cNvSpPr>
          <p:nvPr>
            <p:ph type="title"/>
          </p:nvPr>
        </p:nvSpPr>
        <p:spPr/>
        <p:txBody>
          <a:bodyPr/>
          <a:lstStyle/>
          <a:p>
            <a:r>
              <a:rPr lang="en-US" sz="3200" b="1" dirty="0"/>
              <a:t>Network Devices</a:t>
            </a:r>
            <a:endParaRPr lang="en-PK" sz="400000" b="1" dirty="0"/>
          </a:p>
        </p:txBody>
      </p:sp>
      <p:sp>
        <p:nvSpPr>
          <p:cNvPr id="3" name="Content Placeholder 2">
            <a:extLst>
              <a:ext uri="{FF2B5EF4-FFF2-40B4-BE49-F238E27FC236}">
                <a16:creationId xmlns:a16="http://schemas.microsoft.com/office/drawing/2014/main" id="{92208C26-79C6-09FB-F5F0-B87AFB002661}"/>
              </a:ext>
            </a:extLst>
          </p:cNvPr>
          <p:cNvSpPr>
            <a:spLocks noGrp="1"/>
          </p:cNvSpPr>
          <p:nvPr>
            <p:ph idx="1"/>
          </p:nvPr>
        </p:nvSpPr>
        <p:spPr>
          <a:xfrm>
            <a:off x="646111" y="1177387"/>
            <a:ext cx="10485715" cy="5395691"/>
          </a:xfrm>
        </p:spPr>
        <p:txBody>
          <a:bodyPr>
            <a:normAutofit/>
          </a:bodyPr>
          <a:lstStyle/>
          <a:p>
            <a:pPr>
              <a:lnSpc>
                <a:spcPct val="150000"/>
              </a:lnSpc>
              <a:buFont typeface="Arial" panose="020B0604020202020204" pitchFamily="34" charset="0"/>
              <a:buChar char="•"/>
            </a:pPr>
            <a:r>
              <a:rPr lang="en-US" b="1" dirty="0"/>
              <a:t>BGP (Border Gateway Protocol)</a:t>
            </a:r>
            <a:r>
              <a:rPr lang="en-US" dirty="0"/>
              <a:t>: Manages the exchange of routing information between autonomous systems on the internet.</a:t>
            </a:r>
            <a:endParaRPr lang="en-US" b="1" dirty="0"/>
          </a:p>
          <a:p>
            <a:pPr>
              <a:lnSpc>
                <a:spcPct val="150000"/>
              </a:lnSpc>
              <a:buFont typeface="Arial" panose="020B0604020202020204" pitchFamily="34" charset="0"/>
              <a:buChar char="•"/>
            </a:pPr>
            <a:r>
              <a:rPr lang="en-US" b="1" dirty="0"/>
              <a:t>Dual-Band Routers</a:t>
            </a:r>
            <a:r>
              <a:rPr lang="en-US" dirty="0"/>
              <a:t>: Operate on 2.4 GHz and 5 GHz frequencies, optimizing performance for different devices and applications.</a:t>
            </a:r>
          </a:p>
          <a:p>
            <a:pPr marL="0" indent="0">
              <a:lnSpc>
                <a:spcPct val="150000"/>
              </a:lnSpc>
              <a:buNone/>
            </a:pPr>
            <a:endParaRPr lang="en-US" sz="2400" b="1" dirty="0"/>
          </a:p>
        </p:txBody>
      </p:sp>
    </p:spTree>
    <p:extLst>
      <p:ext uri="{BB962C8B-B14F-4D97-AF65-F5344CB8AC3E}">
        <p14:creationId xmlns:p14="http://schemas.microsoft.com/office/powerpoint/2010/main" val="1184453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7C1B0-250B-AC47-D085-DAD9B8B2E0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C7CF36-51E3-3AC4-44E5-275ECA6A4543}"/>
              </a:ext>
            </a:extLst>
          </p:cNvPr>
          <p:cNvSpPr>
            <a:spLocks noGrp="1"/>
          </p:cNvSpPr>
          <p:nvPr>
            <p:ph type="title"/>
          </p:nvPr>
        </p:nvSpPr>
        <p:spPr/>
        <p:txBody>
          <a:bodyPr/>
          <a:lstStyle/>
          <a:p>
            <a:r>
              <a:rPr lang="en-US" sz="3200" b="1" dirty="0"/>
              <a:t>Network Devices</a:t>
            </a:r>
            <a:endParaRPr lang="en-PK" sz="400000" b="1" dirty="0"/>
          </a:p>
        </p:txBody>
      </p:sp>
      <p:sp>
        <p:nvSpPr>
          <p:cNvPr id="3" name="Content Placeholder 2">
            <a:extLst>
              <a:ext uri="{FF2B5EF4-FFF2-40B4-BE49-F238E27FC236}">
                <a16:creationId xmlns:a16="http://schemas.microsoft.com/office/drawing/2014/main" id="{7C5EF7C7-6446-621C-2E3B-2A484E781B7B}"/>
              </a:ext>
            </a:extLst>
          </p:cNvPr>
          <p:cNvSpPr>
            <a:spLocks noGrp="1"/>
          </p:cNvSpPr>
          <p:nvPr>
            <p:ph idx="1"/>
          </p:nvPr>
        </p:nvSpPr>
        <p:spPr>
          <a:xfrm>
            <a:off x="646111" y="1177387"/>
            <a:ext cx="10485715" cy="5395691"/>
          </a:xfrm>
        </p:spPr>
        <p:txBody>
          <a:bodyPr>
            <a:normAutofit/>
          </a:bodyPr>
          <a:lstStyle/>
          <a:p>
            <a:pPr>
              <a:lnSpc>
                <a:spcPct val="150000"/>
              </a:lnSpc>
            </a:pPr>
            <a:r>
              <a:rPr lang="en-US" b="1" dirty="0"/>
              <a:t>Advantages</a:t>
            </a:r>
            <a:r>
              <a:rPr lang="en-US" dirty="0"/>
              <a:t>:</a:t>
            </a:r>
          </a:p>
          <a:p>
            <a:pPr>
              <a:lnSpc>
                <a:spcPct val="150000"/>
              </a:lnSpc>
              <a:buFont typeface="Arial" panose="020B0604020202020204" pitchFamily="34" charset="0"/>
              <a:buChar char="•"/>
            </a:pPr>
            <a:r>
              <a:rPr lang="en-US" dirty="0"/>
              <a:t>Provides network segmentation and enhanced security.</a:t>
            </a:r>
          </a:p>
          <a:p>
            <a:pPr>
              <a:lnSpc>
                <a:spcPct val="150000"/>
              </a:lnSpc>
              <a:buFont typeface="Arial" panose="020B0604020202020204" pitchFamily="34" charset="0"/>
              <a:buChar char="•"/>
            </a:pPr>
            <a:r>
              <a:rPr lang="en-US" dirty="0"/>
              <a:t>Allows integration with firewalls and VPNs.</a:t>
            </a:r>
          </a:p>
          <a:p>
            <a:pPr>
              <a:lnSpc>
                <a:spcPct val="150000"/>
              </a:lnSpc>
            </a:pPr>
            <a:r>
              <a:rPr lang="en-US" b="1" dirty="0"/>
              <a:t>Disadvantages</a:t>
            </a:r>
            <a:r>
              <a:rPr lang="en-US" dirty="0"/>
              <a:t>:</a:t>
            </a:r>
          </a:p>
          <a:p>
            <a:pPr>
              <a:lnSpc>
                <a:spcPct val="150000"/>
              </a:lnSpc>
              <a:buFont typeface="Arial" panose="020B0604020202020204" pitchFamily="34" charset="0"/>
              <a:buChar char="•"/>
            </a:pPr>
            <a:r>
              <a:rPr lang="en-US" dirty="0"/>
              <a:t>Expensive, especially for enterprise-grade models.</a:t>
            </a:r>
          </a:p>
          <a:p>
            <a:pPr>
              <a:lnSpc>
                <a:spcPct val="150000"/>
              </a:lnSpc>
              <a:buFont typeface="Arial" panose="020B0604020202020204" pitchFamily="34" charset="0"/>
              <a:buChar char="•"/>
            </a:pPr>
            <a:r>
              <a:rPr lang="en-US" dirty="0"/>
              <a:t>Configuration can be complex.</a:t>
            </a:r>
          </a:p>
          <a:p>
            <a:pPr marL="0" indent="0">
              <a:lnSpc>
                <a:spcPct val="150000"/>
              </a:lnSpc>
              <a:buNone/>
            </a:pPr>
            <a:endParaRPr lang="en-US" dirty="0"/>
          </a:p>
        </p:txBody>
      </p:sp>
    </p:spTree>
    <p:extLst>
      <p:ext uri="{BB962C8B-B14F-4D97-AF65-F5344CB8AC3E}">
        <p14:creationId xmlns:p14="http://schemas.microsoft.com/office/powerpoint/2010/main" val="233034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908D9-CA2F-9AAE-2EBF-C51CDD83B8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B4E092-56B6-2CC3-86F8-6AFB8DFE2F37}"/>
              </a:ext>
            </a:extLst>
          </p:cNvPr>
          <p:cNvSpPr>
            <a:spLocks noGrp="1"/>
          </p:cNvSpPr>
          <p:nvPr>
            <p:ph type="title"/>
          </p:nvPr>
        </p:nvSpPr>
        <p:spPr/>
        <p:txBody>
          <a:bodyPr/>
          <a:lstStyle/>
          <a:p>
            <a:r>
              <a:rPr lang="en-US" sz="2800" b="1" dirty="0"/>
              <a:t>Network Interface Card (NIC)</a:t>
            </a:r>
            <a:endParaRPr lang="en-PK" sz="400000" b="1" dirty="0"/>
          </a:p>
        </p:txBody>
      </p:sp>
      <p:sp>
        <p:nvSpPr>
          <p:cNvPr id="3" name="Content Placeholder 2">
            <a:extLst>
              <a:ext uri="{FF2B5EF4-FFF2-40B4-BE49-F238E27FC236}">
                <a16:creationId xmlns:a16="http://schemas.microsoft.com/office/drawing/2014/main" id="{B3405AAC-318B-B094-003F-0B61CDD1BFBD}"/>
              </a:ext>
            </a:extLst>
          </p:cNvPr>
          <p:cNvSpPr>
            <a:spLocks noGrp="1"/>
          </p:cNvSpPr>
          <p:nvPr>
            <p:ph idx="1"/>
          </p:nvPr>
        </p:nvSpPr>
        <p:spPr>
          <a:xfrm>
            <a:off x="646111" y="1177387"/>
            <a:ext cx="10485715" cy="5395691"/>
          </a:xfrm>
        </p:spPr>
        <p:txBody>
          <a:bodyPr>
            <a:normAutofit/>
          </a:bodyPr>
          <a:lstStyle/>
          <a:p>
            <a:pPr>
              <a:lnSpc>
                <a:spcPct val="150000"/>
              </a:lnSpc>
            </a:pPr>
            <a:r>
              <a:rPr lang="en-US" b="1" dirty="0"/>
              <a:t>Definition</a:t>
            </a:r>
            <a:r>
              <a:rPr lang="en-US" dirty="0"/>
              <a:t>:</a:t>
            </a:r>
            <a:br>
              <a:rPr lang="en-US" dirty="0"/>
            </a:br>
            <a:r>
              <a:rPr lang="en-US" dirty="0"/>
              <a:t>A NIC is a hardware component that allows a device to connect to a network, acting as the interface between the system's hardware and the network protocols.</a:t>
            </a:r>
          </a:p>
          <a:p>
            <a:pPr>
              <a:lnSpc>
                <a:spcPct val="150000"/>
              </a:lnSpc>
            </a:pPr>
            <a:r>
              <a:rPr lang="en-US" b="1" dirty="0"/>
              <a:t>Advanced Features</a:t>
            </a:r>
            <a:r>
              <a:rPr lang="en-US" dirty="0"/>
              <a:t>:</a:t>
            </a:r>
          </a:p>
          <a:p>
            <a:pPr>
              <a:lnSpc>
                <a:spcPct val="150000"/>
              </a:lnSpc>
              <a:buFont typeface="Arial" panose="020B0604020202020204" pitchFamily="34" charset="0"/>
              <a:buChar char="•"/>
            </a:pPr>
            <a:r>
              <a:rPr lang="en-US" b="1" dirty="0"/>
              <a:t>Full-Duplex Communication</a:t>
            </a:r>
            <a:r>
              <a:rPr lang="en-US" dirty="0"/>
              <a:t>: Enables simultaneous sending and receiving of data, doubling throughput.</a:t>
            </a:r>
          </a:p>
          <a:p>
            <a:pPr>
              <a:lnSpc>
                <a:spcPct val="150000"/>
              </a:lnSpc>
              <a:buFont typeface="Arial" panose="020B0604020202020204" pitchFamily="34" charset="0"/>
              <a:buChar char="•"/>
            </a:pPr>
            <a:r>
              <a:rPr lang="en-US" b="1" dirty="0"/>
              <a:t>Wake-on-LAN (</a:t>
            </a:r>
            <a:r>
              <a:rPr lang="en-US" b="1" dirty="0" err="1"/>
              <a:t>WoL</a:t>
            </a:r>
            <a:r>
              <a:rPr lang="en-US" b="1" dirty="0"/>
              <a:t>)</a:t>
            </a:r>
            <a:r>
              <a:rPr lang="en-US" dirty="0"/>
              <a:t>: Allows remote devices to wake up from a low-power state.</a:t>
            </a:r>
          </a:p>
          <a:p>
            <a:pPr>
              <a:lnSpc>
                <a:spcPct val="150000"/>
              </a:lnSpc>
              <a:buFont typeface="Arial" panose="020B0604020202020204" pitchFamily="34" charset="0"/>
              <a:buChar char="•"/>
            </a:pPr>
            <a:r>
              <a:rPr lang="en-US" b="1" dirty="0"/>
              <a:t>Virtual NICs</a:t>
            </a:r>
            <a:r>
              <a:rPr lang="en-US" dirty="0"/>
              <a:t>: Software-defined NICs used in virtualized environments for dynamic network management.</a:t>
            </a:r>
          </a:p>
        </p:txBody>
      </p:sp>
    </p:spTree>
    <p:extLst>
      <p:ext uri="{BB962C8B-B14F-4D97-AF65-F5344CB8AC3E}">
        <p14:creationId xmlns:p14="http://schemas.microsoft.com/office/powerpoint/2010/main" val="109428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7F6CF-1256-D820-BF5F-484A8DE4E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BC6B5D-3742-CD29-A4C6-4203369E1206}"/>
              </a:ext>
            </a:extLst>
          </p:cNvPr>
          <p:cNvSpPr>
            <a:spLocks noGrp="1"/>
          </p:cNvSpPr>
          <p:nvPr>
            <p:ph type="title"/>
          </p:nvPr>
        </p:nvSpPr>
        <p:spPr/>
        <p:txBody>
          <a:bodyPr/>
          <a:lstStyle/>
          <a:p>
            <a:r>
              <a:rPr lang="en-US" sz="2800" b="1" dirty="0"/>
              <a:t>Network Interface Card (NIC)</a:t>
            </a:r>
            <a:endParaRPr lang="en-PK" sz="400000" b="1" dirty="0"/>
          </a:p>
        </p:txBody>
      </p:sp>
      <p:sp>
        <p:nvSpPr>
          <p:cNvPr id="3" name="Content Placeholder 2">
            <a:extLst>
              <a:ext uri="{FF2B5EF4-FFF2-40B4-BE49-F238E27FC236}">
                <a16:creationId xmlns:a16="http://schemas.microsoft.com/office/drawing/2014/main" id="{8F5BD545-9B6E-B823-F5C5-74CAC3B04465}"/>
              </a:ext>
            </a:extLst>
          </p:cNvPr>
          <p:cNvSpPr>
            <a:spLocks noGrp="1"/>
          </p:cNvSpPr>
          <p:nvPr>
            <p:ph idx="1"/>
          </p:nvPr>
        </p:nvSpPr>
        <p:spPr>
          <a:xfrm>
            <a:off x="646111" y="1177387"/>
            <a:ext cx="10485715" cy="5395691"/>
          </a:xfrm>
        </p:spPr>
        <p:txBody>
          <a:bodyPr>
            <a:normAutofit/>
          </a:bodyPr>
          <a:lstStyle/>
          <a:p>
            <a:pPr>
              <a:lnSpc>
                <a:spcPct val="150000"/>
              </a:lnSpc>
            </a:pPr>
            <a:r>
              <a:rPr lang="en-US" b="1" dirty="0"/>
              <a:t>Advantages</a:t>
            </a:r>
            <a:r>
              <a:rPr lang="en-US" dirty="0"/>
              <a:t>:</a:t>
            </a:r>
          </a:p>
          <a:p>
            <a:pPr>
              <a:lnSpc>
                <a:spcPct val="150000"/>
              </a:lnSpc>
              <a:buFont typeface="Arial" panose="020B0604020202020204" pitchFamily="34" charset="0"/>
              <a:buChar char="•"/>
            </a:pPr>
            <a:r>
              <a:rPr lang="en-US" dirty="0"/>
              <a:t>Supports high-speed data transfers with modern gigabit or 10-gigabit Ethernet.</a:t>
            </a:r>
          </a:p>
          <a:p>
            <a:pPr>
              <a:lnSpc>
                <a:spcPct val="150000"/>
              </a:lnSpc>
              <a:buFont typeface="Arial" panose="020B0604020202020204" pitchFamily="34" charset="0"/>
              <a:buChar char="•"/>
            </a:pPr>
            <a:r>
              <a:rPr lang="en-US" dirty="0"/>
              <a:t>Facilitates advanced features like Quality of Service (QoS).</a:t>
            </a:r>
          </a:p>
          <a:p>
            <a:pPr>
              <a:lnSpc>
                <a:spcPct val="150000"/>
              </a:lnSpc>
            </a:pPr>
            <a:r>
              <a:rPr lang="en-US" b="1" dirty="0"/>
              <a:t>Disadvantages</a:t>
            </a:r>
            <a:r>
              <a:rPr lang="en-US" dirty="0"/>
              <a:t>:</a:t>
            </a:r>
          </a:p>
          <a:p>
            <a:pPr>
              <a:lnSpc>
                <a:spcPct val="150000"/>
              </a:lnSpc>
              <a:buFont typeface="Arial" panose="020B0604020202020204" pitchFamily="34" charset="0"/>
              <a:buChar char="•"/>
            </a:pPr>
            <a:r>
              <a:rPr lang="en-US" dirty="0"/>
              <a:t>Faulty NICs can disconnect the device entirely from the network.</a:t>
            </a:r>
          </a:p>
          <a:p>
            <a:pPr>
              <a:lnSpc>
                <a:spcPct val="150000"/>
              </a:lnSpc>
              <a:buFont typeface="Arial" panose="020B0604020202020204" pitchFamily="34" charset="0"/>
              <a:buChar char="•"/>
            </a:pPr>
            <a:r>
              <a:rPr lang="en-US" dirty="0"/>
              <a:t>Wireless NICs may face interference, reducing speed and reliability.</a:t>
            </a:r>
          </a:p>
          <a:p>
            <a:pPr>
              <a:lnSpc>
                <a:spcPct val="150000"/>
              </a:lnSpc>
            </a:pPr>
            <a:endParaRPr lang="en-US" dirty="0"/>
          </a:p>
        </p:txBody>
      </p:sp>
    </p:spTree>
    <p:extLst>
      <p:ext uri="{BB962C8B-B14F-4D97-AF65-F5344CB8AC3E}">
        <p14:creationId xmlns:p14="http://schemas.microsoft.com/office/powerpoint/2010/main" val="89107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50F28-941E-477D-75E6-B957A4E68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D94C34-27F4-1291-2BB5-28332CE45379}"/>
              </a:ext>
            </a:extLst>
          </p:cNvPr>
          <p:cNvSpPr>
            <a:spLocks noGrp="1"/>
          </p:cNvSpPr>
          <p:nvPr>
            <p:ph type="title"/>
          </p:nvPr>
        </p:nvSpPr>
        <p:spPr/>
        <p:txBody>
          <a:bodyPr/>
          <a:lstStyle/>
          <a:p>
            <a:r>
              <a:rPr lang="en-US" sz="4000" b="1" dirty="0"/>
              <a:t>Hub</a:t>
            </a:r>
            <a:endParaRPr lang="en-PK" sz="400000" b="1" dirty="0"/>
          </a:p>
        </p:txBody>
      </p:sp>
      <p:sp>
        <p:nvSpPr>
          <p:cNvPr id="3" name="Content Placeholder 2">
            <a:extLst>
              <a:ext uri="{FF2B5EF4-FFF2-40B4-BE49-F238E27FC236}">
                <a16:creationId xmlns:a16="http://schemas.microsoft.com/office/drawing/2014/main" id="{3F620B92-A4E5-415A-2D00-F258929E2067}"/>
              </a:ext>
            </a:extLst>
          </p:cNvPr>
          <p:cNvSpPr>
            <a:spLocks noGrp="1"/>
          </p:cNvSpPr>
          <p:nvPr>
            <p:ph idx="1"/>
          </p:nvPr>
        </p:nvSpPr>
        <p:spPr>
          <a:xfrm>
            <a:off x="646111" y="1177387"/>
            <a:ext cx="10485715" cy="5395691"/>
          </a:xfrm>
        </p:spPr>
        <p:txBody>
          <a:bodyPr>
            <a:normAutofit/>
          </a:bodyPr>
          <a:lstStyle/>
          <a:p>
            <a:pPr>
              <a:lnSpc>
                <a:spcPct val="200000"/>
              </a:lnSpc>
            </a:pPr>
            <a:r>
              <a:rPr lang="en-US" b="1" dirty="0"/>
              <a:t>Definition</a:t>
            </a:r>
            <a:r>
              <a:rPr lang="en-US" dirty="0"/>
              <a:t>:</a:t>
            </a:r>
            <a:br>
              <a:rPr lang="en-US" dirty="0"/>
            </a:br>
            <a:r>
              <a:rPr lang="en-US" dirty="0"/>
              <a:t>A hub is a basic device that connects multiple devices in a network, broadcasting data packets to all connected devices.</a:t>
            </a:r>
          </a:p>
          <a:p>
            <a:pPr>
              <a:lnSpc>
                <a:spcPct val="200000"/>
              </a:lnSpc>
            </a:pPr>
            <a:r>
              <a:rPr lang="en-US" b="1" dirty="0"/>
              <a:t>Advanced Concepts</a:t>
            </a:r>
            <a:r>
              <a:rPr lang="en-US" dirty="0"/>
              <a:t>:</a:t>
            </a:r>
          </a:p>
          <a:p>
            <a:pPr>
              <a:lnSpc>
                <a:spcPct val="200000"/>
              </a:lnSpc>
              <a:buFont typeface="Arial" panose="020B0604020202020204" pitchFamily="34" charset="0"/>
              <a:buChar char="•"/>
            </a:pPr>
            <a:r>
              <a:rPr lang="en-US" dirty="0"/>
              <a:t>Rarely used in modern networks due to inefficiency but may still serve in legacy systems.</a:t>
            </a:r>
          </a:p>
          <a:p>
            <a:pPr>
              <a:lnSpc>
                <a:spcPct val="200000"/>
              </a:lnSpc>
              <a:buFont typeface="Arial" panose="020B0604020202020204" pitchFamily="34" charset="0"/>
              <a:buChar char="•"/>
            </a:pPr>
            <a:r>
              <a:rPr lang="en-US" dirty="0"/>
              <a:t>Active hubs can amplify signals, improving data transmission in larger networks.</a:t>
            </a:r>
          </a:p>
          <a:p>
            <a:pPr>
              <a:lnSpc>
                <a:spcPct val="200000"/>
              </a:lnSpc>
            </a:pPr>
            <a:endParaRPr lang="en-US" dirty="0"/>
          </a:p>
        </p:txBody>
      </p:sp>
    </p:spTree>
    <p:extLst>
      <p:ext uri="{BB962C8B-B14F-4D97-AF65-F5344CB8AC3E}">
        <p14:creationId xmlns:p14="http://schemas.microsoft.com/office/powerpoint/2010/main" val="3477484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4080</TotalTime>
  <Words>1195</Words>
  <Application>Microsoft Office PowerPoint</Application>
  <PresentationFormat>Widescreen</PresentationFormat>
  <Paragraphs>143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Wingdings</vt:lpstr>
      <vt:lpstr>Wingdings 3</vt:lpstr>
      <vt:lpstr>Ion</vt:lpstr>
      <vt:lpstr>Let’s start with Allah Yaar</vt:lpstr>
      <vt:lpstr>Networks</vt:lpstr>
      <vt:lpstr>Networks</vt:lpstr>
      <vt:lpstr>Network Devices</vt:lpstr>
      <vt:lpstr>Network Devices</vt:lpstr>
      <vt:lpstr>Network Devices</vt:lpstr>
      <vt:lpstr>Network Interface Card (NIC)</vt:lpstr>
      <vt:lpstr>Network Interface Card (NIC)</vt:lpstr>
      <vt:lpstr>Hub</vt:lpstr>
      <vt:lpstr>Hub</vt:lpstr>
      <vt:lpstr>Switch</vt:lpstr>
      <vt:lpstr>Switch</vt:lpstr>
      <vt:lpstr>Bridge</vt:lpstr>
      <vt:lpstr>Bridge</vt:lpstr>
      <vt:lpstr>Wi-Fi</vt:lpstr>
      <vt:lpstr>Wi-Fi</vt:lpstr>
      <vt:lpstr>Bluetooth</vt:lpstr>
      <vt:lpstr>Bluetooth</vt:lpstr>
      <vt:lpstr>Cloud Computing</vt:lpstr>
      <vt:lpstr>Cloud Computing</vt:lpstr>
      <vt:lpstr>Network Types</vt:lpstr>
      <vt:lpstr>Cloud Computing</vt:lpstr>
      <vt:lpstr>Effects of Networks</vt:lpstr>
      <vt:lpstr>Summary Table</vt:lpstr>
      <vt:lpstr>Summary Table</vt:lpstr>
      <vt:lpstr>Summary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start with Allah Yaar</dc:title>
  <dc:creator>Allah Yaar Khan</dc:creator>
  <cp:lastModifiedBy>Allah Yaar Khan</cp:lastModifiedBy>
  <cp:revision>177</cp:revision>
  <dcterms:created xsi:type="dcterms:W3CDTF">2024-04-28T13:38:42Z</dcterms:created>
  <dcterms:modified xsi:type="dcterms:W3CDTF">2024-11-25T08:12:13Z</dcterms:modified>
</cp:coreProperties>
</file>