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310"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65" r:id="rId18"/>
    <p:sldId id="380" r:id="rId19"/>
    <p:sldId id="381" r:id="rId20"/>
    <p:sldId id="3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2" d="100"/>
          <a:sy n="72"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01/01/2025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01/01/2025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01/01/2025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01/01/2025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01/01/2025</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01/01/2025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01/01/2025</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B781-841D-08A1-DB7D-4850D598D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A90FF-40BB-5645-3B5E-6EFFA87A8E29}"/>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E1A7E358-6FC8-808B-24C7-5AB89463BA25}"/>
              </a:ext>
            </a:extLst>
          </p:cNvPr>
          <p:cNvSpPr>
            <a:spLocks noGrp="1"/>
          </p:cNvSpPr>
          <p:nvPr>
            <p:ph idx="1"/>
          </p:nvPr>
        </p:nvSpPr>
        <p:spPr>
          <a:xfrm>
            <a:off x="646111" y="1152982"/>
            <a:ext cx="9717089" cy="5252299"/>
          </a:xfrm>
        </p:spPr>
        <p:txBody>
          <a:bodyPr>
            <a:noAutofit/>
          </a:bodyPr>
          <a:lstStyle/>
          <a:p>
            <a:pPr marR="719455">
              <a:lnSpc>
                <a:spcPct val="107000"/>
              </a:lnSpc>
              <a:spcAft>
                <a:spcPts val="800"/>
              </a:spcAft>
            </a:pPr>
            <a:r>
              <a:rPr lang="en-PK" sz="2400" b="1" kern="100" dirty="0">
                <a:effectLst/>
                <a:latin typeface="Calibri" panose="020F0502020204030204" pitchFamily="34" charset="0"/>
                <a:ea typeface="Calibri" panose="020F0502020204030204" pitchFamily="34" charset="0"/>
                <a:cs typeface="Arial" panose="020B0604020202020204" pitchFamily="34" charset="0"/>
              </a:rPr>
              <a:t> Access Controls</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Restricting access to data based on user roles and permissions.</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Only administrators can access confidential records, while employees have limited permissions.</a:t>
            </a:r>
          </a:p>
          <a:p>
            <a:pPr marL="342900" marR="719455" lvl="0" indent="-342900">
              <a:lnSpc>
                <a:spcPct val="107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Backup and Recovery</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Regularly creating copies of data and storing them securely for retrieval during data loss.</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Cloud backups of critical files stored on platforms like Google Drive.</a:t>
            </a:r>
          </a:p>
        </p:txBody>
      </p:sp>
    </p:spTree>
    <p:extLst>
      <p:ext uri="{BB962C8B-B14F-4D97-AF65-F5344CB8AC3E}">
        <p14:creationId xmlns:p14="http://schemas.microsoft.com/office/powerpoint/2010/main" val="162594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44F9C-650D-2F05-9C76-68F9F484E8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6FD84-DE48-A14A-E0FA-8FE08211374C}"/>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D4630050-D9A7-42AD-F604-5243FB4F94E5}"/>
              </a:ext>
            </a:extLst>
          </p:cNvPr>
          <p:cNvSpPr>
            <a:spLocks noGrp="1"/>
          </p:cNvSpPr>
          <p:nvPr>
            <p:ph idx="1"/>
          </p:nvPr>
        </p:nvSpPr>
        <p:spPr>
          <a:xfrm>
            <a:off x="646111" y="1152982"/>
            <a:ext cx="9717089" cy="5252299"/>
          </a:xfrm>
        </p:spPr>
        <p:txBody>
          <a:bodyPr>
            <a:noAutofit/>
          </a:bodyPr>
          <a:lstStyle/>
          <a:p>
            <a:pPr marL="342900" marR="719455" lvl="0" indent="-342900" rtl="0">
              <a:lnSpc>
                <a:spcPct val="107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Anti-Malware Software</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Programs designed to detect and remove malicious software.</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Installing antivirus software like Norton or McAfee to protect against viruses.</a:t>
            </a:r>
          </a:p>
          <a:p>
            <a:pPr marL="342900" marR="719455" lvl="0" indent="-342900">
              <a:lnSpc>
                <a:spcPct val="107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Firewall and Network Security</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07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Firewalls block unauthorized access to a network. Network security ensures safe data transmission.</a:t>
            </a:r>
          </a:p>
          <a:p>
            <a:r>
              <a:rPr lang="en-PK" sz="2400" b="1" dirty="0">
                <a:effectLst/>
                <a:latin typeface="Calibri" panose="020F0502020204030204" pitchFamily="34" charset="0"/>
                <a:ea typeface="Calibri" panose="020F0502020204030204" pitchFamily="34" charset="0"/>
                <a:cs typeface="Arial" panose="020B0604020202020204" pitchFamily="34" charset="0"/>
              </a:rPr>
              <a:t>Example</a:t>
            </a:r>
            <a:r>
              <a:rPr lang="en-PK" sz="2400" dirty="0">
                <a:effectLst/>
                <a:latin typeface="Calibri" panose="020F0502020204030204" pitchFamily="34" charset="0"/>
                <a:ea typeface="Calibri" panose="020F0502020204030204" pitchFamily="34" charset="0"/>
                <a:cs typeface="Arial" panose="020B0604020202020204" pitchFamily="34" charset="0"/>
              </a:rPr>
              <a:t>: Using a firewall to prevent hackers from accessing a company's internal network.</a:t>
            </a:r>
            <a:endParaRPr lang="en-PK"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01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9468F-D5CE-9A20-101B-1BF477D74E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14118-0B7B-A6C1-6A91-E94DD34AF68C}"/>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F9D0DD89-6596-DB20-5A39-222AD2DC711E}"/>
              </a:ext>
            </a:extLst>
          </p:cNvPr>
          <p:cNvSpPr>
            <a:spLocks noGrp="1"/>
          </p:cNvSpPr>
          <p:nvPr>
            <p:ph idx="1"/>
          </p:nvPr>
        </p:nvSpPr>
        <p:spPr>
          <a:xfrm>
            <a:off x="646111" y="1152982"/>
            <a:ext cx="9717089" cy="5252299"/>
          </a:xfrm>
        </p:spPr>
        <p:txBody>
          <a:bodyPr>
            <a:noAutofit/>
          </a:bodyPr>
          <a:lstStyle/>
          <a:p>
            <a:pPr marL="342900" marR="719455" lvl="0" indent="-342900" rtl="0">
              <a:lnSpc>
                <a:spcPct val="150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Physical Security</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Protecting physical devices from theft or damage.</a:t>
            </a:r>
          </a:p>
          <a:p>
            <a:pPr>
              <a:lnSpc>
                <a:spcPct val="150000"/>
              </a:lnSpc>
            </a:pPr>
            <a:r>
              <a:rPr lang="en-PK" sz="2400" b="1" dirty="0">
                <a:effectLst/>
                <a:latin typeface="Calibri" panose="020F0502020204030204" pitchFamily="34" charset="0"/>
                <a:ea typeface="Calibri" panose="020F0502020204030204" pitchFamily="34" charset="0"/>
                <a:cs typeface="Arial" panose="020B0604020202020204" pitchFamily="34" charset="0"/>
              </a:rPr>
              <a:t>Example</a:t>
            </a:r>
            <a:r>
              <a:rPr lang="en-PK" sz="2400" dirty="0">
                <a:effectLst/>
                <a:latin typeface="Calibri" panose="020F0502020204030204" pitchFamily="34" charset="0"/>
                <a:ea typeface="Calibri" panose="020F0502020204030204" pitchFamily="34" charset="0"/>
                <a:cs typeface="Arial" panose="020B0604020202020204" pitchFamily="34" charset="0"/>
              </a:rPr>
              <a:t>: Locked server rooms and biometric access control systems.</a:t>
            </a:r>
            <a:endParaRPr lang="en-PK" sz="8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7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03104-3F12-787B-83C6-4971BBB9D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8D553-4609-E86C-9EE8-55BEF423FDC2}"/>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D6386AFD-7DDF-4B66-8E11-49B729F5EED9}"/>
              </a:ext>
            </a:extLst>
          </p:cNvPr>
          <p:cNvSpPr>
            <a:spLocks noGrp="1"/>
          </p:cNvSpPr>
          <p:nvPr>
            <p:ph idx="1"/>
          </p:nvPr>
        </p:nvSpPr>
        <p:spPr>
          <a:xfrm>
            <a:off x="646111" y="1152982"/>
            <a:ext cx="9717089" cy="5252299"/>
          </a:xfrm>
        </p:spPr>
        <p:txBody>
          <a:bodyPr>
            <a:noAutofit/>
          </a:bodyPr>
          <a:lstStyle/>
          <a:p>
            <a:pPr marL="342900" marR="719455" lvl="0" indent="-342900" rtl="0">
              <a:lnSpc>
                <a:spcPct val="150000"/>
              </a:lnSpc>
              <a:spcAft>
                <a:spcPts val="800"/>
              </a:spcAft>
              <a:tabLst>
                <a:tab pos="457200" algn="l"/>
              </a:tabLst>
            </a:pPr>
            <a:r>
              <a:rPr lang="en-PK" sz="2800" b="1" kern="100" dirty="0">
                <a:effectLst/>
                <a:latin typeface="Calibri" panose="020F0502020204030204" pitchFamily="34" charset="0"/>
                <a:ea typeface="Calibri" panose="020F0502020204030204" pitchFamily="34" charset="0"/>
                <a:cs typeface="Arial" panose="020B0604020202020204" pitchFamily="34" charset="0"/>
              </a:rPr>
              <a:t>Authentication Mechanisms</a:t>
            </a:r>
            <a:r>
              <a:rPr lang="en-PK" sz="28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8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800" kern="100" dirty="0">
                <a:effectLst/>
                <a:latin typeface="Calibri" panose="020F0502020204030204" pitchFamily="34" charset="0"/>
                <a:ea typeface="Calibri" panose="020F0502020204030204" pitchFamily="34" charset="0"/>
                <a:cs typeface="Times New Roman" panose="02020603050405020304" pitchFamily="18" charset="0"/>
              </a:rPr>
              <a:t>: Ensuring only authorized users can access systems using passwords, biometrics, or multi-factor authentication (MFA).</a:t>
            </a:r>
          </a:p>
          <a:p>
            <a:pPr>
              <a:lnSpc>
                <a:spcPct val="150000"/>
              </a:lnSpc>
            </a:pPr>
            <a:r>
              <a:rPr lang="en-PK" sz="2800" b="1" dirty="0">
                <a:effectLst/>
                <a:latin typeface="Calibri" panose="020F0502020204030204" pitchFamily="34" charset="0"/>
                <a:ea typeface="Calibri" panose="020F0502020204030204" pitchFamily="34" charset="0"/>
                <a:cs typeface="Arial" panose="020B0604020202020204" pitchFamily="34" charset="0"/>
              </a:rPr>
              <a:t>Example</a:t>
            </a:r>
            <a:r>
              <a:rPr lang="en-PK" sz="2800" dirty="0">
                <a:effectLst/>
                <a:latin typeface="Calibri" panose="020F0502020204030204" pitchFamily="34" charset="0"/>
                <a:ea typeface="Calibri" panose="020F0502020204030204" pitchFamily="34" charset="0"/>
                <a:cs typeface="Arial" panose="020B0604020202020204" pitchFamily="34" charset="0"/>
              </a:rPr>
              <a:t>: A banking app requiring a password and a one-time password (OTP) sent to your phone.</a:t>
            </a:r>
            <a:endParaRPr lang="en-PK" sz="1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417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0E26D-CADD-15B6-9874-EB2FC276A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CF21E-C979-02EA-EBA5-7071385F4E6A}"/>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35DAD063-8E75-05FA-1DA0-DF6D62E4BADF}"/>
              </a:ext>
            </a:extLst>
          </p:cNvPr>
          <p:cNvSpPr>
            <a:spLocks noGrp="1"/>
          </p:cNvSpPr>
          <p:nvPr>
            <p:ph idx="1"/>
          </p:nvPr>
        </p:nvSpPr>
        <p:spPr>
          <a:xfrm>
            <a:off x="646111" y="1152982"/>
            <a:ext cx="9717089" cy="5252299"/>
          </a:xfrm>
        </p:spPr>
        <p:txBody>
          <a:bodyPr>
            <a:noAutofit/>
          </a:bodyPr>
          <a:lstStyle/>
          <a:p>
            <a:pPr marR="719455">
              <a:lnSpc>
                <a:spcPct val="150000"/>
              </a:lnSpc>
              <a:spcAft>
                <a:spcPts val="800"/>
              </a:spcAft>
            </a:pPr>
            <a:r>
              <a:rPr lang="en-PK" sz="2400" b="1" kern="100" dirty="0">
                <a:effectLst/>
                <a:latin typeface="Calibri" panose="020F0502020204030204" pitchFamily="34" charset="0"/>
                <a:ea typeface="Calibri" panose="020F0502020204030204" pitchFamily="34" charset="0"/>
                <a:cs typeface="Arial" panose="020B0604020202020204" pitchFamily="34" charset="0"/>
              </a:rPr>
              <a:t>Best Practices for Data Protection</a:t>
            </a:r>
            <a:endParaRPr lang="en-PK"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719455" lvl="0" indent="-342900">
              <a:lnSpc>
                <a:spcPct val="150000"/>
              </a:lnSpc>
              <a:spcAft>
                <a:spcPts val="800"/>
              </a:spcAft>
              <a:tabLst>
                <a:tab pos="457200" algn="l"/>
              </a:tabLst>
            </a:pPr>
            <a:r>
              <a:rPr lang="en-PK" sz="2400" kern="100" dirty="0">
                <a:effectLst/>
                <a:latin typeface="Calibri" panose="020F0502020204030204" pitchFamily="34" charset="0"/>
                <a:ea typeface="Calibri" panose="020F0502020204030204" pitchFamily="34" charset="0"/>
                <a:cs typeface="Arial" panose="020B0604020202020204" pitchFamily="34" charset="0"/>
              </a:rPr>
              <a:t>Regularly update software to fix vulnerabilities.</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Applying security patches in operating systems.</a:t>
            </a:r>
          </a:p>
          <a:p>
            <a:pPr marL="342900" marR="719455" lvl="0" indent="-342900">
              <a:lnSpc>
                <a:spcPct val="150000"/>
              </a:lnSpc>
              <a:spcAft>
                <a:spcPts val="800"/>
              </a:spcAft>
              <a:tabLst>
                <a:tab pos="457200" algn="l"/>
              </a:tabLst>
            </a:pPr>
            <a:r>
              <a:rPr lang="en-PK" sz="2400" kern="100" dirty="0">
                <a:effectLst/>
                <a:latin typeface="Calibri" panose="020F0502020204030204" pitchFamily="34" charset="0"/>
                <a:ea typeface="Calibri" panose="020F0502020204030204" pitchFamily="34" charset="0"/>
                <a:cs typeface="Arial" panose="020B0604020202020204" pitchFamily="34" charset="0"/>
              </a:rPr>
              <a:t>Educate users about phishing and other threats.</a:t>
            </a:r>
          </a:p>
          <a:p>
            <a:pPr>
              <a:lnSpc>
                <a:spcPct val="150000"/>
              </a:lnSpc>
            </a:pPr>
            <a:r>
              <a:rPr lang="en-PK" sz="2400" b="1" dirty="0">
                <a:effectLst/>
                <a:latin typeface="Calibri" panose="020F0502020204030204" pitchFamily="34" charset="0"/>
                <a:ea typeface="Calibri" panose="020F0502020204030204" pitchFamily="34" charset="0"/>
                <a:cs typeface="Arial" panose="020B0604020202020204" pitchFamily="34" charset="0"/>
              </a:rPr>
              <a:t>Example</a:t>
            </a:r>
            <a:r>
              <a:rPr lang="en-PK" sz="2400" dirty="0">
                <a:effectLst/>
                <a:latin typeface="Calibri" panose="020F0502020204030204" pitchFamily="34" charset="0"/>
                <a:ea typeface="Calibri" panose="020F0502020204030204" pitchFamily="34" charset="0"/>
                <a:cs typeface="Arial" panose="020B0604020202020204" pitchFamily="34" charset="0"/>
              </a:rPr>
              <a:t>: Conducting awareness sessions for employees about email scams.</a:t>
            </a:r>
            <a:endParaRPr lang="en-PK" sz="10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992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B3B51-1468-8A1A-C3BC-9C91A5751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AA645-CFFE-FE3D-4947-BD611FCC7575}"/>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3E1612A0-CC79-BECC-9DBE-A3848F8BCA17}"/>
              </a:ext>
            </a:extLst>
          </p:cNvPr>
          <p:cNvSpPr>
            <a:spLocks noGrp="1"/>
          </p:cNvSpPr>
          <p:nvPr>
            <p:ph idx="1"/>
          </p:nvPr>
        </p:nvSpPr>
        <p:spPr>
          <a:xfrm>
            <a:off x="646111" y="1152982"/>
            <a:ext cx="9717089" cy="5252299"/>
          </a:xfrm>
        </p:spPr>
        <p:txBody>
          <a:bodyPr>
            <a:noAutofit/>
          </a:bodyPr>
          <a:lstStyle/>
          <a:p>
            <a:pPr marL="342900" marR="719455" lvl="0" indent="-342900" rtl="0">
              <a:lnSpc>
                <a:spcPct val="150000"/>
              </a:lnSpc>
              <a:spcAft>
                <a:spcPts val="800"/>
              </a:spcAft>
              <a:tabLst>
                <a:tab pos="457200" algn="l"/>
              </a:tabLst>
            </a:pPr>
            <a:r>
              <a:rPr lang="en-PK" sz="2400" kern="100" dirty="0">
                <a:effectLst/>
                <a:latin typeface="Calibri" panose="020F0502020204030204" pitchFamily="34" charset="0"/>
                <a:ea typeface="Calibri" panose="020F0502020204030204" pitchFamily="34" charset="0"/>
                <a:cs typeface="Arial" panose="020B0604020202020204" pitchFamily="34" charset="0"/>
              </a:rPr>
              <a:t>Implement strict password policies.</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Mandating complex passwords that expire every three months.</a:t>
            </a:r>
          </a:p>
          <a:p>
            <a:pPr marL="342900" marR="719455" lvl="0" indent="-342900">
              <a:lnSpc>
                <a:spcPct val="150000"/>
              </a:lnSpc>
              <a:spcAft>
                <a:spcPts val="800"/>
              </a:spcAft>
              <a:tabLst>
                <a:tab pos="457200" algn="l"/>
              </a:tabLst>
            </a:pPr>
            <a:r>
              <a:rPr lang="en-PK" sz="2400" kern="100" dirty="0">
                <a:effectLst/>
                <a:latin typeface="Calibri" panose="020F0502020204030204" pitchFamily="34" charset="0"/>
                <a:ea typeface="Calibri" panose="020F0502020204030204" pitchFamily="34" charset="0"/>
                <a:cs typeface="Arial" panose="020B0604020202020204" pitchFamily="34" charset="0"/>
              </a:rPr>
              <a:t>Use secure data disposal methods.</a:t>
            </a:r>
          </a:p>
          <a:p>
            <a:pPr>
              <a:lnSpc>
                <a:spcPct val="150000"/>
              </a:lnSpc>
            </a:pPr>
            <a:r>
              <a:rPr lang="en-PK" sz="2400" b="1" dirty="0">
                <a:effectLst/>
                <a:latin typeface="Calibri" panose="020F0502020204030204" pitchFamily="34" charset="0"/>
                <a:ea typeface="Calibri" panose="020F0502020204030204" pitchFamily="34" charset="0"/>
                <a:cs typeface="Arial" panose="020B0604020202020204" pitchFamily="34" charset="0"/>
              </a:rPr>
              <a:t>Example</a:t>
            </a:r>
            <a:r>
              <a:rPr lang="en-PK" sz="2400" dirty="0">
                <a:effectLst/>
                <a:latin typeface="Calibri" panose="020F0502020204030204" pitchFamily="34" charset="0"/>
                <a:ea typeface="Calibri" panose="020F0502020204030204" pitchFamily="34" charset="0"/>
                <a:cs typeface="Arial" panose="020B0604020202020204" pitchFamily="34" charset="0"/>
              </a:rPr>
              <a:t>: Shredding documents or using data wiping software for old hard drives.</a:t>
            </a:r>
            <a:endParaRPr lang="en-PK" sz="10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316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98794-639F-4A2E-7F05-101FABFE1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C5F7D-139D-02D2-366D-DA24A0F5200F}"/>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6F8682D8-6256-5A38-E30B-86CB1A00E8DB}"/>
              </a:ext>
            </a:extLst>
          </p:cNvPr>
          <p:cNvSpPr>
            <a:spLocks noGrp="1"/>
          </p:cNvSpPr>
          <p:nvPr>
            <p:ph idx="1"/>
          </p:nvPr>
        </p:nvSpPr>
        <p:spPr>
          <a:xfrm>
            <a:off x="646111" y="1152982"/>
            <a:ext cx="9717089" cy="5252299"/>
          </a:xfrm>
        </p:spPr>
        <p:txBody>
          <a:bodyPr>
            <a:noAutofit/>
          </a:bodyPr>
          <a:lstStyle/>
          <a:p>
            <a:pPr marR="719455">
              <a:lnSpc>
                <a:spcPct val="107000"/>
              </a:lnSpc>
              <a:spcAft>
                <a:spcPts val="800"/>
              </a:spcAft>
            </a:pPr>
            <a:r>
              <a:rPr lang="en-PK" sz="2800" b="1" kern="100" dirty="0">
                <a:effectLst/>
                <a:latin typeface="Calibri" panose="020F0502020204030204" pitchFamily="34" charset="0"/>
                <a:ea typeface="Calibri" panose="020F0502020204030204" pitchFamily="34" charset="0"/>
                <a:cs typeface="Arial" panose="020B0604020202020204" pitchFamily="34" charset="0"/>
              </a:rPr>
              <a:t>Real-Life Scenario for Threats and Protection</a:t>
            </a:r>
            <a:endParaRPr lang="en-PK"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719455" lvl="0" indent="-342900">
              <a:lnSpc>
                <a:spcPct val="107000"/>
              </a:lnSpc>
              <a:spcAft>
                <a:spcPts val="800"/>
              </a:spcAft>
              <a:buSzPts val="1000"/>
              <a:buFont typeface="Symbol" panose="05050102010706020507" pitchFamily="18" charset="2"/>
              <a:buChar char=""/>
              <a:tabLst>
                <a:tab pos="457200" algn="l"/>
              </a:tabLst>
            </a:pPr>
            <a:r>
              <a:rPr lang="en-PK" sz="2800" kern="100" dirty="0">
                <a:effectLst/>
                <a:latin typeface="Calibri" panose="020F0502020204030204" pitchFamily="34" charset="0"/>
                <a:ea typeface="Calibri" panose="020F0502020204030204" pitchFamily="34" charset="0"/>
                <a:cs typeface="Arial" panose="020B0604020202020204" pitchFamily="34" charset="0"/>
              </a:rPr>
              <a:t>A multinational company faced a ransomware attack where attackers encrypted all financial records and demanded payment.</a:t>
            </a:r>
          </a:p>
          <a:p>
            <a:pPr marL="342900" marR="719455" lvl="0" indent="-342900">
              <a:lnSpc>
                <a:spcPct val="107000"/>
              </a:lnSpc>
              <a:spcAft>
                <a:spcPts val="800"/>
              </a:spcAft>
              <a:buSzPts val="1000"/>
              <a:buFont typeface="Symbol" panose="05050102010706020507" pitchFamily="18" charset="2"/>
              <a:buChar char=""/>
              <a:tabLst>
                <a:tab pos="457200" algn="l"/>
              </a:tabLst>
            </a:pPr>
            <a:r>
              <a:rPr lang="en-PK" sz="2800" b="1" kern="100" dirty="0">
                <a:effectLst/>
                <a:latin typeface="Calibri" panose="020F0502020204030204" pitchFamily="34" charset="0"/>
                <a:ea typeface="Calibri" panose="020F0502020204030204" pitchFamily="34" charset="0"/>
                <a:cs typeface="Arial" panose="020B0604020202020204" pitchFamily="34" charset="0"/>
              </a:rPr>
              <a:t>Threat</a:t>
            </a:r>
            <a:r>
              <a:rPr lang="en-PK" sz="2800" kern="100" dirty="0">
                <a:effectLst/>
                <a:latin typeface="Calibri" panose="020F0502020204030204" pitchFamily="34" charset="0"/>
                <a:ea typeface="Calibri" panose="020F0502020204030204" pitchFamily="34" charset="0"/>
                <a:cs typeface="Arial" panose="020B0604020202020204" pitchFamily="34" charset="0"/>
              </a:rPr>
              <a:t>: Lack of updated anti-malware software and weak user education on phishing emails.</a:t>
            </a:r>
          </a:p>
          <a:p>
            <a:pPr marL="342900" marR="719455" lvl="0" indent="-342900">
              <a:lnSpc>
                <a:spcPct val="107000"/>
              </a:lnSpc>
              <a:spcAft>
                <a:spcPts val="800"/>
              </a:spcAft>
              <a:buSzPts val="1000"/>
              <a:buFont typeface="Symbol" panose="05050102010706020507" pitchFamily="18" charset="2"/>
              <a:buChar char=""/>
              <a:tabLst>
                <a:tab pos="457200" algn="l"/>
              </a:tabLst>
            </a:pPr>
            <a:r>
              <a:rPr lang="en-PK" sz="2800" b="1" kern="100" dirty="0">
                <a:effectLst/>
                <a:latin typeface="Calibri" panose="020F0502020204030204" pitchFamily="34" charset="0"/>
                <a:ea typeface="Calibri" panose="020F0502020204030204" pitchFamily="34" charset="0"/>
                <a:cs typeface="Arial" panose="020B0604020202020204" pitchFamily="34" charset="0"/>
              </a:rPr>
              <a:t>Protection</a:t>
            </a:r>
            <a:r>
              <a:rPr lang="en-PK" sz="2800" kern="100" dirty="0">
                <a:effectLst/>
                <a:latin typeface="Calibri" panose="020F0502020204030204" pitchFamily="34" charset="0"/>
                <a:ea typeface="Calibri" panose="020F0502020204030204" pitchFamily="34" charset="0"/>
                <a:cs typeface="Arial" panose="020B0604020202020204" pitchFamily="34" charset="0"/>
              </a:rPr>
              <a:t>: The company implemented data encryption, regular backups, and employee cybersecurity training post-incident.</a:t>
            </a:r>
          </a:p>
        </p:txBody>
      </p:sp>
    </p:spTree>
    <p:extLst>
      <p:ext uri="{BB962C8B-B14F-4D97-AF65-F5344CB8AC3E}">
        <p14:creationId xmlns:p14="http://schemas.microsoft.com/office/powerpoint/2010/main" val="250108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4BBF2-49B7-286F-D727-7C71B40C8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30B64-A0A3-8690-09E6-F8303EBA0107}"/>
              </a:ext>
            </a:extLst>
          </p:cNvPr>
          <p:cNvSpPr>
            <a:spLocks noGrp="1"/>
          </p:cNvSpPr>
          <p:nvPr>
            <p:ph type="title"/>
          </p:nvPr>
        </p:nvSpPr>
        <p:spPr/>
        <p:txBody>
          <a:bodyPr/>
          <a:lstStyle/>
          <a:p>
            <a:r>
              <a:rPr lang="en-US" sz="2800" b="1" dirty="0"/>
              <a:t>Summary Table </a:t>
            </a:r>
            <a:endParaRPr lang="en-PK" sz="400000" b="1" dirty="0"/>
          </a:p>
        </p:txBody>
      </p:sp>
      <p:pic>
        <p:nvPicPr>
          <p:cNvPr id="7" name="Content Placeholder 6">
            <a:extLst>
              <a:ext uri="{FF2B5EF4-FFF2-40B4-BE49-F238E27FC236}">
                <a16:creationId xmlns:a16="http://schemas.microsoft.com/office/drawing/2014/main" id="{47A70B56-41B1-CDF5-1B9B-49FEA244F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152982"/>
            <a:ext cx="10313437" cy="5221087"/>
          </a:xfrm>
        </p:spPr>
      </p:pic>
    </p:spTree>
    <p:extLst>
      <p:ext uri="{BB962C8B-B14F-4D97-AF65-F5344CB8AC3E}">
        <p14:creationId xmlns:p14="http://schemas.microsoft.com/office/powerpoint/2010/main" val="92458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352E4-EA21-2DFD-3447-B9482D84FE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25D3-09DA-74F4-1BB4-390DD110C3C2}"/>
              </a:ext>
            </a:extLst>
          </p:cNvPr>
          <p:cNvSpPr>
            <a:spLocks noGrp="1"/>
          </p:cNvSpPr>
          <p:nvPr>
            <p:ph type="title"/>
          </p:nvPr>
        </p:nvSpPr>
        <p:spPr/>
        <p:txBody>
          <a:bodyPr/>
          <a:lstStyle/>
          <a:p>
            <a:r>
              <a:rPr lang="en-US" sz="2800" b="1" dirty="0"/>
              <a:t>Summary Table </a:t>
            </a:r>
            <a:endParaRPr lang="en-PK" sz="400000" b="1" dirty="0"/>
          </a:p>
        </p:txBody>
      </p:sp>
      <p:pic>
        <p:nvPicPr>
          <p:cNvPr id="6" name="Content Placeholder 5">
            <a:extLst>
              <a:ext uri="{FF2B5EF4-FFF2-40B4-BE49-F238E27FC236}">
                <a16:creationId xmlns:a16="http://schemas.microsoft.com/office/drawing/2014/main" id="{E7051344-90BE-6B04-4C14-1E880479D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152983"/>
            <a:ext cx="10219987" cy="5088791"/>
          </a:xfrm>
        </p:spPr>
      </p:pic>
    </p:spTree>
    <p:extLst>
      <p:ext uri="{BB962C8B-B14F-4D97-AF65-F5344CB8AC3E}">
        <p14:creationId xmlns:p14="http://schemas.microsoft.com/office/powerpoint/2010/main" val="34858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9D1A1-F1CC-9D6A-EE40-43B83101C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3F3BF-41A6-7D76-A04D-B0324FA2512F}"/>
              </a:ext>
            </a:extLst>
          </p:cNvPr>
          <p:cNvSpPr>
            <a:spLocks noGrp="1"/>
          </p:cNvSpPr>
          <p:nvPr>
            <p:ph type="title"/>
          </p:nvPr>
        </p:nvSpPr>
        <p:spPr/>
        <p:txBody>
          <a:bodyPr/>
          <a:lstStyle/>
          <a:p>
            <a:r>
              <a:rPr lang="en-US" sz="2800" b="1" dirty="0"/>
              <a:t>Summary Table </a:t>
            </a:r>
            <a:endParaRPr lang="en-PK" sz="400000" b="1" dirty="0"/>
          </a:p>
        </p:txBody>
      </p:sp>
      <p:pic>
        <p:nvPicPr>
          <p:cNvPr id="7" name="Content Placeholder 6">
            <a:extLst>
              <a:ext uri="{FF2B5EF4-FFF2-40B4-BE49-F238E27FC236}">
                <a16:creationId xmlns:a16="http://schemas.microsoft.com/office/drawing/2014/main" id="{F17E575F-E7FD-796A-EEC2-F650E1245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152983"/>
            <a:ext cx="10392950" cy="5297799"/>
          </a:xfrm>
        </p:spPr>
      </p:pic>
    </p:spTree>
    <p:extLst>
      <p:ext uri="{BB962C8B-B14F-4D97-AF65-F5344CB8AC3E}">
        <p14:creationId xmlns:p14="http://schemas.microsoft.com/office/powerpoint/2010/main" val="52416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D8BF6-52F1-F4E7-AC54-F02402420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A636C1-89A3-719B-124A-614B11641369}"/>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Safety and Security</a:t>
            </a:r>
            <a:endParaRPr lang="en-PK" sz="333300" b="1" dirty="0"/>
          </a:p>
        </p:txBody>
      </p:sp>
      <p:sp>
        <p:nvSpPr>
          <p:cNvPr id="4" name="Content Placeholder 3">
            <a:extLst>
              <a:ext uri="{FF2B5EF4-FFF2-40B4-BE49-F238E27FC236}">
                <a16:creationId xmlns:a16="http://schemas.microsoft.com/office/drawing/2014/main" id="{6717F1D3-0D59-1D84-FA10-4939D7D4283C}"/>
              </a:ext>
            </a:extLst>
          </p:cNvPr>
          <p:cNvSpPr>
            <a:spLocks noGrp="1"/>
          </p:cNvSpPr>
          <p:nvPr>
            <p:ph idx="1"/>
          </p:nvPr>
        </p:nvSpPr>
        <p:spPr>
          <a:xfrm>
            <a:off x="646111" y="1152982"/>
            <a:ext cx="9717089" cy="5252299"/>
          </a:xfrm>
        </p:spPr>
        <p:txBody>
          <a:bodyPr>
            <a:normAutofit/>
          </a:bodyPr>
          <a:lstStyle/>
          <a:p>
            <a:pPr marL="0" indent="0" algn="just">
              <a:lnSpc>
                <a:spcPct val="250000"/>
              </a:lnSpc>
              <a:buNone/>
            </a:pPr>
            <a:r>
              <a:rPr lang="en-PK" sz="2300" dirty="0">
                <a:effectLst/>
                <a:latin typeface="Calibri" panose="020F0502020204030204" pitchFamily="34" charset="0"/>
                <a:ea typeface="Calibri" panose="020F0502020204030204" pitchFamily="34" charset="0"/>
                <a:cs typeface="Arial" panose="020B0604020202020204" pitchFamily="34" charset="0"/>
              </a:rPr>
              <a:t>Safety and security are fundamental in the digital world to ensure that data remains confidential, intact, and accessible only to authorized users. These concepts encompass understanding potential </a:t>
            </a:r>
            <a:r>
              <a:rPr lang="en-PK" sz="2300" b="1" dirty="0">
                <a:effectLst/>
                <a:latin typeface="Calibri" panose="020F0502020204030204" pitchFamily="34" charset="0"/>
                <a:ea typeface="Calibri" panose="020F0502020204030204" pitchFamily="34" charset="0"/>
                <a:cs typeface="Arial" panose="020B0604020202020204" pitchFamily="34" charset="0"/>
              </a:rPr>
              <a:t>threats to data</a:t>
            </a:r>
            <a:r>
              <a:rPr lang="en-PK" sz="2300" dirty="0">
                <a:effectLst/>
                <a:latin typeface="Calibri" panose="020F0502020204030204" pitchFamily="34" charset="0"/>
                <a:ea typeface="Calibri" panose="020F0502020204030204" pitchFamily="34" charset="0"/>
                <a:cs typeface="Arial" panose="020B0604020202020204" pitchFamily="34" charset="0"/>
              </a:rPr>
              <a:t> and the mechanisms for </a:t>
            </a:r>
            <a:r>
              <a:rPr lang="en-PK" sz="2300" b="1" dirty="0">
                <a:effectLst/>
                <a:latin typeface="Calibri" panose="020F0502020204030204" pitchFamily="34" charset="0"/>
                <a:ea typeface="Calibri" panose="020F0502020204030204" pitchFamily="34" charset="0"/>
                <a:cs typeface="Arial" panose="020B0604020202020204" pitchFamily="34" charset="0"/>
              </a:rPr>
              <a:t>protecting data</a:t>
            </a:r>
            <a:r>
              <a:rPr lang="en-PK" sz="2300" dirty="0">
                <a:effectLst/>
                <a:latin typeface="Calibri" panose="020F0502020204030204" pitchFamily="34" charset="0"/>
                <a:ea typeface="Calibri" panose="020F0502020204030204" pitchFamily="34" charset="0"/>
                <a:cs typeface="Arial" panose="020B0604020202020204" pitchFamily="34" charset="0"/>
              </a:rPr>
              <a:t>. Below is an in-depth explanation of each outline point.</a:t>
            </a:r>
            <a:endParaRPr lang="en-PK" sz="2300" b="1" dirty="0"/>
          </a:p>
        </p:txBody>
      </p:sp>
    </p:spTree>
    <p:extLst>
      <p:ext uri="{BB962C8B-B14F-4D97-AF65-F5344CB8AC3E}">
        <p14:creationId xmlns:p14="http://schemas.microsoft.com/office/powerpoint/2010/main" val="3391915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96034-48DD-2D29-5483-C708F0DDB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8EDCA-9F97-07D9-7890-AD4C2D7FA782}"/>
              </a:ext>
            </a:extLst>
          </p:cNvPr>
          <p:cNvSpPr>
            <a:spLocks noGrp="1"/>
          </p:cNvSpPr>
          <p:nvPr>
            <p:ph type="title"/>
          </p:nvPr>
        </p:nvSpPr>
        <p:spPr/>
        <p:txBody>
          <a:bodyPr/>
          <a:lstStyle/>
          <a:p>
            <a:r>
              <a:rPr lang="en-US" sz="2800" b="1" dirty="0"/>
              <a:t>Summary Table </a:t>
            </a:r>
            <a:endParaRPr lang="en-PK" sz="400000" b="1" dirty="0"/>
          </a:p>
        </p:txBody>
      </p:sp>
      <p:pic>
        <p:nvPicPr>
          <p:cNvPr id="6" name="Content Placeholder 5">
            <a:extLst>
              <a:ext uri="{FF2B5EF4-FFF2-40B4-BE49-F238E27FC236}">
                <a16:creationId xmlns:a16="http://schemas.microsoft.com/office/drawing/2014/main" id="{AB54DA00-8035-3D26-AED5-70CCFBFCB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674" y="1655023"/>
            <a:ext cx="10561160" cy="3349730"/>
          </a:xfrm>
        </p:spPr>
      </p:pic>
    </p:spTree>
    <p:extLst>
      <p:ext uri="{BB962C8B-B14F-4D97-AF65-F5344CB8AC3E}">
        <p14:creationId xmlns:p14="http://schemas.microsoft.com/office/powerpoint/2010/main" val="13151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92F63-7862-CD04-7AEE-2A5B48015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5C6E4-BBB1-E7AD-2948-5981998A8709}"/>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Threats to Data</a:t>
            </a:r>
            <a:endParaRPr lang="en-PK" sz="333300" b="1" dirty="0"/>
          </a:p>
        </p:txBody>
      </p:sp>
      <p:sp>
        <p:nvSpPr>
          <p:cNvPr id="4" name="Content Placeholder 3">
            <a:extLst>
              <a:ext uri="{FF2B5EF4-FFF2-40B4-BE49-F238E27FC236}">
                <a16:creationId xmlns:a16="http://schemas.microsoft.com/office/drawing/2014/main" id="{1CF4DD2E-D1C2-1B86-8488-5AD1AAA6FBB8}"/>
              </a:ext>
            </a:extLst>
          </p:cNvPr>
          <p:cNvSpPr>
            <a:spLocks noGrp="1"/>
          </p:cNvSpPr>
          <p:nvPr>
            <p:ph idx="1"/>
          </p:nvPr>
        </p:nvSpPr>
        <p:spPr>
          <a:xfrm>
            <a:off x="646111" y="1152982"/>
            <a:ext cx="9717089" cy="5252299"/>
          </a:xfrm>
        </p:spPr>
        <p:txBody>
          <a:bodyPr>
            <a:normAutofit/>
          </a:bodyPr>
          <a:lstStyle/>
          <a:p>
            <a:pPr marL="0" indent="0" algn="just">
              <a:lnSpc>
                <a:spcPct val="200000"/>
              </a:lnSpc>
              <a:buNone/>
            </a:pPr>
            <a:r>
              <a:rPr lang="en-PK" sz="2800" dirty="0">
                <a:effectLst/>
                <a:latin typeface="Calibri" panose="020F0502020204030204" pitchFamily="34" charset="0"/>
                <a:ea typeface="Calibri" panose="020F0502020204030204" pitchFamily="34" charset="0"/>
                <a:cs typeface="Arial" panose="020B0604020202020204" pitchFamily="34" charset="0"/>
              </a:rPr>
              <a:t>Threats to data are risks or activities that could compromise the integrity, confidentiality, or availability of information. These threats can come from various sources, such as human error, cybercriminals, or system vulnerabilities.</a:t>
            </a:r>
            <a:endParaRPr lang="en-PK" sz="3200" b="1" dirty="0"/>
          </a:p>
        </p:txBody>
      </p:sp>
    </p:spTree>
    <p:extLst>
      <p:ext uri="{BB962C8B-B14F-4D97-AF65-F5344CB8AC3E}">
        <p14:creationId xmlns:p14="http://schemas.microsoft.com/office/powerpoint/2010/main" val="319560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6FD9B-B52F-04D9-41A5-7A0F07925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73239-6FAD-E458-6D00-86F5E2763034}"/>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Threats to Data</a:t>
            </a:r>
            <a:endParaRPr lang="en-PK" sz="333300" b="1" dirty="0"/>
          </a:p>
        </p:txBody>
      </p:sp>
      <p:sp>
        <p:nvSpPr>
          <p:cNvPr id="4" name="Content Placeholder 3">
            <a:extLst>
              <a:ext uri="{FF2B5EF4-FFF2-40B4-BE49-F238E27FC236}">
                <a16:creationId xmlns:a16="http://schemas.microsoft.com/office/drawing/2014/main" id="{AF559382-43E3-C23C-F93C-B9ED124B51D2}"/>
              </a:ext>
            </a:extLst>
          </p:cNvPr>
          <p:cNvSpPr>
            <a:spLocks noGrp="1"/>
          </p:cNvSpPr>
          <p:nvPr>
            <p:ph idx="1"/>
          </p:nvPr>
        </p:nvSpPr>
        <p:spPr>
          <a:xfrm>
            <a:off x="646111" y="1152982"/>
            <a:ext cx="9717089" cy="5252299"/>
          </a:xfrm>
        </p:spPr>
        <p:txBody>
          <a:bodyPr>
            <a:noAutofit/>
          </a:bodyPr>
          <a:lstStyle/>
          <a:p>
            <a:pPr marR="719455">
              <a:lnSpc>
                <a:spcPct val="150000"/>
              </a:lnSpc>
              <a:spcAft>
                <a:spcPts val="800"/>
              </a:spcAft>
            </a:pPr>
            <a:r>
              <a:rPr lang="en-PK" sz="2400" b="1" kern="100" dirty="0">
                <a:effectLst/>
                <a:latin typeface="Calibri" panose="020F0502020204030204" pitchFamily="34" charset="0"/>
                <a:ea typeface="Calibri" panose="020F0502020204030204" pitchFamily="34" charset="0"/>
                <a:cs typeface="Arial" panose="020B0604020202020204" pitchFamily="34" charset="0"/>
              </a:rPr>
              <a:t>Types of Threats</a:t>
            </a:r>
            <a:endParaRPr lang="en-PK"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719455" lvl="0" indent="-342900">
              <a:lnSpc>
                <a:spcPct val="150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Physical Threats</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These include physical damage to hardware or storage devices due to environmental factors (fire, flood, earthquakes) or intentional damage (theft or sabotage).</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 fire in a server room that destroys hard drives and backups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PK"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426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A0820-30EA-8553-63C9-1377BB59D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0EE1-A7D3-38BA-3D6F-9B3108E8DEBB}"/>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Threats to Data</a:t>
            </a:r>
            <a:endParaRPr lang="en-PK" sz="333300" b="1" dirty="0"/>
          </a:p>
        </p:txBody>
      </p:sp>
      <p:sp>
        <p:nvSpPr>
          <p:cNvPr id="4" name="Content Placeholder 3">
            <a:extLst>
              <a:ext uri="{FF2B5EF4-FFF2-40B4-BE49-F238E27FC236}">
                <a16:creationId xmlns:a16="http://schemas.microsoft.com/office/drawing/2014/main" id="{92ACAFFC-6C4B-F21F-E189-E7AFE38A84C7}"/>
              </a:ext>
            </a:extLst>
          </p:cNvPr>
          <p:cNvSpPr>
            <a:spLocks noGrp="1"/>
          </p:cNvSpPr>
          <p:nvPr>
            <p:ph idx="1"/>
          </p:nvPr>
        </p:nvSpPr>
        <p:spPr>
          <a:xfrm>
            <a:off x="646111" y="1152982"/>
            <a:ext cx="9717089" cy="5252299"/>
          </a:xfrm>
        </p:spPr>
        <p:txBody>
          <a:bodyPr>
            <a:noAutofit/>
          </a:bodyPr>
          <a:lstStyle/>
          <a:p>
            <a:pPr marL="342900" marR="719455" lvl="0" indent="-342900">
              <a:spcAft>
                <a:spcPts val="800"/>
              </a:spcAft>
              <a:tabLst>
                <a:tab pos="457200" algn="l"/>
              </a:tabLst>
            </a:pPr>
            <a:r>
              <a:rPr lang="en-PK" sz="2200" b="1" kern="100" dirty="0">
                <a:effectLst/>
                <a:latin typeface="Calibri" panose="020F0502020204030204" pitchFamily="34" charset="0"/>
                <a:ea typeface="Calibri" panose="020F0502020204030204" pitchFamily="34" charset="0"/>
                <a:cs typeface="Arial" panose="020B0604020202020204" pitchFamily="34" charset="0"/>
              </a:rPr>
              <a:t>Cyber Threats</a:t>
            </a:r>
            <a:r>
              <a:rPr lang="en-PK" sz="22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spcAft>
                <a:spcPts val="800"/>
              </a:spcAft>
              <a:buSzPts val="1000"/>
              <a:buFont typeface="Courier New" panose="02070309020205020404" pitchFamily="49" charset="0"/>
              <a:buChar char="o"/>
              <a:tabLst>
                <a:tab pos="914400" algn="l"/>
              </a:tabLst>
            </a:pPr>
            <a:r>
              <a:rPr lang="en-PK" sz="22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200" kern="100" dirty="0">
                <a:effectLst/>
                <a:latin typeface="Calibri" panose="020F0502020204030204" pitchFamily="34" charset="0"/>
                <a:ea typeface="Calibri" panose="020F0502020204030204" pitchFamily="34" charset="0"/>
                <a:cs typeface="Times New Roman" panose="02020603050405020304" pitchFamily="18" charset="0"/>
              </a:rPr>
              <a:t>: Threats that occur in the digital realm, often involving unauthorized access, malicious software, or hacking.</a:t>
            </a:r>
          </a:p>
          <a:p>
            <a:pPr marL="742950" marR="719455" lvl="1" indent="-285750" rtl="0">
              <a:spcAft>
                <a:spcPts val="800"/>
              </a:spcAft>
              <a:buSzPts val="1000"/>
              <a:buFont typeface="Courier New" panose="02070309020205020404" pitchFamily="49" charset="0"/>
              <a:buChar char="o"/>
              <a:tabLst>
                <a:tab pos="914400" algn="l"/>
              </a:tabLst>
            </a:pPr>
            <a:r>
              <a:rPr lang="en-PK" sz="2200" b="1" kern="100" dirty="0">
                <a:effectLst/>
                <a:latin typeface="Calibri" panose="020F0502020204030204" pitchFamily="34" charset="0"/>
                <a:ea typeface="Calibri" panose="020F0502020204030204" pitchFamily="34" charset="0"/>
                <a:cs typeface="Times New Roman" panose="02020603050405020304" pitchFamily="18" charset="0"/>
              </a:rPr>
              <a:t>Types</a:t>
            </a:r>
            <a:r>
              <a:rPr lang="en-PK"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marR="719455" lvl="2" indent="-228600">
              <a:spcAft>
                <a:spcPts val="800"/>
              </a:spcAft>
              <a:buSzPts val="1000"/>
              <a:buFont typeface="Wingdings" panose="05000000000000000000" pitchFamily="2" charset="2"/>
              <a:buChar char=""/>
              <a:tabLst>
                <a:tab pos="1371600" algn="l"/>
              </a:tabLst>
            </a:pPr>
            <a:r>
              <a:rPr lang="en-PK" sz="2200" b="1" kern="100" dirty="0">
                <a:effectLst/>
                <a:latin typeface="Calibri" panose="020F0502020204030204" pitchFamily="34" charset="0"/>
                <a:ea typeface="Calibri" panose="020F0502020204030204" pitchFamily="34" charset="0"/>
                <a:cs typeface="Arial" panose="020B0604020202020204" pitchFamily="34" charset="0"/>
              </a:rPr>
              <a:t>Viruses and Malware</a:t>
            </a:r>
            <a:r>
              <a:rPr lang="en-PK" sz="2200" kern="100" dirty="0">
                <a:effectLst/>
                <a:latin typeface="Calibri" panose="020F0502020204030204" pitchFamily="34" charset="0"/>
                <a:ea typeface="Calibri" panose="020F0502020204030204" pitchFamily="34" charset="0"/>
                <a:cs typeface="Arial" panose="020B0604020202020204" pitchFamily="34" charset="0"/>
              </a:rPr>
              <a:t>: Programs that damage or disrupt systems.</a:t>
            </a:r>
            <a:br>
              <a:rPr lang="en-PK" sz="2200" kern="100" dirty="0">
                <a:effectLst/>
                <a:latin typeface="Calibri" panose="020F0502020204030204" pitchFamily="34" charset="0"/>
                <a:ea typeface="Calibri" panose="020F0502020204030204" pitchFamily="34" charset="0"/>
                <a:cs typeface="Arial" panose="020B0604020202020204" pitchFamily="34" charset="0"/>
              </a:rPr>
            </a:br>
            <a:r>
              <a:rPr lang="en-PK" sz="2200" i="1" kern="100" dirty="0">
                <a:effectLst/>
                <a:latin typeface="Calibri" panose="020F0502020204030204" pitchFamily="34" charset="0"/>
                <a:ea typeface="Calibri" panose="020F0502020204030204" pitchFamily="34" charset="0"/>
                <a:cs typeface="Arial" panose="020B0604020202020204" pitchFamily="34" charset="0"/>
              </a:rPr>
              <a:t>Example</a:t>
            </a:r>
            <a:r>
              <a:rPr lang="en-PK" sz="2200" kern="100" dirty="0">
                <a:effectLst/>
                <a:latin typeface="Calibri" panose="020F0502020204030204" pitchFamily="34" charset="0"/>
                <a:ea typeface="Calibri" panose="020F0502020204030204" pitchFamily="34" charset="0"/>
                <a:cs typeface="Arial" panose="020B0604020202020204" pitchFamily="34" charset="0"/>
              </a:rPr>
              <a:t>: A ransomware attack encrypting files and demanding payment for decryption.</a:t>
            </a:r>
          </a:p>
          <a:p>
            <a:pPr marL="1143000" marR="719455" lvl="2" indent="-228600">
              <a:spcAft>
                <a:spcPts val="800"/>
              </a:spcAft>
              <a:buSzPts val="1000"/>
              <a:buFont typeface="Wingdings" panose="05000000000000000000" pitchFamily="2" charset="2"/>
              <a:buChar char=""/>
              <a:tabLst>
                <a:tab pos="1371600" algn="l"/>
              </a:tabLst>
            </a:pPr>
            <a:r>
              <a:rPr lang="en-PK" sz="2200" b="1" kern="100" dirty="0">
                <a:effectLst/>
                <a:latin typeface="Calibri" panose="020F0502020204030204" pitchFamily="34" charset="0"/>
                <a:ea typeface="Calibri" panose="020F0502020204030204" pitchFamily="34" charset="0"/>
                <a:cs typeface="Arial" panose="020B0604020202020204" pitchFamily="34" charset="0"/>
              </a:rPr>
              <a:t>Phishing</a:t>
            </a:r>
            <a:r>
              <a:rPr lang="en-PK" sz="2200" kern="100" dirty="0">
                <a:effectLst/>
                <a:latin typeface="Calibri" panose="020F0502020204030204" pitchFamily="34" charset="0"/>
                <a:ea typeface="Calibri" panose="020F0502020204030204" pitchFamily="34" charset="0"/>
                <a:cs typeface="Arial" panose="020B0604020202020204" pitchFamily="34" charset="0"/>
              </a:rPr>
              <a:t>: Fraudulent attempts to steal sensitive information by pretending to be a trustworthy entity.</a:t>
            </a:r>
            <a:br>
              <a:rPr lang="en-PK" sz="2200" kern="100" dirty="0">
                <a:effectLst/>
                <a:latin typeface="Calibri" panose="020F0502020204030204" pitchFamily="34" charset="0"/>
                <a:ea typeface="Calibri" panose="020F0502020204030204" pitchFamily="34" charset="0"/>
                <a:cs typeface="Arial" panose="020B0604020202020204" pitchFamily="34" charset="0"/>
              </a:rPr>
            </a:br>
            <a:r>
              <a:rPr lang="en-PK" sz="2200" i="1" kern="100" dirty="0">
                <a:effectLst/>
                <a:latin typeface="Calibri" panose="020F0502020204030204" pitchFamily="34" charset="0"/>
                <a:ea typeface="Calibri" panose="020F0502020204030204" pitchFamily="34" charset="0"/>
                <a:cs typeface="Arial" panose="020B0604020202020204" pitchFamily="34" charset="0"/>
              </a:rPr>
              <a:t>Example</a:t>
            </a:r>
            <a:r>
              <a:rPr lang="en-PK" sz="2200" kern="100" dirty="0">
                <a:effectLst/>
                <a:latin typeface="Calibri" panose="020F0502020204030204" pitchFamily="34" charset="0"/>
                <a:ea typeface="Calibri" panose="020F0502020204030204" pitchFamily="34" charset="0"/>
                <a:cs typeface="Arial" panose="020B0604020202020204" pitchFamily="34" charset="0"/>
              </a:rPr>
              <a:t>: Fake emails asking users to click a link and enter their bank details.</a:t>
            </a:r>
          </a:p>
          <a:p>
            <a:pPr marR="719455">
              <a:lnSpc>
                <a:spcPct val="150000"/>
              </a:lnSpc>
              <a:spcAft>
                <a:spcPts val="800"/>
              </a:spcAft>
            </a:pPr>
            <a:endParaRPr lang="en-PK"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97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B0020-50A8-D788-C677-0783CBD14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A75F0-089C-411A-59EB-FEA7A8F48F51}"/>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Threats to Data</a:t>
            </a:r>
            <a:endParaRPr lang="en-PK" sz="333300" b="1" dirty="0"/>
          </a:p>
        </p:txBody>
      </p:sp>
      <p:sp>
        <p:nvSpPr>
          <p:cNvPr id="4" name="Content Placeholder 3">
            <a:extLst>
              <a:ext uri="{FF2B5EF4-FFF2-40B4-BE49-F238E27FC236}">
                <a16:creationId xmlns:a16="http://schemas.microsoft.com/office/drawing/2014/main" id="{7F1E3BBF-D2C2-7DBF-3264-85CA66AE325D}"/>
              </a:ext>
            </a:extLst>
          </p:cNvPr>
          <p:cNvSpPr>
            <a:spLocks noGrp="1"/>
          </p:cNvSpPr>
          <p:nvPr>
            <p:ph idx="1"/>
          </p:nvPr>
        </p:nvSpPr>
        <p:spPr>
          <a:xfrm>
            <a:off x="646111" y="1152982"/>
            <a:ext cx="9717089" cy="5252299"/>
          </a:xfrm>
        </p:spPr>
        <p:txBody>
          <a:bodyPr>
            <a:noAutofit/>
          </a:bodyPr>
          <a:lstStyle/>
          <a:p>
            <a:pPr marL="342900" marR="719455" lvl="0" indent="-342900" rtl="0">
              <a:lnSpc>
                <a:spcPct val="150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Human Threats</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Mistakes or intentional malicious activities by individuals, including insiders or attackers.</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An employee accidentally deleting critical files or sharing passwords.</a:t>
            </a:r>
          </a:p>
        </p:txBody>
      </p:sp>
    </p:spTree>
    <p:extLst>
      <p:ext uri="{BB962C8B-B14F-4D97-AF65-F5344CB8AC3E}">
        <p14:creationId xmlns:p14="http://schemas.microsoft.com/office/powerpoint/2010/main" val="378538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E225F-10C8-FE3E-7C7C-49B69B55F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4B768-DABB-EBF9-2291-73AC83A46F3E}"/>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Threats to Data</a:t>
            </a:r>
            <a:endParaRPr lang="en-PK" sz="333300" b="1" dirty="0"/>
          </a:p>
        </p:txBody>
      </p:sp>
      <p:sp>
        <p:nvSpPr>
          <p:cNvPr id="4" name="Content Placeholder 3">
            <a:extLst>
              <a:ext uri="{FF2B5EF4-FFF2-40B4-BE49-F238E27FC236}">
                <a16:creationId xmlns:a16="http://schemas.microsoft.com/office/drawing/2014/main" id="{EB40B851-AFB6-3CAE-0ABD-425D1E83E1DC}"/>
              </a:ext>
            </a:extLst>
          </p:cNvPr>
          <p:cNvSpPr>
            <a:spLocks noGrp="1"/>
          </p:cNvSpPr>
          <p:nvPr>
            <p:ph idx="1"/>
          </p:nvPr>
        </p:nvSpPr>
        <p:spPr>
          <a:xfrm>
            <a:off x="646111" y="1152982"/>
            <a:ext cx="9717089" cy="5252299"/>
          </a:xfrm>
        </p:spPr>
        <p:txBody>
          <a:bodyPr>
            <a:noAutofit/>
          </a:bodyPr>
          <a:lstStyle/>
          <a:p>
            <a:pPr marL="342900" marR="719455" lvl="0" indent="-342900">
              <a:lnSpc>
                <a:spcPct val="150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System Vulnerabilities</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Weaknesses in software, hardware, or network configurations that attackers can exploit.</a:t>
            </a:r>
          </a:p>
          <a:p>
            <a:pPr>
              <a:lnSpc>
                <a:spcPct val="150000"/>
              </a:lnSpc>
            </a:pPr>
            <a:r>
              <a:rPr lang="en-PK" sz="2400" b="1" dirty="0">
                <a:effectLst/>
                <a:latin typeface="Calibri" panose="020F0502020204030204" pitchFamily="34" charset="0"/>
                <a:ea typeface="Calibri" panose="020F0502020204030204" pitchFamily="34" charset="0"/>
                <a:cs typeface="Arial" panose="020B0604020202020204" pitchFamily="34" charset="0"/>
              </a:rPr>
              <a:t>Example</a:t>
            </a:r>
            <a:r>
              <a:rPr lang="en-PK" sz="2400" dirty="0">
                <a:effectLst/>
                <a:latin typeface="Calibri" panose="020F0502020204030204" pitchFamily="34" charset="0"/>
                <a:ea typeface="Calibri" panose="020F0502020204030204" pitchFamily="34" charset="0"/>
                <a:cs typeface="Arial" panose="020B0604020202020204" pitchFamily="34" charset="0"/>
              </a:rPr>
              <a:t>: Outdated operating systems prone to security breaches.</a:t>
            </a:r>
            <a:endParaRPr lang="en-PK"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09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B4DE2-5EC4-2B88-5512-72B9295E1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493A0-E98D-0BB5-D8E5-E0BDC6866C32}"/>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BF38C5BE-273C-2FF3-C280-80459FB75631}"/>
              </a:ext>
            </a:extLst>
          </p:cNvPr>
          <p:cNvSpPr>
            <a:spLocks noGrp="1"/>
          </p:cNvSpPr>
          <p:nvPr>
            <p:ph idx="1"/>
          </p:nvPr>
        </p:nvSpPr>
        <p:spPr>
          <a:xfrm>
            <a:off x="646111" y="1152982"/>
            <a:ext cx="9717089" cy="5252299"/>
          </a:xfrm>
        </p:spPr>
        <p:txBody>
          <a:bodyPr>
            <a:noAutofit/>
          </a:bodyPr>
          <a:lstStyle/>
          <a:p>
            <a:pPr marR="719455">
              <a:lnSpc>
                <a:spcPct val="200000"/>
              </a:lnSpc>
              <a:spcAft>
                <a:spcPts val="800"/>
              </a:spcAft>
              <a:tabLst>
                <a:tab pos="457200" algn="l"/>
              </a:tabLst>
            </a:pPr>
            <a:r>
              <a:rPr lang="en-PK" sz="2400" kern="100" dirty="0">
                <a:effectLst/>
                <a:latin typeface="Calibri" panose="020F0502020204030204" pitchFamily="34" charset="0"/>
                <a:ea typeface="Calibri" panose="020F0502020204030204" pitchFamily="34" charset="0"/>
                <a:cs typeface="Arial" panose="020B0604020202020204" pitchFamily="34" charset="0"/>
              </a:rPr>
              <a:t>Protecting data involves implementing measures to safeguard information from loss, theft, or unauthorized access. These measures can be categorized into physical, administrative, and technical safeguards.</a:t>
            </a:r>
          </a:p>
          <a:p>
            <a:pPr marL="342900" marR="719455" lvl="0" indent="-342900">
              <a:lnSpc>
                <a:spcPct val="200000"/>
              </a:lnSpc>
              <a:spcAft>
                <a:spcPts val="800"/>
              </a:spcAft>
              <a:tabLst>
                <a:tab pos="457200" algn="l"/>
              </a:tabLst>
            </a:pPr>
            <a:endParaRPr lang="en-PK" sz="5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02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BC26B-3333-C00C-D942-36FE99528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ED593-3477-AD22-7AD2-515EBF4E2D2A}"/>
              </a:ext>
            </a:extLst>
          </p:cNvPr>
          <p:cNvSpPr>
            <a:spLocks noGrp="1"/>
          </p:cNvSpPr>
          <p:nvPr>
            <p:ph type="title"/>
          </p:nvPr>
        </p:nvSpPr>
        <p:spPr/>
        <p:txBody>
          <a:bodyPr/>
          <a:lstStyle/>
          <a:p>
            <a:r>
              <a:rPr lang="en-PK" sz="3200" b="1" dirty="0">
                <a:effectLst/>
                <a:latin typeface="Calibri" panose="020F0502020204030204" pitchFamily="34" charset="0"/>
                <a:ea typeface="Calibri" panose="020F0502020204030204" pitchFamily="34" charset="0"/>
                <a:cs typeface="Arial" panose="020B0604020202020204" pitchFamily="34" charset="0"/>
              </a:rPr>
              <a:t>Protection of Data</a:t>
            </a:r>
            <a:endParaRPr lang="en-PK" sz="400000" b="1" dirty="0"/>
          </a:p>
        </p:txBody>
      </p:sp>
      <p:sp>
        <p:nvSpPr>
          <p:cNvPr id="4" name="Content Placeholder 3">
            <a:extLst>
              <a:ext uri="{FF2B5EF4-FFF2-40B4-BE49-F238E27FC236}">
                <a16:creationId xmlns:a16="http://schemas.microsoft.com/office/drawing/2014/main" id="{89D02E5C-AF0B-0AD7-C4D0-3E2E69F1D7A3}"/>
              </a:ext>
            </a:extLst>
          </p:cNvPr>
          <p:cNvSpPr>
            <a:spLocks noGrp="1"/>
          </p:cNvSpPr>
          <p:nvPr>
            <p:ph idx="1"/>
          </p:nvPr>
        </p:nvSpPr>
        <p:spPr>
          <a:xfrm>
            <a:off x="646111" y="1152982"/>
            <a:ext cx="9717089" cy="5252299"/>
          </a:xfrm>
        </p:spPr>
        <p:txBody>
          <a:bodyPr>
            <a:noAutofit/>
          </a:bodyPr>
          <a:lstStyle/>
          <a:p>
            <a:pPr marR="719455">
              <a:lnSpc>
                <a:spcPct val="150000"/>
              </a:lnSpc>
              <a:spcAft>
                <a:spcPts val="800"/>
              </a:spcAft>
            </a:pPr>
            <a:r>
              <a:rPr lang="en-PK" sz="2400" b="1" kern="100" dirty="0">
                <a:effectLst/>
                <a:latin typeface="Calibri" panose="020F0502020204030204" pitchFamily="34" charset="0"/>
                <a:ea typeface="Calibri" panose="020F0502020204030204" pitchFamily="34" charset="0"/>
                <a:cs typeface="Arial" panose="020B0604020202020204" pitchFamily="34" charset="0"/>
              </a:rPr>
              <a:t>Methods of Data Protection</a:t>
            </a:r>
            <a:endParaRPr lang="en-PK"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719455" lvl="0" indent="-342900">
              <a:lnSpc>
                <a:spcPct val="150000"/>
              </a:lnSpc>
              <a:spcAft>
                <a:spcPts val="800"/>
              </a:spcAft>
              <a:tabLst>
                <a:tab pos="457200" algn="l"/>
              </a:tabLst>
            </a:pPr>
            <a:r>
              <a:rPr lang="en-PK" sz="2400" b="1" kern="100" dirty="0">
                <a:effectLst/>
                <a:latin typeface="Calibri" panose="020F0502020204030204" pitchFamily="34" charset="0"/>
                <a:ea typeface="Calibri" panose="020F0502020204030204" pitchFamily="34" charset="0"/>
                <a:cs typeface="Arial" panose="020B0604020202020204" pitchFamily="34" charset="0"/>
              </a:rPr>
              <a:t>Data Encryption</a:t>
            </a:r>
            <a:r>
              <a:rPr lang="en-PK"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Explanation</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Encoding data to make it unreadable to unauthorized users.</a:t>
            </a:r>
          </a:p>
          <a:p>
            <a:pPr marL="742950" marR="719455" lvl="1" indent="-285750">
              <a:lnSpc>
                <a:spcPct val="150000"/>
              </a:lnSpc>
              <a:spcAft>
                <a:spcPts val="800"/>
              </a:spcAft>
              <a:buSzPts val="1000"/>
              <a:buFont typeface="Courier New" panose="02070309020205020404" pitchFamily="49" charset="0"/>
              <a:buChar char="o"/>
              <a:tabLst>
                <a:tab pos="914400" algn="l"/>
              </a:tabLst>
            </a:pPr>
            <a:r>
              <a:rPr lang="en-PK" sz="24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 End-to-end encryption in messaging apps like WhatsApp ensures only the sender and recipient can read the messages.</a:t>
            </a:r>
          </a:p>
          <a:p>
            <a:pPr marL="342900" marR="719455" lvl="0" indent="-342900">
              <a:lnSpc>
                <a:spcPct val="150000"/>
              </a:lnSpc>
              <a:spcAft>
                <a:spcPts val="800"/>
              </a:spcAft>
              <a:tabLst>
                <a:tab pos="457200" algn="l"/>
              </a:tabLst>
            </a:pPr>
            <a:endParaRPr lang="en-PK"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0828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7105</TotalTime>
  <Words>745</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Century Gothic</vt:lpstr>
      <vt:lpstr>Courier New</vt:lpstr>
      <vt:lpstr>Symbol</vt:lpstr>
      <vt:lpstr>Wingdings</vt:lpstr>
      <vt:lpstr>Wingdings 3</vt:lpstr>
      <vt:lpstr>Ion</vt:lpstr>
      <vt:lpstr>Let’s start with Allah Yaar</vt:lpstr>
      <vt:lpstr>Safety and Security</vt:lpstr>
      <vt:lpstr>Threats to Data</vt:lpstr>
      <vt:lpstr>Threats to Data</vt:lpstr>
      <vt:lpstr>Threats to Data</vt:lpstr>
      <vt:lpstr>Threats to Data</vt:lpstr>
      <vt:lpstr>Threats to Data</vt:lpstr>
      <vt:lpstr>Protection of Data</vt:lpstr>
      <vt:lpstr>Protection of Data</vt:lpstr>
      <vt:lpstr>Protection of Data</vt:lpstr>
      <vt:lpstr>Protection of Data</vt:lpstr>
      <vt:lpstr>Protection of Data</vt:lpstr>
      <vt:lpstr>Protection of Data</vt:lpstr>
      <vt:lpstr>Protection of Data</vt:lpstr>
      <vt:lpstr>Protection of Data</vt:lpstr>
      <vt:lpstr>Protection of Data</vt:lpstr>
      <vt:lpstr>Summary Table </vt:lpstr>
      <vt:lpstr>Summary Table </vt:lpstr>
      <vt:lpstr>Summary Table </vt:lpstr>
      <vt:lpstr>Summary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309</cp:revision>
  <dcterms:created xsi:type="dcterms:W3CDTF">2024-04-28T13:38:42Z</dcterms:created>
  <dcterms:modified xsi:type="dcterms:W3CDTF">2025-01-02T07:17:48Z</dcterms:modified>
</cp:coreProperties>
</file>