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7"/>
  </p:notesMasterIdLst>
  <p:sldIdLst>
    <p:sldId id="256" r:id="rId2"/>
    <p:sldId id="310" r:id="rId3"/>
    <p:sldId id="383" r:id="rId4"/>
    <p:sldId id="384" r:id="rId5"/>
    <p:sldId id="385" r:id="rId6"/>
    <p:sldId id="386" r:id="rId7"/>
    <p:sldId id="387" r:id="rId8"/>
    <p:sldId id="388" r:id="rId9"/>
    <p:sldId id="389" r:id="rId10"/>
    <p:sldId id="390" r:id="rId11"/>
    <p:sldId id="391" r:id="rId12"/>
    <p:sldId id="392" r:id="rId13"/>
    <p:sldId id="393" r:id="rId14"/>
    <p:sldId id="394" r:id="rId15"/>
    <p:sldId id="395" r:id="rId16"/>
    <p:sldId id="396" r:id="rId17"/>
    <p:sldId id="397" r:id="rId18"/>
    <p:sldId id="398" r:id="rId19"/>
    <p:sldId id="399" r:id="rId20"/>
    <p:sldId id="400" r:id="rId21"/>
    <p:sldId id="401" r:id="rId22"/>
    <p:sldId id="402" r:id="rId23"/>
    <p:sldId id="382" r:id="rId24"/>
    <p:sldId id="403" r:id="rId25"/>
    <p:sldId id="40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35" autoAdjust="0"/>
    <p:restoredTop sz="94660"/>
  </p:normalViewPr>
  <p:slideViewPr>
    <p:cSldViewPr snapToGrid="0">
      <p:cViewPr varScale="1">
        <p:scale>
          <a:sx n="66" d="100"/>
          <a:sy n="66" d="100"/>
        </p:scale>
        <p:origin x="7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87873-B5E4-4AA6-9C7E-A90751762863}" type="datetimeFigureOut">
              <a:rPr lang="en-PK" smtClean="0"/>
              <a:t>06/01/2025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4278C-F6BF-41D8-B64F-9236666C028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86805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06/01/2025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26098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06/01/2025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4960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06/01/2025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7598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06/01/2025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8972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06/01/2025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26155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06/01/2025</a:t>
            </a:fld>
            <a:endParaRPr lang="en-P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45432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06/01/2025</a:t>
            </a:fld>
            <a:endParaRPr lang="en-P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1681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06/01/2025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72667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06/01/2025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024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06/01/2025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61439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06/01/2025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609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06/01/2025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90401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06/01/2025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7263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06/01/2025</a:t>
            </a:fld>
            <a:endParaRPr lang="en-PK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18987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06/01/2025</a:t>
            </a:fld>
            <a:endParaRPr lang="en-P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3718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06/01/2025</a:t>
            </a:fld>
            <a:endParaRPr lang="en-PK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8106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06/01/2025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8119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85CCA55-E385-4BD4-8F8C-55EEF080A453}" type="datetimeFigureOut">
              <a:rPr lang="en-PK" smtClean="0"/>
              <a:t>06/01/2025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569369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69A6-CA4C-B2A5-F7E4-861C41FF6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95776"/>
            <a:ext cx="8825658" cy="2505222"/>
          </a:xfrm>
        </p:spPr>
        <p:txBody>
          <a:bodyPr/>
          <a:lstStyle/>
          <a:p>
            <a:r>
              <a:rPr lang="en-US" dirty="0"/>
              <a:t>Let’s start with Allah Yaar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BAF1B-0B1A-3AB1-398F-D968AD31D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5202814"/>
            <a:ext cx="8825658" cy="850869"/>
          </a:xfrm>
        </p:spPr>
        <p:txBody>
          <a:bodyPr>
            <a:normAutofit/>
          </a:bodyPr>
          <a:lstStyle/>
          <a:p>
            <a:r>
              <a:rPr lang="en-US" sz="2800" dirty="0"/>
              <a:t>Bs in Computer Science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PK" sz="28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941F6A9-BC43-8515-6C94-E185B49C697E}"/>
              </a:ext>
            </a:extLst>
          </p:cNvPr>
          <p:cNvSpPr/>
          <p:nvPr/>
        </p:nvSpPr>
        <p:spPr>
          <a:xfrm>
            <a:off x="8384343" y="1533379"/>
            <a:ext cx="2771334" cy="2757267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34681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EDC62A-E430-370D-78E2-20BD5DA112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E373-9846-201F-A6F9-C2D3D587D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Cloud Computing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4D39F-2BBF-39A5-3177-D41AAEBD8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2"/>
            <a:ext cx="9717089" cy="5088792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Types of Cloud Computing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/>
              <a:t>Public Cloud</a:t>
            </a:r>
            <a:r>
              <a:rPr lang="en-US" sz="2400" dirty="0"/>
              <a:t>: Shared infrastructure offered to multiple organizations.</a:t>
            </a:r>
            <a:br>
              <a:rPr lang="en-US" sz="2400" dirty="0"/>
            </a:br>
            <a:r>
              <a:rPr lang="en-US" sz="2400" i="1" dirty="0"/>
              <a:t>Example</a:t>
            </a:r>
            <a:r>
              <a:rPr lang="en-US" sz="2400" dirty="0"/>
              <a:t>: Amazon Web Services (AWS).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/>
              <a:t>Private Cloud</a:t>
            </a:r>
            <a:r>
              <a:rPr lang="en-US" sz="2400" dirty="0"/>
              <a:t>: Dedicated infrastructure for a single organization.</a:t>
            </a:r>
            <a:br>
              <a:rPr lang="en-US" sz="2400" dirty="0"/>
            </a:br>
            <a:r>
              <a:rPr lang="en-US" sz="2400" i="1" dirty="0"/>
              <a:t>Example</a:t>
            </a:r>
            <a:r>
              <a:rPr lang="en-US" sz="2400" dirty="0"/>
              <a:t>: A bank using a private cloud for sensitive data.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/>
              <a:t>Hybrid Cloud</a:t>
            </a:r>
            <a:r>
              <a:rPr lang="en-US" sz="2400" dirty="0"/>
              <a:t>: A combination of public and private clouds.</a:t>
            </a:r>
            <a:br>
              <a:rPr lang="en-US" sz="2400" dirty="0"/>
            </a:br>
            <a:r>
              <a:rPr lang="en-US" sz="2400" i="1" dirty="0"/>
              <a:t>Example</a:t>
            </a:r>
            <a:r>
              <a:rPr lang="en-US" sz="2400" dirty="0"/>
              <a:t>: A company stores non-critical data in a public cloud but keeps sensitive data in a private cloud</a:t>
            </a:r>
          </a:p>
        </p:txBody>
      </p:sp>
    </p:spTree>
    <p:extLst>
      <p:ext uri="{BB962C8B-B14F-4D97-AF65-F5344CB8AC3E}">
        <p14:creationId xmlns:p14="http://schemas.microsoft.com/office/powerpoint/2010/main" val="1507956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327C0E-609B-72B7-B80F-4467AD5AA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91CA-25FC-66A9-8CE1-E73FE65E4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The Deep Web and Dark Web</a:t>
            </a:r>
            <a:endParaRPr lang="en-US" sz="54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FF1016-E18C-E5B5-DB3C-420B1859B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2"/>
            <a:ext cx="9717089" cy="50887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Deep Web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deep web refers to parts of the internet that are not indexed by standard search engines (e.g., Google).</a:t>
            </a:r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1458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42F50-E757-E227-0102-AEC185FAC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AF8BA-F02D-0962-2C1F-AD1074676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The Deep Web and Dark Web</a:t>
            </a:r>
            <a:endParaRPr lang="en-US" sz="54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6CB32-95ED-B358-244D-41B8E14F2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2"/>
            <a:ext cx="9717089" cy="50887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Characteristics</a:t>
            </a:r>
            <a:r>
              <a:rPr lang="en-US" sz="2400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Contains private data like medical records, bank information, and subscription content.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Requires login credentials or specific software to access.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Example</a:t>
            </a:r>
            <a:r>
              <a:rPr lang="en-US" sz="2400" dirty="0"/>
              <a:t>: Accessing your email inbox via a login portal is an interaction with the deep web.</a:t>
            </a:r>
          </a:p>
          <a:p>
            <a:pPr>
              <a:lnSpc>
                <a:spcPct val="15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64286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E7FBB6-FE09-A34F-AF9B-35603F5BA2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712E6-C1A2-7174-EF45-05DF000C6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The Deep Web and Dark Web</a:t>
            </a:r>
            <a:endParaRPr lang="en-US" sz="54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2B6E1-18AB-D413-6955-C8B4D5A04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2"/>
            <a:ext cx="9717089" cy="508879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/>
              <a:t>Dark Web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/>
              <a:t>The dark web is a small part of the deep web that requires special tools, such as the Tor browser, to access. It is often associated with anonymity and illegal activities.</a:t>
            </a:r>
          </a:p>
          <a:p>
            <a:pPr algn="just">
              <a:lnSpc>
                <a:spcPct val="15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78600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80CFB0-381D-0777-F11B-96CC57BAB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9C0FF-872D-5873-1020-48CF7585C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The Deep Web and Dark Web</a:t>
            </a:r>
            <a:endParaRPr lang="en-US" sz="54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1BA8C2-7A0F-FDDB-4CE6-D6C9BDCC8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2"/>
            <a:ext cx="9717089" cy="50887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Characteristics</a:t>
            </a:r>
            <a:r>
              <a:rPr lang="en-US" sz="2400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Used for anonymous communication.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Can host marketplaces for illegal goods.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Example</a:t>
            </a:r>
            <a:r>
              <a:rPr lang="en-US" sz="2400" dirty="0"/>
              <a:t>: Anonymous forums or black markets selling counterfeit items.</a:t>
            </a:r>
          </a:p>
          <a:p>
            <a:pPr algn="just">
              <a:lnSpc>
                <a:spcPct val="15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87456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B8515-8AAD-1492-8DF2-F724806E2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FB653-7492-A93E-D9A8-3E5B4FC01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Bitcoin</a:t>
            </a:r>
            <a:endParaRPr lang="en-US" sz="166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EA080-D567-A1EB-CD0D-7E91AFFA2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2"/>
            <a:ext cx="9717089" cy="50887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What is Bitcoin?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Bitcoin is a decentralized digital currency that operates on blockchain technology.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Features</a:t>
            </a:r>
            <a:r>
              <a:rPr lang="en-US" sz="2400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No central authority or banks.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Transactions are verified by network nodes through cryptography.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Uses blockchain to maintain transparency and security.</a:t>
            </a:r>
          </a:p>
          <a:p>
            <a:pPr algn="just">
              <a:lnSpc>
                <a:spcPct val="150000"/>
              </a:lnSpc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63261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04CC0E-08A6-F5FB-45AC-8FBBD3754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D633F-311F-9573-BCB4-C8F727176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Bitcoin</a:t>
            </a:r>
            <a:endParaRPr lang="en-US" sz="166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367D0-81AC-8A70-7E9C-E43E626B0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2"/>
            <a:ext cx="9717089" cy="50887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How Bitcoin Works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/>
              <a:t>Wallet</a:t>
            </a:r>
            <a:r>
              <a:rPr lang="en-US" sz="2200" dirty="0"/>
              <a:t>: Users store Bitcoin in digital wallets.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/>
              <a:t>Blockchain</a:t>
            </a:r>
            <a:r>
              <a:rPr lang="en-US" sz="2200" dirty="0"/>
              <a:t>: All transactions are recorded on a public ledger.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/>
              <a:t>Mining</a:t>
            </a:r>
            <a:r>
              <a:rPr lang="en-US" sz="2200" dirty="0"/>
              <a:t>: Specialized computers solve complex algorithms to verify transactions.</a:t>
            </a:r>
          </a:p>
          <a:p>
            <a:pPr>
              <a:lnSpc>
                <a:spcPct val="150000"/>
              </a:lnSpc>
            </a:pPr>
            <a:r>
              <a:rPr lang="en-US" sz="2200" b="1" dirty="0"/>
              <a:t>Example</a:t>
            </a:r>
            <a:r>
              <a:rPr lang="en-US" sz="2200" dirty="0"/>
              <a:t>: Bitcoin allows cross-border payments without involving banks, useful for sending money internationally.</a:t>
            </a:r>
          </a:p>
          <a:p>
            <a:pPr algn="just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61128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DA1DC-8465-1468-879F-B6F0478AAC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DAE63-61D2-45A7-1F5A-682300CE9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Virtual Reality (VR) and Augmented Reality (AR)</a:t>
            </a:r>
            <a:endParaRPr lang="en-US" sz="496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3F7BC-1CC6-1F5B-6336-008D93822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2"/>
            <a:ext cx="9717089" cy="50887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Virtual Reality (VR)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VR creates a completely immersive digital environment.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Characteristics</a:t>
            </a:r>
            <a:r>
              <a:rPr lang="en-US" sz="2200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Requires VR headsets like Oculus Rift or HTC </a:t>
            </a:r>
            <a:r>
              <a:rPr lang="en-US" sz="2200" dirty="0" err="1"/>
              <a:t>Vive</a:t>
            </a:r>
            <a:r>
              <a:rPr lang="en-US" sz="2200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Used in gaming, training simulations, and virtual tours.</a:t>
            </a:r>
          </a:p>
          <a:p>
            <a:pPr>
              <a:lnSpc>
                <a:spcPct val="150000"/>
              </a:lnSpc>
            </a:pPr>
            <a:r>
              <a:rPr lang="en-US" sz="2200" b="1" dirty="0"/>
              <a:t>Example</a:t>
            </a:r>
            <a:r>
              <a:rPr lang="en-US" sz="2200" dirty="0"/>
              <a:t>: A VR app lets users explore historical landmarks without physically visiting them.</a:t>
            </a:r>
          </a:p>
          <a:p>
            <a:pPr algn="just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28600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F4FD33-BC34-2642-210A-7D299DA3E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2C26B-093E-B0EA-C90C-89E85BF12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Virtual Reality (VR) and Augmented Reality (AR)</a:t>
            </a:r>
            <a:endParaRPr lang="en-US" sz="496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9F3E6-CACA-0F0A-DC7E-677F51987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2"/>
            <a:ext cx="9717089" cy="50887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Augmented Reality (AR)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AR overlays digital content on the real world through devices like smartphones or AR glasses.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Applications</a:t>
            </a:r>
            <a:r>
              <a:rPr lang="en-US" sz="2200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Gaming: Pokémon GO overlays virtual Pokémon in real-world environments.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Education: AR apps display 3D models of human anatomy for medical students.</a:t>
            </a:r>
          </a:p>
          <a:p>
            <a:pPr algn="just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39710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B2CFD-F790-2E90-BA89-A3B2339CB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978E0-F728-0EF3-45AD-7B3EFA660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The Internet of Things (IoT)</a:t>
            </a:r>
            <a:endParaRPr lang="en-US" sz="1481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BD0D8-C255-E525-F4DC-675829161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2"/>
            <a:ext cx="9717089" cy="50887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Definition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IoT refers to a network of interconnected devices that communicate and share data over the internet.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Key Features</a:t>
            </a:r>
            <a:r>
              <a:rPr lang="en-US" sz="2200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Sensors collect and transmit data.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Devices can be controlled remotely.</a:t>
            </a:r>
          </a:p>
          <a:p>
            <a:pPr algn="just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30062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AD8BF6-52F1-F4E7-AC54-F02402420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636C1-89A3-719B-124A-614B11641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3200" b="1" dirty="0"/>
              <a:t>Modern Computing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17F1D3-0D59-1D84-FA10-4939D7D42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2"/>
            <a:ext cx="9717089" cy="284917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2400" dirty="0"/>
              <a:t>Modern computing refers to advancements in computing technologies that enable faster, efficient, and innovative ways to process, store, and communicate information.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PK" sz="2400" b="1" dirty="0"/>
          </a:p>
        </p:txBody>
      </p:sp>
    </p:spTree>
    <p:extLst>
      <p:ext uri="{BB962C8B-B14F-4D97-AF65-F5344CB8AC3E}">
        <p14:creationId xmlns:p14="http://schemas.microsoft.com/office/powerpoint/2010/main" val="3391915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AD87AC-22F9-063F-90B5-CCF56E8E96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96626-2F07-69A3-42A2-3D8459CE1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The Internet of Things (IoT)</a:t>
            </a:r>
            <a:endParaRPr lang="en-US" sz="1481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2B866E-91ED-5998-4D72-FA7B1882B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2"/>
            <a:ext cx="9717089" cy="50887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Applications of IoT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/>
              <a:t>Smart Homes</a:t>
            </a:r>
            <a:r>
              <a:rPr lang="en-US" sz="2400" dirty="0"/>
              <a:t>: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Devices like smart thermostats, lights, and security cameras can be controlled through smartphones.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Example</a:t>
            </a:r>
            <a:r>
              <a:rPr lang="en-US" sz="2000" dirty="0"/>
              <a:t>: Amazon Alexa or Google Nest adjusts home temperature based on user preferences.</a:t>
            </a:r>
          </a:p>
          <a:p>
            <a:pPr algn="just"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8561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5FC983-7C32-39BC-108F-79BFAD86E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38D9D-EFDF-779C-4B90-7354D2AF7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The Internet of Things (IoT)</a:t>
            </a:r>
            <a:endParaRPr lang="en-US" sz="1481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92FF37-532C-F956-1CCF-81C8705F7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2"/>
            <a:ext cx="9717089" cy="50887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Healthcare</a:t>
            </a:r>
            <a:r>
              <a:rPr lang="en-US" sz="2400" dirty="0"/>
              <a:t>: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Wearable devices monitor patient health and transmit data to doctors.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Example</a:t>
            </a:r>
            <a:r>
              <a:rPr lang="en-US" sz="2000" dirty="0"/>
              <a:t>: Fitbit tracks physical activity and heart rate.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Industrial </a:t>
            </a:r>
            <a:r>
              <a:rPr lang="en-US" sz="2400" b="1"/>
              <a:t>IoT (IoT</a:t>
            </a:r>
            <a:r>
              <a:rPr lang="en-US" sz="2400" b="1" dirty="0"/>
              <a:t>)</a:t>
            </a:r>
            <a:r>
              <a:rPr lang="en-US" sz="2400" dirty="0"/>
              <a:t>: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Sensors monitor manufacturing processes to improve efficiency.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Example</a:t>
            </a:r>
            <a:r>
              <a:rPr lang="en-US" sz="2000" dirty="0"/>
              <a:t>: A factory uses IoT to detect machine malfunctions.</a:t>
            </a:r>
          </a:p>
          <a:p>
            <a:pPr algn="just"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8758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099751-C398-3E2F-F412-CD1446BDB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F5725-EC34-D63A-D3B4-9FF7CAC63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The Internet of Things (IoT)</a:t>
            </a:r>
            <a:endParaRPr lang="en-US" sz="1481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AF2FB1-7184-4697-2FD3-127C112C9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2"/>
            <a:ext cx="9717089" cy="508879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/>
              <a:t>Applications of IoT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sz="2400" b="1" dirty="0"/>
              <a:t>Transportation</a:t>
            </a:r>
            <a:r>
              <a:rPr lang="en-US" sz="2400" dirty="0"/>
              <a:t>:</a:t>
            </a:r>
          </a:p>
          <a:p>
            <a:pPr marL="742950" lvl="1" indent="-285750">
              <a:lnSpc>
                <a:spcPct val="200000"/>
              </a:lnSpc>
              <a:buFont typeface="+mj-lt"/>
              <a:buAutoNum type="arabicPeriod"/>
            </a:pPr>
            <a:r>
              <a:rPr lang="en-US" sz="2000" dirty="0"/>
              <a:t>IoT enables smart traffic systems and autonomous vehicles.</a:t>
            </a:r>
          </a:p>
          <a:p>
            <a:pPr marL="742950" lvl="1" indent="-285750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/>
              <a:t>Example</a:t>
            </a:r>
            <a:r>
              <a:rPr lang="en-US" sz="2000" dirty="0"/>
              <a:t>: Tesla cars use IoT to update software and enable autonomous driving.</a:t>
            </a:r>
          </a:p>
        </p:txBody>
      </p:sp>
    </p:spTree>
    <p:extLst>
      <p:ext uri="{BB962C8B-B14F-4D97-AF65-F5344CB8AC3E}">
        <p14:creationId xmlns:p14="http://schemas.microsoft.com/office/powerpoint/2010/main" val="3595721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696034-48DD-2D29-5483-C708F0DDB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8EDCA-9F97-07D9-7890-AD4C2D7FA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Summary Table </a:t>
            </a:r>
            <a:endParaRPr lang="en-PK" sz="400000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A0B7C56-D2B7-0B2A-28B3-2FE4D0472A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46" y="1245772"/>
            <a:ext cx="9756846" cy="4912067"/>
          </a:xfrm>
        </p:spPr>
      </p:pic>
    </p:spTree>
    <p:extLst>
      <p:ext uri="{BB962C8B-B14F-4D97-AF65-F5344CB8AC3E}">
        <p14:creationId xmlns:p14="http://schemas.microsoft.com/office/powerpoint/2010/main" val="1315165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87F8C4-9940-F4F9-0BB4-C299B69E3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9F039-4A16-37DF-31EA-8F7A9A006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Summary Table </a:t>
            </a:r>
            <a:endParaRPr lang="en-PK" sz="4000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2E11E9D-5A79-9772-6FC6-3A5148AF5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315801"/>
            <a:ext cx="10581623" cy="4422389"/>
          </a:xfrm>
        </p:spPr>
      </p:pic>
    </p:spTree>
    <p:extLst>
      <p:ext uri="{BB962C8B-B14F-4D97-AF65-F5344CB8AC3E}">
        <p14:creationId xmlns:p14="http://schemas.microsoft.com/office/powerpoint/2010/main" val="766050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E75B43-278E-6344-70FF-AEDF9B681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0969C-3154-B1E9-C84A-6B34AB5F8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Summary Table </a:t>
            </a:r>
            <a:endParaRPr lang="en-PK" sz="400000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9550890-69F8-0892-A057-B777379CC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54" y="1599945"/>
            <a:ext cx="9944079" cy="2640751"/>
          </a:xfrm>
        </p:spPr>
      </p:pic>
    </p:spTree>
    <p:extLst>
      <p:ext uri="{BB962C8B-B14F-4D97-AF65-F5344CB8AC3E}">
        <p14:creationId xmlns:p14="http://schemas.microsoft.com/office/powerpoint/2010/main" val="2754238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3F48F9-2745-D3DE-0172-01C1B6C80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6D91-E522-D064-6E27-0985818C8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3200" b="1" dirty="0"/>
              <a:t>Modern Computing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ABC9E5-954B-D998-B744-9E88FC157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2"/>
            <a:ext cx="9717089" cy="474423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/>
              <a:t>Key Features of Modern Computing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Cloud-based Services</a:t>
            </a:r>
            <a:r>
              <a:rPr lang="en-US" sz="2400" dirty="0"/>
              <a:t>: Use of cloud storage and applications (e.g., Google Drive, Dropbox).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Mobile Computing</a:t>
            </a:r>
            <a:r>
              <a:rPr lang="en-US" sz="2400" dirty="0"/>
              <a:t>: Accessing computing resources via portable devices like smartphones and tablets.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0" indent="0" algn="just">
              <a:lnSpc>
                <a:spcPct val="150000"/>
              </a:lnSpc>
              <a:buNone/>
            </a:pPr>
            <a:endParaRPr lang="en-PK" sz="2800" b="1" dirty="0"/>
          </a:p>
        </p:txBody>
      </p:sp>
    </p:spTree>
    <p:extLst>
      <p:ext uri="{BB962C8B-B14F-4D97-AF65-F5344CB8AC3E}">
        <p14:creationId xmlns:p14="http://schemas.microsoft.com/office/powerpoint/2010/main" val="2582872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D662DE-F183-0819-4EFA-9A63284E1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5455-191B-81C3-8B4C-90E7EE625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3200" b="1" dirty="0"/>
              <a:t>Modern Computing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2E648-7D58-FC19-D1DC-C6ACDCD49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2"/>
            <a:ext cx="9717089" cy="4996027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Artificial Intelligence and Machine Learning</a:t>
            </a:r>
            <a:r>
              <a:rPr lang="en-US" sz="2400" dirty="0"/>
              <a:t>: Systems that can learn and make decisions (e.g., recommendation systems).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Distributed Systems</a:t>
            </a:r>
            <a:r>
              <a:rPr lang="en-US" sz="2400" dirty="0"/>
              <a:t>: Computing tasks spread across multiple systems (e.g., blockchain technology).</a:t>
            </a:r>
          </a:p>
          <a:p>
            <a:pPr>
              <a:lnSpc>
                <a:spcPct val="200000"/>
              </a:lnSpc>
            </a:pPr>
            <a:r>
              <a:rPr lang="en-US" sz="2400" b="1" dirty="0"/>
              <a:t>Example</a:t>
            </a:r>
            <a:r>
              <a:rPr lang="en-US" sz="2400" dirty="0"/>
              <a:t>: A global company uses distributed cloud servers to ensure users can access their website without delays regardless of location.</a:t>
            </a:r>
            <a:endParaRPr lang="en-PK" sz="2800" b="1" dirty="0"/>
          </a:p>
        </p:txBody>
      </p:sp>
    </p:spTree>
    <p:extLst>
      <p:ext uri="{BB962C8B-B14F-4D97-AF65-F5344CB8AC3E}">
        <p14:creationId xmlns:p14="http://schemas.microsoft.com/office/powerpoint/2010/main" val="2801412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267CB-E25E-D3D7-33B9-1A6CCFDAB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BA1BE-D9E7-89E0-A7EF-9084FB66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Virtualization and Emulation</a:t>
            </a:r>
            <a:endParaRPr lang="en-US" sz="54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06AE06-A997-4625-E5A8-D3350F12A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2"/>
            <a:ext cx="9717089" cy="49960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Virtualization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Virtualization is the process of creating virtual instances of resources like hardware, software, or storage.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PK" sz="3600" b="1" dirty="0"/>
          </a:p>
        </p:txBody>
      </p:sp>
    </p:spTree>
    <p:extLst>
      <p:ext uri="{BB962C8B-B14F-4D97-AF65-F5344CB8AC3E}">
        <p14:creationId xmlns:p14="http://schemas.microsoft.com/office/powerpoint/2010/main" val="3936783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D34E60-0CBE-0191-7EC3-16E007961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91A81-DD7E-A1CE-EB8F-C765E7B83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Virtualization and Emulation</a:t>
            </a:r>
            <a:endParaRPr lang="en-US" sz="54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73D01-32F6-521D-DA7E-BBDF19CD3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2"/>
            <a:ext cx="9717089" cy="499602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Types</a:t>
            </a:r>
            <a:r>
              <a:rPr lang="en-US" sz="2800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Hardware Virtualization</a:t>
            </a:r>
            <a:r>
              <a:rPr lang="en-US" sz="2400" dirty="0"/>
              <a:t>: Using a single physical machine to run multiple virtual machines (VMs).</a:t>
            </a:r>
            <a:br>
              <a:rPr lang="en-US" sz="2400" dirty="0"/>
            </a:br>
            <a:r>
              <a:rPr lang="en-US" sz="2400" i="1" dirty="0"/>
              <a:t>Example</a:t>
            </a:r>
            <a:r>
              <a:rPr lang="en-US" sz="2400" dirty="0"/>
              <a:t>: VirtualBox allows users to run Linux on a Windows system.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Storage Virtualization</a:t>
            </a:r>
            <a:r>
              <a:rPr lang="en-US" sz="2400" dirty="0"/>
              <a:t>: Abstracting physical storage to create a unified storage pool.</a:t>
            </a:r>
            <a:br>
              <a:rPr lang="en-US" sz="2400" dirty="0"/>
            </a:br>
            <a:r>
              <a:rPr lang="en-US" sz="2400" i="1" dirty="0"/>
              <a:t>Example</a:t>
            </a:r>
            <a:r>
              <a:rPr lang="en-US" sz="2400" dirty="0"/>
              <a:t>: A company consolidates its data storage across multiple servers.</a:t>
            </a:r>
          </a:p>
        </p:txBody>
      </p:sp>
    </p:spTree>
    <p:extLst>
      <p:ext uri="{BB962C8B-B14F-4D97-AF65-F5344CB8AC3E}">
        <p14:creationId xmlns:p14="http://schemas.microsoft.com/office/powerpoint/2010/main" val="3012134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9B396B-826B-5729-53CD-C8B956E39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4E26A-FDF8-A165-11F9-B2322F9AA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Virtualization and Emulation</a:t>
            </a:r>
            <a:endParaRPr lang="en-US" sz="54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9669E9-D6B7-82B3-161E-05218E999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2"/>
            <a:ext cx="9717089" cy="50887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Emulation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Emulation mimics the behavior of one system on another.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Purpose</a:t>
            </a:r>
            <a:r>
              <a:rPr lang="en-US" sz="2400" dirty="0"/>
              <a:t>: Run applications meant for one platform on another.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Examples</a:t>
            </a:r>
            <a:r>
              <a:rPr lang="en-US" sz="2400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 PlayStation emulator allows gamers to play PlayStation games on a PC.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Mobile device emulators help developers test apps without using physical devices.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16480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A037CE-856F-C8D5-D3C8-56A3D2482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07709-9C9B-0507-F2C4-D64AF9275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Cloud Computing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1F4E4C-2DFC-F53B-6816-731472EA6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2"/>
            <a:ext cx="9717089" cy="508879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Definition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Cloud computing involves delivering computing services—like storage, processing power, or software—over the internet.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52000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CD5701-1715-8887-049A-50295660D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DD8AC-AB3A-F4E3-9300-BBB478660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Cloud Computing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9E2632-416C-08D5-EF3E-35A3B9AFC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2"/>
            <a:ext cx="9717089" cy="508879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Characteristics</a:t>
            </a:r>
            <a:r>
              <a:rPr lang="en-US" sz="2400" dirty="0"/>
              <a:t>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On-Demand Access</a:t>
            </a:r>
            <a:r>
              <a:rPr lang="en-US" sz="2000" dirty="0"/>
              <a:t>: Resources can be accessed anytime.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Scalability</a:t>
            </a:r>
            <a:r>
              <a:rPr lang="en-US" sz="2000" dirty="0"/>
              <a:t>: Services can grow or shrink based on user needs.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Pay-as-You-Go Model</a:t>
            </a:r>
            <a:r>
              <a:rPr lang="en-US" sz="2000" dirty="0"/>
              <a:t>: Users pay only for what they use.</a:t>
            </a:r>
          </a:p>
        </p:txBody>
      </p:sp>
    </p:spTree>
    <p:extLst>
      <p:ext uri="{BB962C8B-B14F-4D97-AF65-F5344CB8AC3E}">
        <p14:creationId xmlns:p14="http://schemas.microsoft.com/office/powerpoint/2010/main" val="8546062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7180</TotalTime>
  <Words>960</Words>
  <Application>Microsoft Office PowerPoint</Application>
  <PresentationFormat>Widescreen</PresentationFormat>
  <Paragraphs>108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Century Gothic</vt:lpstr>
      <vt:lpstr>Wingdings 3</vt:lpstr>
      <vt:lpstr>Ion</vt:lpstr>
      <vt:lpstr>Let’s start with Allah Yaar</vt:lpstr>
      <vt:lpstr>Modern Computing</vt:lpstr>
      <vt:lpstr>Modern Computing</vt:lpstr>
      <vt:lpstr>Modern Computing</vt:lpstr>
      <vt:lpstr>Virtualization and Emulation</vt:lpstr>
      <vt:lpstr>Virtualization and Emulation</vt:lpstr>
      <vt:lpstr>Virtualization and Emulation</vt:lpstr>
      <vt:lpstr>Cloud Computing</vt:lpstr>
      <vt:lpstr>Cloud Computing</vt:lpstr>
      <vt:lpstr>Cloud Computing</vt:lpstr>
      <vt:lpstr>The Deep Web and Dark Web</vt:lpstr>
      <vt:lpstr>The Deep Web and Dark Web</vt:lpstr>
      <vt:lpstr>The Deep Web and Dark Web</vt:lpstr>
      <vt:lpstr>The Deep Web and Dark Web</vt:lpstr>
      <vt:lpstr>Bitcoin</vt:lpstr>
      <vt:lpstr>Bitcoin</vt:lpstr>
      <vt:lpstr>Virtual Reality (VR) and Augmented Reality (AR)</vt:lpstr>
      <vt:lpstr>Virtual Reality (VR) and Augmented Reality (AR)</vt:lpstr>
      <vt:lpstr>The Internet of Things (IoT)</vt:lpstr>
      <vt:lpstr>The Internet of Things (IoT)</vt:lpstr>
      <vt:lpstr>The Internet of Things (IoT)</vt:lpstr>
      <vt:lpstr>The Internet of Things (IoT)</vt:lpstr>
      <vt:lpstr>Summary Table </vt:lpstr>
      <vt:lpstr>Summary Table </vt:lpstr>
      <vt:lpstr>Summary Table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start with Allah Yaar</dc:title>
  <dc:creator>Allah Yaar Khan</dc:creator>
  <cp:lastModifiedBy>Allah Yaar Khan</cp:lastModifiedBy>
  <cp:revision>343</cp:revision>
  <dcterms:created xsi:type="dcterms:W3CDTF">2024-04-28T13:38:42Z</dcterms:created>
  <dcterms:modified xsi:type="dcterms:W3CDTF">2025-01-06T08:43:34Z</dcterms:modified>
</cp:coreProperties>
</file>