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424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53" r:id="rId23"/>
    <p:sldId id="4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13/01/2025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58DE-5447-0583-81F9-754E04907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4F25-28DC-82BD-7C79-BD502BA3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Production of Digital Services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7748E-0A4E-C99C-297A-7C01ED88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Development:</a:t>
            </a:r>
            <a:r>
              <a:rPr lang="en-US" sz="2200" dirty="0"/>
              <a:t> Creating the service using software tools.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Coding and testing the app.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Delivery:</a:t>
            </a:r>
            <a:r>
              <a:rPr lang="en-US" sz="2200" dirty="0"/>
              <a:t> Providing the service to users.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Uploading the app to Google Play or App Store.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259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6D4B0-8551-CC29-CA6E-7D88E06FF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3D79-8E94-89E2-61F4-87CC6106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In-House Production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33781-E22C-A2C6-DD34-BFB08EB84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In-House Production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In-house production refers to creating digital goods or services within an organization using its resources.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Advantages: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Full control over quality and intellectual property.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Customized solutions tailored to business needs.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696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B596-E290-5A01-4103-498ACE0D2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8469-7B41-6CDF-43FE-F4527B6F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In-House Production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48BC-1AB2-C214-4BBF-CF061CB2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Disadvantages: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Requires significant investment in technology and skilled personnel.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A company developing its own CRM software instead of using a third-party tool.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579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0A66-BB7C-5CCF-4065-430250BC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A9D9-F9AA-F964-AA81-8C98D5F3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Commons-Based Peer Production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F9F3-25DB-3EE7-1B17-AB28BFF5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Commons-Based Peer Production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This is a model where individuals collaboratively work on projects for the benefit of the community without direct financial compensation.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Key Features: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Voluntary participation.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Open access to resources and contributions.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Transparency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688049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D4214-7282-EC0F-B6D5-34F98306B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BF70-1D99-6E5A-C82C-4D614001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Commons-Based Peer Production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418BD-655C-765E-E27F-13035ECA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Wikipedia:</a:t>
            </a:r>
            <a:r>
              <a:rPr lang="en-US" sz="2200" dirty="0"/>
              <a:t> A collaboratively edited online encyclopedia.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OpenStreetMap:</a:t>
            </a:r>
            <a:r>
              <a:rPr lang="en-US" sz="2200" dirty="0"/>
              <a:t> A community-driven project to create a free and editable map.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Advantages: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Promotes innovation through diverse contributions.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Cost-effective as it leverages community resources.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6151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325AA-5834-DFB5-D976-477B3098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049F-6E3F-D50B-17B7-DF24470A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Commons-Based Peer Production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6A246-05D2-32A5-ED9E-05A628AE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Challenges: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Coordination issues among contributors.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Ensuring the quality and reliability of outputs.</a:t>
            </a:r>
          </a:p>
        </p:txBody>
      </p:sp>
    </p:spTree>
    <p:extLst>
      <p:ext uri="{BB962C8B-B14F-4D97-AF65-F5344CB8AC3E}">
        <p14:creationId xmlns:p14="http://schemas.microsoft.com/office/powerpoint/2010/main" val="1571101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034BB-3A28-921E-99FB-B44CCE6A5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4DC2-6045-6030-B5A7-BEDE816C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Crowdsourcing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C970-5E30-E11A-2B57-6F32378F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Crowdsourcing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Crowdsourcing involves obtaining input, ideas, or services from a large group of people, typically via the internet.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Types of Crowdsourcing: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Crowd Voting:</a:t>
            </a:r>
            <a:r>
              <a:rPr lang="en-US" sz="2200" dirty="0"/>
              <a:t> Gathering opinions or feedback.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Choosing a logo design through public votes.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21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B4BD-E2CE-8022-72C2-D1925DDD9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F88D-C4C6-DA6A-400E-0CAA0C2E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Crowdsourcing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38EC0-4958-20C5-DD83-7EF87AC88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Crowd Creation:</a:t>
            </a:r>
            <a:r>
              <a:rPr lang="en-US" sz="2200" dirty="0"/>
              <a:t> Generating content or solutions.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YouTube, where users create and share videos.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Crowd Funding:</a:t>
            </a:r>
            <a:r>
              <a:rPr lang="en-US" sz="2200" dirty="0"/>
              <a:t> Raising money from the public.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Kickstarter, a platform for funding creative projects.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Advantages: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Access to a wide pool of ideas and skills.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Cost-effective for businesses.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307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541CD-27AC-B3BE-1F21-5D052097C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5BA4-34BC-3C21-6E3E-D6C9BFF0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Crowdsourcing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50D4A-975D-2BB6-7312-39F30765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Managing and validating contributions.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Maintaining contributor motivation.</a:t>
            </a:r>
          </a:p>
        </p:txBody>
      </p:sp>
    </p:spTree>
    <p:extLst>
      <p:ext uri="{BB962C8B-B14F-4D97-AF65-F5344CB8AC3E}">
        <p14:creationId xmlns:p14="http://schemas.microsoft.com/office/powerpoint/2010/main" val="14779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11E66-220E-CA7D-1729-8326B09A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E36-FA80-A3A5-81DB-A1A2DB14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Open-Source Software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6E9D-921E-244F-DAA5-FB89CA8D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Open-Source Software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Open-source software (OSS) refers to software with source code that is freely available for use, modification, and distribution.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Characteristics: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Open access to source code.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Collaboration among developers.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Free to use and distribute.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9715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5192-C400-A51C-76F4-3D617BF8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B1DF-E97E-9FB2-AB10-CA78B50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Digital Economics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9182-F57C-939B-CA85-52A7F152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Digital Economics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Digital economics studies the production, distribution, and consumption of goods and services in a digital ecosystem. It focuses on how technology transforms traditional economic activities into digital processes.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86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86D5-7875-DCD5-838E-0E19D3CD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BC37-F52B-DE4D-666E-09A0324C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Open-Source Software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5639-F3F7-D6FB-51F2-B444EF5C5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Examples: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Linux Operating System:</a:t>
            </a:r>
            <a:r>
              <a:rPr lang="en-US" sz="2000" dirty="0"/>
              <a:t> Widely used in servers and embedded systems.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Apache HTTP Server:</a:t>
            </a:r>
            <a:r>
              <a:rPr lang="en-US" sz="2000" dirty="0"/>
              <a:t> A popular web server software.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Mozilla Firefox:</a:t>
            </a:r>
            <a:r>
              <a:rPr lang="en-US" sz="2000" dirty="0"/>
              <a:t> An open-source web browser.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Advantages: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Transparency: Users can verify and improve the code.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Cost-effectiveness: Free to use and modify.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Community Support: Active developer communities provide support and updates.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7199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6B3D3-651B-717C-5330-729978EB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91166-8E3B-6A22-FC32-F3E4EBBA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Open-Source Software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1AE05-FD5E-A37A-4419-E82A6A59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Disadvantages: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Limited official support compared to proprietary software.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Steeper learning curve for less user-friendly tools.</a:t>
            </a:r>
          </a:p>
        </p:txBody>
      </p:sp>
    </p:spTree>
    <p:extLst>
      <p:ext uri="{BB962C8B-B14F-4D97-AF65-F5344CB8AC3E}">
        <p14:creationId xmlns:p14="http://schemas.microsoft.com/office/powerpoint/2010/main" val="2907299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A020F-134A-CA28-B071-21AF6937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47E-F1D0-3AB0-0B41-CA515430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3598D8-C0A2-6870-F54C-C124C5416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01" y="1421252"/>
            <a:ext cx="8959872" cy="4678492"/>
          </a:xfrm>
        </p:spPr>
      </p:pic>
    </p:spTree>
    <p:extLst>
      <p:ext uri="{BB962C8B-B14F-4D97-AF65-F5344CB8AC3E}">
        <p14:creationId xmlns:p14="http://schemas.microsoft.com/office/powerpoint/2010/main" val="1900918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3E4F6-2ECC-6D6B-6630-2FF66E1F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4AB9-A1F8-6E63-4DB9-FEA39D7D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437CD5-69CF-D938-567D-53227A503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1" y="1593525"/>
            <a:ext cx="10862068" cy="3411228"/>
          </a:xfrm>
        </p:spPr>
      </p:pic>
    </p:spTree>
    <p:extLst>
      <p:ext uri="{BB962C8B-B14F-4D97-AF65-F5344CB8AC3E}">
        <p14:creationId xmlns:p14="http://schemas.microsoft.com/office/powerpoint/2010/main" val="254771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13665-9FB7-6773-7F46-86872F86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5E10-C604-7B9D-7A0D-D04CC661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Digital Economics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97E9B-9174-210C-7C7A-48263E79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Key Features: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Data as a Resource:</a:t>
            </a:r>
            <a:r>
              <a:rPr lang="en-US" sz="2200" dirty="0"/>
              <a:t> Data drives decisions in the digital economy.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Companies like Google and Facebook use user data for targeted advertising.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Global Reach:</a:t>
            </a:r>
            <a:r>
              <a:rPr lang="en-US" sz="2200" dirty="0"/>
              <a:t> The internet enables businesses to operate across borders.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E-commerce platforms like Amazon serve a global customer base.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9928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A8DE-3520-19C2-A0DE-7C9490101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EC51-0326-31B1-4E7F-7B679E1C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Digital Economics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93BFA-C300-9C1C-B8A8-2F0826AD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Automation and Efficiency:</a:t>
            </a:r>
            <a:r>
              <a:rPr lang="en-US" sz="2200" dirty="0"/>
              <a:t> Digital tools enhance efficiency in industries.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Automated payment systems like PayPal or Google Pay.</a:t>
            </a:r>
          </a:p>
          <a:p>
            <a:r>
              <a:rPr lang="en-US" sz="2200" b="1" dirty="0"/>
              <a:t>Impact: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Boosts innovation through competition.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Provides opportunities for small businesses to compete on a global scale.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849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0ACC0-3B21-3C5E-DCE4-CA5BD3FA7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8567-023E-5A43-EA0D-653E03F7F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Digital Goods and Services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6392B-3A8C-A088-8652-1C5348C7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Digital Goods and Services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Digital goods and services refer to products and services that are created, delivered, or consumed in a digital format.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Digital Goods: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Products that exist only in digital form and are distributed electronically.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Examples: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200" dirty="0"/>
              <a:t>E-books (e.g., Kindle books).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200" dirty="0"/>
              <a:t>Software downloads (e.g., Microsoft Office).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sz="2200" dirty="0"/>
              <a:t>Music and video streaming (e.g., Spotify, Netflix).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37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A516-CE17-6D2C-59C9-9F6DC5F2E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5D28-9681-98F5-68F5-00C8C8A5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Digital Goods and Services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E3D0E-3BDF-5E28-0647-D1D5E9DD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Digital Services: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Services provided through digital platforms.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Examples: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Cloud computing (e.g., Google Drive).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Online education platforms (e.g., Coursera, Khan Academy).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Telemedicine services (e.g., doctor consultations via apps).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764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58CA7-DBC1-CC1B-8296-F7C5333F4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3E6E-AB41-DDBB-DC2D-5673AB5F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Digital Goods and Services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A0EBC-B7FC-4631-E585-E7BAB419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Advantages: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Instant delivery and access.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Scalability with minimal additional costs.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Environmentally friendly due to reduced physical production.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8621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0EAE8-9B49-6D27-FF53-814D12123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7E60-2E57-2ABF-0A35-F5023DDF5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Production of Digital Services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4FE28-95B0-56B5-86B5-F4AF3BA8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Production of Digital Services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Digital service production involves creating and delivering services using ICT tools and platforms.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Modes of Production: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In-House Production:</a:t>
            </a:r>
            <a:r>
              <a:rPr lang="en-US" sz="2200" dirty="0"/>
              <a:t> Services created entirely by a company's resources.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Commons-Based Peer Production:</a:t>
            </a:r>
            <a:r>
              <a:rPr lang="en-US" sz="2200" dirty="0"/>
              <a:t> Collaborative efforts of a community.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60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9EE2-C3D5-432A-034B-9BF18BE51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0433-B25E-1E35-8287-6FD87745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Production of Digital Services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32A9C-C9CE-FF98-838E-A1760851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Commons-Based Peer Production:</a:t>
            </a:r>
            <a:r>
              <a:rPr lang="en-US" sz="2200" dirty="0"/>
              <a:t> Collaborative efforts of a community.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Crowdsourcing:</a:t>
            </a:r>
            <a:r>
              <a:rPr lang="en-US" sz="2200" dirty="0"/>
              <a:t> Outsourcing tasks to a distributed group of people.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Open-Source Software:</a:t>
            </a:r>
            <a:r>
              <a:rPr lang="en-US" sz="2200" dirty="0"/>
              <a:t> Software developed collaboratively and freely available.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Steps in Production:</a:t>
            </a:r>
            <a:endParaRPr lang="en-US" sz="22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Ideation:</a:t>
            </a:r>
            <a:r>
              <a:rPr lang="en-US" sz="2200" dirty="0"/>
              <a:t> Generating ideas for new services.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Designing a language-learning app like Duolingo.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24182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7253</TotalTime>
  <Words>858</Words>
  <Application>Microsoft Office PowerPoint</Application>
  <PresentationFormat>Widescreen</PresentationFormat>
  <Paragraphs>125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</vt:lpstr>
      <vt:lpstr>Let’s start with Allah Yaar</vt:lpstr>
      <vt:lpstr>Digital Economics</vt:lpstr>
      <vt:lpstr>Digital Economics</vt:lpstr>
      <vt:lpstr>Digital Economics</vt:lpstr>
      <vt:lpstr>Digital Goods and Services</vt:lpstr>
      <vt:lpstr>Digital Goods and Services</vt:lpstr>
      <vt:lpstr>Digital Goods and Services</vt:lpstr>
      <vt:lpstr>Production of Digital Services</vt:lpstr>
      <vt:lpstr>Production of Digital Services</vt:lpstr>
      <vt:lpstr>Production of Digital Services</vt:lpstr>
      <vt:lpstr>In-House Production</vt:lpstr>
      <vt:lpstr>In-House Production</vt:lpstr>
      <vt:lpstr>Commons-Based Peer Production</vt:lpstr>
      <vt:lpstr>Commons-Based Peer Production</vt:lpstr>
      <vt:lpstr>Commons-Based Peer Production</vt:lpstr>
      <vt:lpstr>Crowdsourcing</vt:lpstr>
      <vt:lpstr>Crowdsourcing</vt:lpstr>
      <vt:lpstr>Crowdsourcing</vt:lpstr>
      <vt:lpstr>Open-Source Software</vt:lpstr>
      <vt:lpstr>Open-Source Software</vt:lpstr>
      <vt:lpstr>Open-Source Software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434</cp:revision>
  <dcterms:created xsi:type="dcterms:W3CDTF">2024-04-28T13:38:42Z</dcterms:created>
  <dcterms:modified xsi:type="dcterms:W3CDTF">2025-01-13T08:51:45Z</dcterms:modified>
</cp:coreProperties>
</file>