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9"/>
  </p:notesMasterIdLst>
  <p:sldIdLst>
    <p:sldId id="256" r:id="rId2"/>
    <p:sldId id="424" r:id="rId3"/>
    <p:sldId id="474" r:id="rId4"/>
    <p:sldId id="475" r:id="rId5"/>
    <p:sldId id="476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73" r:id="rId22"/>
    <p:sldId id="492" r:id="rId23"/>
    <p:sldId id="493" r:id="rId24"/>
    <p:sldId id="494" r:id="rId25"/>
    <p:sldId id="495" r:id="rId26"/>
    <p:sldId id="496" r:id="rId27"/>
    <p:sldId id="497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15/01/2025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D0D4-5A42-11A3-4DDB-418E13F3A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4E27-29B5-CF22-170B-AC6CE15E0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8ABB0-0B57-BC49-34A9-A3B56B5CD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Objective: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identify areas where ICT can optimize processes and add value.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Using ERP (Enterprise Resource Planning) systems to integrate activities across the value chain.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5229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98FA5-7BDB-5412-9348-642E5D4F1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7E8-9C00-443C-549F-2CD5BD48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Shop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DFEF7-7FA7-6584-2420-244B84CFE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Value Shop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The </a:t>
            </a:r>
            <a:r>
              <a:rPr lang="en-US" sz="2200" b="1" dirty="0"/>
              <a:t>value shop</a:t>
            </a:r>
            <a:r>
              <a:rPr lang="en-US" sz="2200" dirty="0"/>
              <a:t> model focuses on problem-solving and knowledge-based activities where value is created by addressing specific customer needs.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429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3E9-BEE0-B43F-EBDD-81D7829BD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467E-112F-1767-10A1-9CB82FF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Shop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C1F2A6-43D9-A200-6EC1-BDF396384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Key Characteristics: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Problem identification and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Development of solutions tailored to unique requirements.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Delivery of customized services.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5550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9325-7660-CE53-1921-BDB37681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8B67-6A6E-B09D-9433-0838B44E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Shop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13820-6885-F653-5B2A-06F9B18D4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Steps in Value Shop:</a:t>
            </a:r>
            <a:endParaRPr lang="en-US" sz="22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Problem Definition:</a:t>
            </a:r>
            <a:r>
              <a:rPr lang="en-US" sz="2200" dirty="0"/>
              <a:t> Understanding the client’s needs.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A company hiring an IT consultancy firm to secure its network.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Solution Development:</a:t>
            </a:r>
            <a:r>
              <a:rPr lang="en-US" sz="2200" dirty="0"/>
              <a:t> Proposing and designing solutions.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Designing a cybersecurity strategy for the company.</a:t>
            </a:r>
          </a:p>
        </p:txBody>
      </p:sp>
    </p:spTree>
    <p:extLst>
      <p:ext uri="{BB962C8B-B14F-4D97-AF65-F5344CB8AC3E}">
        <p14:creationId xmlns:p14="http://schemas.microsoft.com/office/powerpoint/2010/main" val="99283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36F4C-816A-4467-57AE-2545A7B7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A8CAD-B5B6-10F6-2DBE-1B5BB8A57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Shop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9E156-20BA-8834-E6D5-20D7C645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Solution Delivery:</a:t>
            </a:r>
            <a:r>
              <a:rPr lang="en-US" sz="2200" dirty="0"/>
              <a:t> Implementing the solution.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Installing firewall and intrusion detection systems.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Evaluation and Feedback:</a:t>
            </a:r>
            <a:r>
              <a:rPr lang="en-US" sz="2200" dirty="0"/>
              <a:t> Reviewing the solution's effectiveness and making improvements.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Monitoring network security and updating protocols.</a:t>
            </a:r>
          </a:p>
        </p:txBody>
      </p:sp>
    </p:spTree>
    <p:extLst>
      <p:ext uri="{BB962C8B-B14F-4D97-AF65-F5344CB8AC3E}">
        <p14:creationId xmlns:p14="http://schemas.microsoft.com/office/powerpoint/2010/main" val="1470655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EB807-C78A-B0FE-909C-A1D108464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4C99-6773-FFEB-B329-EAD3266EC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Shop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64D2B-2B2E-D358-43FE-282C7D625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Examples: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Consulting Firms:</a:t>
            </a:r>
            <a:r>
              <a:rPr lang="en-US" sz="2200" dirty="0"/>
              <a:t> Provide expertise to solve organizational challenges.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Healthcare Services:</a:t>
            </a:r>
            <a:r>
              <a:rPr lang="en-US" sz="2200" dirty="0"/>
              <a:t> Diagnose and treat patient-specific conditions.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6835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1748E-602B-A481-3268-307988B9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256A-B2F0-DBBE-709B-B15BF084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Network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1305C-5502-B1F4-E0BF-589394BB9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Value Network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/>
              <a:t>value network</a:t>
            </a:r>
            <a:r>
              <a:rPr lang="en-US" sz="2200" dirty="0"/>
              <a:t> model emphasizes collaboration and interconnectivity among participants to create value. It relies heavily on ICT to enable communication, resource sharing, and partnerships.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720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30F99-76D5-5891-1427-F574B746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8F0A-D17C-5528-8DEF-0BA2938D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Network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73D9E-F1A5-6D64-0CF5-71C89B307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Key Characteristics: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Focus on relationships and interactions rather than linear processes.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Value is created through collaboration and exchange.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Participants include businesses, customers, and other stakeholders.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47759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F4D1-A0C5-596B-4304-E059DE1B4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CA795-1499-6549-7AD5-62BCCFB14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Network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3AB5B-8172-8F43-9C8A-86F167890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Types of Value in a Network:</a:t>
            </a:r>
            <a:endParaRPr lang="en-US" sz="2200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Tangible Value:</a:t>
            </a:r>
            <a:r>
              <a:rPr lang="en-US" sz="2200" dirty="0"/>
              <a:t> Direct exchange of goods or services.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A bank providing online payment services to a retail company.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Intangible Value:</a:t>
            </a:r>
            <a:r>
              <a:rPr lang="en-US" sz="2200" dirty="0"/>
              <a:t> Sharing knowledge, reputation, or trust.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Collaborative research in universities.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0969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9B08B-62AA-C51E-76C8-D4D38FD4E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A20C-98F2-9E02-3902-CCFDF384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Network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54972-D2CB-0C74-ABB3-0F8599449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Examples of Value Networks:</a:t>
            </a: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Social Media Platforms: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Facebook creates value by connecting users and advertisers.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Logistics Networks:</a:t>
            </a: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 DHL uses ICT to coordinate with suppliers, customers, and partners for efficient delivery.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29540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Models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Value Models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Value models are frameworks that describe how organizations create, deliver, and capture value through their activities, resources, and interactions with stakeholders.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9AC7D-2CB8-40BE-D020-060AB0E1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CC079-3377-4E29-8116-F1F4D233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Network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CCD3-673C-49C1-2D0A-11743914E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PK" sz="22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Role of ICT in Value Networks:</a:t>
            </a: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Facilitates communication through real-time platforms.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Enhances data sharing and decision-making with cloud services.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PK" sz="2200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Optimizes resource allocation with IoT and AI technologies.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n-PK" sz="22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1269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3E4F6-2ECC-6D6B-6630-2FF66E1F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4AB9-A1F8-6E63-4DB9-FEA39D7D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4BF382-9E4A-2A54-CB33-EB47EB626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1" y="1300242"/>
            <a:ext cx="10308596" cy="5003336"/>
          </a:xfrm>
        </p:spPr>
      </p:pic>
    </p:spTree>
    <p:extLst>
      <p:ext uri="{BB962C8B-B14F-4D97-AF65-F5344CB8AC3E}">
        <p14:creationId xmlns:p14="http://schemas.microsoft.com/office/powerpoint/2010/main" val="2547713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BAF1-82FC-D0D6-CB0D-B19085EA9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E548-14D3-3C17-BC93-18E88E35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C9884C-AC32-8ED9-6CE0-F33E6770E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98780"/>
            <a:ext cx="10088150" cy="5114131"/>
          </a:xfrm>
        </p:spPr>
      </p:pic>
    </p:spTree>
    <p:extLst>
      <p:ext uri="{BB962C8B-B14F-4D97-AF65-F5344CB8AC3E}">
        <p14:creationId xmlns:p14="http://schemas.microsoft.com/office/powerpoint/2010/main" val="1712507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48A2-76F3-9726-40BA-AE9AA4DC6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234F1-9EFC-9C54-574B-B4303A3A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DB5361-52ED-ADF0-106F-0CAA0E2EF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2"/>
            <a:ext cx="10939807" cy="4518947"/>
          </a:xfrm>
        </p:spPr>
      </p:pic>
    </p:spTree>
    <p:extLst>
      <p:ext uri="{BB962C8B-B14F-4D97-AF65-F5344CB8AC3E}">
        <p14:creationId xmlns:p14="http://schemas.microsoft.com/office/powerpoint/2010/main" val="658151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33AE2-2EFB-1FFA-5F5A-4B1FF94A4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509C-5794-7EAF-D68B-F7304DB9A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2B67EF-2C7C-EC5D-DD1B-13EB41FA4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56786"/>
            <a:ext cx="10604985" cy="4786972"/>
          </a:xfrm>
        </p:spPr>
      </p:pic>
    </p:spTree>
    <p:extLst>
      <p:ext uri="{BB962C8B-B14F-4D97-AF65-F5344CB8AC3E}">
        <p14:creationId xmlns:p14="http://schemas.microsoft.com/office/powerpoint/2010/main" val="310054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58CA4-8217-B6AD-6495-3D4B85C39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1FBB-74C0-1CDC-2709-F96D6782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42BE44-093C-F575-1BE8-315278F21C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2"/>
            <a:ext cx="11004417" cy="4346669"/>
          </a:xfrm>
        </p:spPr>
      </p:pic>
    </p:spTree>
    <p:extLst>
      <p:ext uri="{BB962C8B-B14F-4D97-AF65-F5344CB8AC3E}">
        <p14:creationId xmlns:p14="http://schemas.microsoft.com/office/powerpoint/2010/main" val="1632597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C4D45-8525-F3E0-31B1-92F29163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5F604-77A1-93FA-6D1F-82A4BBA0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E055DA-EA96-4BD4-190F-C3F3BA2CB3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670921"/>
            <a:ext cx="10899778" cy="4530173"/>
          </a:xfrm>
        </p:spPr>
      </p:pic>
    </p:spTree>
    <p:extLst>
      <p:ext uri="{BB962C8B-B14F-4D97-AF65-F5344CB8AC3E}">
        <p14:creationId xmlns:p14="http://schemas.microsoft.com/office/powerpoint/2010/main" val="2572282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11DE3-84E9-FB58-81AF-C8DEDEE5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80AD-9DF5-F498-D0A8-90188B2D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C0DE2EE-ECC5-D398-07BE-99EEAFAF4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853248"/>
            <a:ext cx="10899778" cy="3633259"/>
          </a:xfrm>
        </p:spPr>
      </p:pic>
    </p:spTree>
    <p:extLst>
      <p:ext uri="{BB962C8B-B14F-4D97-AF65-F5344CB8AC3E}">
        <p14:creationId xmlns:p14="http://schemas.microsoft.com/office/powerpoint/2010/main" val="3407580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3A6DD-3B7A-0537-1D99-9BF779D16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8E29A-510E-1AE7-A265-1D585F2C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Models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6237-1CD7-C556-2128-6AD1FC9E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Purpose of Value Models: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understand how value flows within an organization.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identify areas for innovation and improvement.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To align technology and business processes for better outcomes.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0439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0E603-2A9A-719B-778C-A08F5C1A7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48FFE-D3CA-1CEC-05DA-63192FDD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Value Models</a:t>
            </a:r>
            <a:endParaRPr lang="en-US" sz="3333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1C247-10C1-1FE3-6FEA-62EDEA9C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Examples: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E-commerce platforms (Amazon):</a:t>
            </a:r>
            <a:r>
              <a:rPr lang="en-US" sz="2200" dirty="0"/>
              <a:t> Create value by streamlining purchasing processes and offering a wide selection of products.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Cloud services (AWS):</a:t>
            </a:r>
            <a:r>
              <a:rPr lang="en-US" sz="2200" dirty="0"/>
              <a:t> Deliver value through scalable and cost-effective computing solutions.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8006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6145-464C-83FF-2EB3-6E6006923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DF14-EFD3-5896-4647-A508AE6C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999AB-13CF-F046-0E21-F45B71F2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Value Chain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The </a:t>
            </a:r>
            <a:r>
              <a:rPr lang="en-US" sz="2200" b="1" dirty="0"/>
              <a:t>value chain</a:t>
            </a:r>
            <a:r>
              <a:rPr lang="en-US" sz="2200" dirty="0"/>
              <a:t> is a model introduced by Michael Porter that identifies the primary and support activities in an organization that add value to products or services at each stage.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224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E0C-59A6-2D3B-312E-928E7ACD0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7322A-BB13-CA0F-88B3-FD3ED5B2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18DA9-908F-2417-4657-6BAE1BE73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Components of the Value Chain:</a:t>
            </a:r>
            <a:endParaRPr lang="en-US" sz="22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Primary Activities:</a:t>
            </a:r>
            <a:r>
              <a:rPr lang="en-US" sz="2200" dirty="0"/>
              <a:t> Activities directly involved in producing and delivering products/services.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Inbound Logistics:</a:t>
            </a:r>
            <a:r>
              <a:rPr lang="en-US" sz="2200" dirty="0"/>
              <a:t> Managing inputs like raw materials.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Receiving and storing inventory in a manufacturing unit.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Operations:</a:t>
            </a:r>
            <a:r>
              <a:rPr lang="en-US" sz="2200" dirty="0"/>
              <a:t> Transforming inputs into finished goods.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Assembling a smartphone.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422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87865-EABA-FA6D-7D88-58F6CA71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E358-2B40-08AF-5590-751FCC198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D95D9E-91EF-4973-C4BB-214164A4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Outbound Logistics:</a:t>
            </a:r>
            <a:r>
              <a:rPr lang="en-US" sz="2200" dirty="0"/>
              <a:t> Distributing the finished product to customers.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Shipping orders from Amazon warehouses.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Marketing and Sales:</a:t>
            </a:r>
            <a:r>
              <a:rPr lang="en-US" sz="2200" dirty="0"/>
              <a:t> Promoting and selling the product.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Running targeted online ads for a new product launch.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Service:</a:t>
            </a:r>
            <a:r>
              <a:rPr lang="en-US" sz="2200" dirty="0"/>
              <a:t> Post-sale activities to maintain customer satisfaction.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Example: Offering 24/7 technical support.</a:t>
            </a:r>
          </a:p>
        </p:txBody>
      </p:sp>
    </p:spTree>
    <p:extLst>
      <p:ext uri="{BB962C8B-B14F-4D97-AF65-F5344CB8AC3E}">
        <p14:creationId xmlns:p14="http://schemas.microsoft.com/office/powerpoint/2010/main" val="382733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231F-D2DF-53BE-0859-4CC0F360A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1D145-AB62-1B3A-D16A-AE0B64F51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37DC8-8D6D-F7FC-7807-6EAD8D4CF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Support Activities:</a:t>
            </a:r>
            <a:r>
              <a:rPr lang="en-US" sz="2200" dirty="0"/>
              <a:t> Activities that assist primary activities in creating value.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Firm Infrastructure:</a:t>
            </a:r>
            <a:r>
              <a:rPr lang="en-US" sz="2200" dirty="0"/>
              <a:t> Organizational structure and management.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Human Resource Management:</a:t>
            </a:r>
            <a:r>
              <a:rPr lang="en-US" sz="2200" dirty="0"/>
              <a:t> Recruitment, training, and employee management.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73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9F9E-E3CD-1318-587F-C76A8CBD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0A9EA-3BAA-20FB-DE60-11F0EF0C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/>
              <a:t>Value Chain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F1542-F735-B066-45F3-51313C72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Technology Development:</a:t>
            </a:r>
            <a:r>
              <a:rPr lang="en-US" sz="2200" dirty="0"/>
              <a:t> Implementing and managing IT systems.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Automating warehouse management using RFID technology.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/>
              <a:t>Procurement:</a:t>
            </a:r>
            <a:r>
              <a:rPr lang="en-US" sz="2200" dirty="0"/>
              <a:t> Acquiring inputs required for production.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Example: Sourcing raw materials from suppliers</a:t>
            </a:r>
          </a:p>
        </p:txBody>
      </p:sp>
    </p:spTree>
    <p:extLst>
      <p:ext uri="{BB962C8B-B14F-4D97-AF65-F5344CB8AC3E}">
        <p14:creationId xmlns:p14="http://schemas.microsoft.com/office/powerpoint/2010/main" val="1927996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7241</TotalTime>
  <Words>720</Words>
  <Application>Microsoft Office PowerPoint</Application>
  <PresentationFormat>Widescreen</PresentationFormat>
  <Paragraphs>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Century Gothic</vt:lpstr>
      <vt:lpstr>Symbol</vt:lpstr>
      <vt:lpstr>Wingdings 3</vt:lpstr>
      <vt:lpstr>Ion</vt:lpstr>
      <vt:lpstr>Let’s start with Allah Yaar</vt:lpstr>
      <vt:lpstr>Value Models</vt:lpstr>
      <vt:lpstr>Value Models</vt:lpstr>
      <vt:lpstr>Value Models</vt:lpstr>
      <vt:lpstr>Value Chain</vt:lpstr>
      <vt:lpstr>Value Chain</vt:lpstr>
      <vt:lpstr>Value Chain</vt:lpstr>
      <vt:lpstr>Value Chain</vt:lpstr>
      <vt:lpstr>Value Chain</vt:lpstr>
      <vt:lpstr>Value Chain</vt:lpstr>
      <vt:lpstr>Value Shop</vt:lpstr>
      <vt:lpstr>Value Shop</vt:lpstr>
      <vt:lpstr>Value Shop</vt:lpstr>
      <vt:lpstr>Value Shop</vt:lpstr>
      <vt:lpstr>Value Shop</vt:lpstr>
      <vt:lpstr>Value Network</vt:lpstr>
      <vt:lpstr>Value Network</vt:lpstr>
      <vt:lpstr>Value Network</vt:lpstr>
      <vt:lpstr>Value Network</vt:lpstr>
      <vt:lpstr>Value Network</vt:lpstr>
      <vt:lpstr>Summary Table </vt:lpstr>
      <vt:lpstr>Summary Table </vt:lpstr>
      <vt:lpstr>Summary Table </vt:lpstr>
      <vt:lpstr>Summary Table 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456</cp:revision>
  <dcterms:created xsi:type="dcterms:W3CDTF">2024-04-28T13:38:42Z</dcterms:created>
  <dcterms:modified xsi:type="dcterms:W3CDTF">2025-01-16T04:30:51Z</dcterms:modified>
</cp:coreProperties>
</file>