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424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4" r:id="rId24"/>
    <p:sldId id="545" r:id="rId25"/>
    <p:sldId id="546" r:id="rId26"/>
    <p:sldId id="547" r:id="rId27"/>
    <p:sldId id="523" r:id="rId28"/>
    <p:sldId id="548" r:id="rId29"/>
    <p:sldId id="54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22/01/2025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BE826-B794-5E64-3DFB-69D9C47FF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A5DF-0F3F-897A-7E66-C0602E2A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Addressable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9F0D-12C5-2AEE-6E76-075B3EBF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How URLs Work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URL consists of: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Determines the method of communication (e.g., http, https).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Domain Name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Identifies the web server (e.g., www.example.com).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Specifies the exact resource (e.g., /products).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Query Parameters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Additional data for processing (e.g., ?id=123).</a:t>
            </a:r>
            <a:endParaRPr lang="en-PK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9717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F55FE-01E8-A402-0BEB-C8477048A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AE36-6233-B1E0-BE6F-237CE654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Addressable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0EAC-EE1B-328D-ADD8-385B29C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URL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https://www.example.com/shop?item=book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HTTPS ensures secure communication.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Domain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PK" sz="2200" u="sng" kern="100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www.example.com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points to the web server.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/shop points to the shop page.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item=book specifies the search for a book.</a:t>
            </a:r>
            <a:endParaRPr lang="en-PK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564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0FA70-2FC8-5F58-8C39-4249B175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254C-07EF-AB8F-43A7-96D57FD2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The Linked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037DB-3CE4-1CF9-6EEF-519C171C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Detailed Working</a:t>
            </a:r>
            <a:r>
              <a:rPr lang="en-PK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Hyperlinks are the backbone of the Web, created using &lt;a&gt; tags in HTML.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a link: &lt;a </a:t>
            </a:r>
            <a:r>
              <a:rPr lang="en-PK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PK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="https://www.wikipedia.org"&gt;Visit Wikipedia&lt;/a&gt;.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can connect: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pages (within the same site).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 pages (on different websites).</a:t>
            </a:r>
            <a:endParaRPr lang="en-PK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082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ED6F5-7938-7DC7-0F77-CA379AD09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366-1DA1-0C5E-B683-65D2149D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The Linked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470C2-EFAC-3FC3-D1A8-74430749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Significance</a:t>
            </a:r>
            <a:r>
              <a:rPr lang="en-US" sz="2200" dirty="0"/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Search engines like Google rely on links to discover and rank pages.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A blog post about "Healthy Eating" might link to scientific studies for credibility.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17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BA45F-04C8-E107-7B06-628D0CF9F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9658-E742-D3EB-F0A3-6EED4C6B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The Protocols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8D59-0202-4678-04E2-809F51FC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Expanded Protocols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 (Hypertext Transfer Protocol)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Transfers data in plain text.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Example: Visiting an unencrypted website like http://example.com.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HTTPS (HTTP Secure)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Encrypts data for secure communication.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Example: Used for online banking.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327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4C52-9458-FDD6-6636-3FCD50EC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8A7D-9F47-89C9-6C52-185F42BF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The Protocols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7CC4F-AD5A-2948-F008-EF559C72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FTP (File Transfer Protocol)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Transfers large files between a client and server.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 Uploading website files to a hosting server.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DNS (Domain Name System)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Translates domain names into IP addresses.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 When you type www.google.com, DNS resolves it to an IP like 142.250.64.78.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230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9B0C-E673-6790-40F0-623EB41F5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2A8F-0C15-D4DF-BCE9-8A6C1BBD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The Protocols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56E26-DCCD-E800-A483-19B9BD02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protocols ensure seamless and secure data exchange across the Web.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19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B890E-E66E-9EBD-0B30-CDF14D2D2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5577-C7A8-6299-5662-7615BAE0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Searchable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F205A-0D88-ACE3-8E1A-5859C2AC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Expanded Details</a:t>
            </a:r>
            <a:r>
              <a:rPr lang="en-US" sz="22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Search Engines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 </a:t>
            </a:r>
            <a:r>
              <a:rPr lang="en-US" sz="2200" b="1" dirty="0"/>
              <a:t>web crawlers</a:t>
            </a:r>
            <a:r>
              <a:rPr lang="en-US" sz="2200" dirty="0"/>
              <a:t> to scan and index websites.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Google's crawler, Googlebot, analyzes pages for keywords.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Search Algorithms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Rank pages based on relevance and authority.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Pages with more backlinks rank higher.</a:t>
            </a:r>
          </a:p>
        </p:txBody>
      </p:sp>
    </p:spTree>
    <p:extLst>
      <p:ext uri="{BB962C8B-B14F-4D97-AF65-F5344CB8AC3E}">
        <p14:creationId xmlns:p14="http://schemas.microsoft.com/office/powerpoint/2010/main" val="129233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5B34D-292B-CB92-2008-D699DA885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3EB-E0D7-0684-0425-FEE9FD71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Searchable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9ABAF-A65F-538B-9A6E-B3919E86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"Deep Web"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Part of the Web not indexed by search engines.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 Medical databases, academic journals.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Real-Life Example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Searching "history of the Internet" retrieves articles, videos, and infographics related to the topic.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184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DE2A0-5FB0-6F14-D832-15022641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4961-86D6-5AB0-AC5C-D5D658FD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Languages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40543-120B-BC62-3886-D76A30A4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Expanded Details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HTML (</a:t>
            </a:r>
            <a:r>
              <a:rPr lang="en-PK" sz="2200" b="1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HyperText</a:t>
            </a: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Markup Language)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Structures content with tags.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Example: &lt;table&gt; for creating a table, &lt;</a:t>
            </a:r>
            <a:r>
              <a:rPr lang="en-PK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for adding images.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CSS (Cascading Style Sheets)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Defines styles like </a:t>
            </a:r>
            <a:r>
              <a:rPr lang="en-PK" sz="22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fonts, and layouts.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Example: Changing font size: h1 { font-size: 24px; }.</a:t>
            </a:r>
            <a:endParaRPr lang="en-PK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164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5192-C400-A51C-76F4-3D617BF8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B1DF-E97E-9FB2-AB10-CA78B50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World Wide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9182-F57C-939B-CA85-52A7F152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The World Wide Web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Definition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Web is a global information medium where users can read and write via computers connected to the Internet.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operates as a client-server model: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client (browser) requests a resource.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server (hosting the resource) responds to the request.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86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4B9EA-36DD-3096-4DF7-E6C79734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E7FA-8332-515C-0555-7587C8C6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Languages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C20D-A582-1C0A-E1A3-01451A46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200" b="1" kern="100" dirty="0"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en-PK" sz="2200" b="1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avaScript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Adds interactivity and automation.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 Validating a form before submission.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PHP (Hypertext Preprocessor)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Handles server-side tasks like form submissions or database queries.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 A contact form sends user data to the server.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576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50340-CD2D-8458-269C-980DDBA6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D775-99D2-01E8-F7F6-3BC76DA5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Languages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1DE08-C5E9-17A8-759A-98CB888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Backend scripting for web development.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 Building APIs with Flask or Django frameworks.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SQL (Structured Query Language)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Manages databases.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 SELECT * FROM Users WHERE Age &gt; 30; retrieves users older than 30.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42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899C3-5436-F878-278A-A5D740696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A833-97F5-35CA-1677-D6F4C031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Languages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93198-24B4-E860-FC33-6D9FEB13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XML and JSON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data transfer between systems.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Example: JSON response for an API: { "name": "John", "age": 25 }.</a:t>
            </a:r>
          </a:p>
        </p:txBody>
      </p:sp>
    </p:spTree>
    <p:extLst>
      <p:ext uri="{BB962C8B-B14F-4D97-AF65-F5344CB8AC3E}">
        <p14:creationId xmlns:p14="http://schemas.microsoft.com/office/powerpoint/2010/main" val="3250985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1EB68-8696-AFBE-1D1D-969CE3A15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E825-1FB2-E54E-5EC6-84F43B1F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Languages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30B16-2F74-A26F-2E5A-5364B0D7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PK" sz="22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PK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to create the structure: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n-PK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Welcome to My Website</a:t>
            </a:r>
            <a:r>
              <a:rPr lang="en-PK" sz="22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n-PK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Here is some information</a:t>
            </a:r>
            <a:r>
              <a:rPr lang="en-PK" sz="22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&lt;/p&gt;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2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5703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79E97-34F8-1A52-A8B3-68DBB7539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E341-3157-4E5A-B9AF-62A4CBCD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Languages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CE738-50B5-7F63-F8CC-74E916CA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for styling: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h1 { </a:t>
            </a:r>
            <a:r>
              <a:rPr lang="en-PK" sz="22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color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green; }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 { font-family: Arial; }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PK" sz="22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16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C9A60-6929-EB2A-04F5-323890EE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E1EB-A458-1348-B439-86031DEE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Languages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5464C-B380-7855-ACE3-75033A50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JavaScript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for interactivity: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2200" kern="1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alert("Welcome to my site!");</a:t>
            </a:r>
          </a:p>
        </p:txBody>
      </p:sp>
    </p:spTree>
    <p:extLst>
      <p:ext uri="{BB962C8B-B14F-4D97-AF65-F5344CB8AC3E}">
        <p14:creationId xmlns:p14="http://schemas.microsoft.com/office/powerpoint/2010/main" val="3895930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84562-6673-553D-8BD6-FD5F66B2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173B-78DF-17FD-5BF7-F65545B2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Languages of the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9266F-BF1A-E040-562A-3FA578E7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Conclusion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World Wide Web operates through interconnected technologies and standards.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Each aspect (distributed systems, addressing, linking, protocols, and languages) contributes to a seamless user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deep understanding of these topics enables students to explore and create web solutions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17400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B5B08-C95B-353F-C786-5FA1C7397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809-D9FB-9FC7-602B-B014787C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2C13B0-5818-4925-94D0-5D3167BAF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41" y="1410219"/>
            <a:ext cx="10587945" cy="4579764"/>
          </a:xfrm>
        </p:spPr>
      </p:pic>
    </p:spTree>
    <p:extLst>
      <p:ext uri="{BB962C8B-B14F-4D97-AF65-F5344CB8AC3E}">
        <p14:creationId xmlns:p14="http://schemas.microsoft.com/office/powerpoint/2010/main" val="1158229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A6E84-6184-04FE-429E-B80935E2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0D8-3793-E621-DDF1-38030496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177263-64F7-A193-3875-EB1A98793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75198"/>
            <a:ext cx="10645235" cy="4887063"/>
          </a:xfrm>
        </p:spPr>
      </p:pic>
    </p:spTree>
    <p:extLst>
      <p:ext uri="{BB962C8B-B14F-4D97-AF65-F5344CB8AC3E}">
        <p14:creationId xmlns:p14="http://schemas.microsoft.com/office/powerpoint/2010/main" val="1816653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B355-057C-AF18-887F-337CCDE1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D2AD-061E-6937-E602-4121FDD0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838774-30DF-46BD-1707-D2A422386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9" y="1999242"/>
            <a:ext cx="11342498" cy="1804132"/>
          </a:xfrm>
        </p:spPr>
      </p:pic>
    </p:spTree>
    <p:extLst>
      <p:ext uri="{BB962C8B-B14F-4D97-AF65-F5344CB8AC3E}">
        <p14:creationId xmlns:p14="http://schemas.microsoft.com/office/powerpoint/2010/main" val="62750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D89C5-7156-3E10-0649-AE9CA4BB7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E64D-151E-8074-8F58-870C6D1C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World Wide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9DE93-AF16-1285-DF04-3E5ADF29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Key Features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Hypertext: Links that connect different pages.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Multimedia: Supports images, videos, and audio.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Accessibility: Resources can be accessed from anywhere with an Internet connection.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Real-Life Example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student searches for academic papers on Google Scholar and accesses a PDF file hosted on a university server.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993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034A0-775B-03C8-4B79-3DD09F4B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A455-65E2-8CDC-46BC-B5563EB2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Overview of the World Wide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C0B08-4876-AE9F-9264-719B0D38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Components</a:t>
            </a:r>
            <a:r>
              <a:rPr lang="en-US" sz="22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Websites</a:t>
            </a:r>
            <a:r>
              <a:rPr lang="en-US" sz="2200" dirty="0"/>
              <a:t>: Collections of web pages (e.g., </a:t>
            </a:r>
            <a:r>
              <a:rPr lang="en-US" sz="2200" dirty="0">
                <a:hlinkClick r:id="rId2"/>
              </a:rPr>
              <a:t>www.example.com</a:t>
            </a:r>
            <a:r>
              <a:rPr lang="en-US" sz="2200" dirty="0"/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Browsers</a:t>
            </a:r>
            <a:r>
              <a:rPr lang="en-US" sz="2200" dirty="0"/>
              <a:t>: Tools for accessing the Web (e.g., Chrome, Firefox).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Web Servers</a:t>
            </a:r>
            <a:r>
              <a:rPr lang="en-US" sz="2200" dirty="0"/>
              <a:t>: Store and deliver web resources (e.g., Apache, Nginx).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795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49D6B-DB9D-B686-5E12-7FC5AE255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2D7A-9674-9C88-1F5F-149269C4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Overview of the World Wide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A8FA0-931E-D17E-3A6E-7322C250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Benefits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Instant Information Access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Users can search for information on any topic.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Interconnectivity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Links enable navigation between different resources.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Historical Perspective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Before the Web: Information exchange relied on systems like ARPANET.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10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0E082-C5C5-07FD-40C9-BBEB3938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5EDB-AB14-51DA-2FA8-39B10473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Overview of the World Wide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94F03-799C-1EFA-8253-49FD6907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After the Web: The introduction of graphical user interfaces made browsing accessible to non-technical users.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6394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55412-EC20-4BE9-F8A4-D51F22100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F030-B666-3016-76E3-179097C2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Distributed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537A0-3371-95DE-7DF8-E9B46060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Detailed Concept</a:t>
            </a:r>
            <a:r>
              <a:rPr lang="en-US" sz="22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Aims to remove reliance on central servers to avoid censorship and increase resilience.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Files are stored on multiple computers (nodes), ensuring accessibility even if some nodes fail.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139C3-3D60-32A4-5117-D996B5B3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AFA5-9BB6-C795-3744-3BF5E005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Distributed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96F30-EE9E-1C0F-01ED-2C0E64FA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Key Technologies</a:t>
            </a:r>
            <a:r>
              <a:rPr lang="en-US" sz="22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Blockchain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Bitcoin transactions are stored in a decentralized ledger.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IPFS (Interplanetary File System)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Sharing a video without needing YouTube; files are stored across multiple systems.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1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7BA5E-7994-0D29-FC88-DC65C2D32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4CD-8B0E-2961-C02D-87DDDCAF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The Distributed Web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22699-010F-199C-47C9-8E447CD0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Advantages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Enhanced privacy and security.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Resilience against server outages or attacks.</a:t>
            </a:r>
          </a:p>
        </p:txBody>
      </p:sp>
    </p:spTree>
    <p:extLst>
      <p:ext uri="{BB962C8B-B14F-4D97-AF65-F5344CB8AC3E}">
        <p14:creationId xmlns:p14="http://schemas.microsoft.com/office/powerpoint/2010/main" val="35781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7390</TotalTime>
  <Words>1156</Words>
  <Application>Microsoft Office PowerPoint</Application>
  <PresentationFormat>Widescreen</PresentationFormat>
  <Paragraphs>155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Symbol</vt:lpstr>
      <vt:lpstr>Wingdings 3</vt:lpstr>
      <vt:lpstr>Ion</vt:lpstr>
      <vt:lpstr>Let’s start with Allah Yaar</vt:lpstr>
      <vt:lpstr>The World Wide Web</vt:lpstr>
      <vt:lpstr>The World Wide Web</vt:lpstr>
      <vt:lpstr>Overview of the World Wide Web</vt:lpstr>
      <vt:lpstr>Overview of the World Wide Web</vt:lpstr>
      <vt:lpstr>Overview of the World Wide Web</vt:lpstr>
      <vt:lpstr>The Distributed Web</vt:lpstr>
      <vt:lpstr>The Distributed Web</vt:lpstr>
      <vt:lpstr>The Distributed Web</vt:lpstr>
      <vt:lpstr>The Addressable Web</vt:lpstr>
      <vt:lpstr>The Addressable Web</vt:lpstr>
      <vt:lpstr>The Linked Web</vt:lpstr>
      <vt:lpstr>The Linked Web</vt:lpstr>
      <vt:lpstr>The Protocols of the Web</vt:lpstr>
      <vt:lpstr>The Protocols of the Web</vt:lpstr>
      <vt:lpstr>The Protocols of the Web</vt:lpstr>
      <vt:lpstr>The Searchable Web</vt:lpstr>
      <vt:lpstr>The Searchable Web</vt:lpstr>
      <vt:lpstr>The Languages of the Web</vt:lpstr>
      <vt:lpstr>The Languages of the Web</vt:lpstr>
      <vt:lpstr>The Languages of the Web</vt:lpstr>
      <vt:lpstr>The Languages of the Web</vt:lpstr>
      <vt:lpstr>The Languages of the Web</vt:lpstr>
      <vt:lpstr>The Languages of the Web</vt:lpstr>
      <vt:lpstr>The Languages of the Web</vt:lpstr>
      <vt:lpstr>The Languages of the Web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527</cp:revision>
  <dcterms:created xsi:type="dcterms:W3CDTF">2024-04-28T13:38:42Z</dcterms:created>
  <dcterms:modified xsi:type="dcterms:W3CDTF">2025-01-23T04:54:12Z</dcterms:modified>
</cp:coreProperties>
</file>