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31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6" r:id="rId13"/>
    <p:sldId id="357" r:id="rId14"/>
    <p:sldId id="359" r:id="rId15"/>
    <p:sldId id="360" r:id="rId16"/>
    <p:sldId id="361" r:id="rId17"/>
    <p:sldId id="362" r:id="rId18"/>
    <p:sldId id="363" r:id="rId19"/>
    <p:sldId id="345" r:id="rId20"/>
    <p:sldId id="364" r:id="rId21"/>
    <p:sldId id="3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11/12/2024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5A137-C439-3756-16E6-A176FF4F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C35B-AC2C-71E2-D3D7-66A8F12B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D5745-C2B1-6500-3720-79DA1CD5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/>
              <a:t>Root Name Servers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starting point of DNS resolution. They maintain a database of TLD servers and direct queries accordingly.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TLD Name Servers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Store information about second-level domains for a specific TLD. For example, the </a:t>
            </a:r>
            <a:r>
              <a:rPr lang="en-US" sz="2000" b="1" dirty="0"/>
              <a:t>.com </a:t>
            </a:r>
            <a:r>
              <a:rPr lang="en-US" sz="2000" dirty="0"/>
              <a:t>TLD server knows where to find the authoritative server for </a:t>
            </a:r>
            <a:r>
              <a:rPr lang="en-US" sz="2000" b="1" dirty="0"/>
              <a:t>s</a:t>
            </a:r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7920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2E412-38B5-2EDD-BDD9-7EC43634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E0D4-8291-41B8-F1D3-59F78BE9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3E95-2043-9947-C186-CBC67461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marL="1170305">
              <a:lnSpc>
                <a:spcPct val="150000"/>
              </a:lnSpc>
              <a:spcAft>
                <a:spcPts val="800"/>
              </a:spcAft>
            </a:pPr>
            <a:r>
              <a:rPr lang="en-PK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DNS Resolution Process</a:t>
            </a:r>
            <a:endParaRPr lang="en-PK" kern="100" dirty="0">
              <a:effectLst/>
              <a:latin typeface="Century Gothic (Headings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PK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Client Query</a:t>
            </a: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A user types a domain name (e.g., www.example.com) into a browser, initiating a DNS query.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PK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Recursive Resolver</a:t>
            </a: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The client sends the query to a recursive resolver, which starts the search for the IP address.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PK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Root Server Query</a:t>
            </a: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The resolver asks a root server, "Where is the TLD server for .com?"</a:t>
            </a: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highlight>
                <a:srgbClr val="C0C0C0"/>
              </a:highlight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25712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43A79-7921-A8F6-7875-17389DAB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3DDA-6BAA-1CDE-5E63-B8EAC512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62723-71BD-50DC-F9A4-1BEB2B48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DNS Records</a:t>
            </a:r>
            <a:endParaRPr lang="en-PK" sz="2200" kern="100" dirty="0">
              <a:effectLst/>
              <a:latin typeface="Century Gothic (Headings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A Record</a:t>
            </a:r>
            <a:r>
              <a:rPr lang="en-PK" sz="2200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PK" sz="2200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sz="2200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Maps a domain name to an IPv4 address. For example:</a:t>
            </a:r>
            <a:br>
              <a:rPr lang="en-PK" sz="2200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sz="2200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www.example.com → 192.168.1.10.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AAAA Record</a:t>
            </a:r>
            <a:r>
              <a:rPr lang="en-PK" sz="2200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PK" sz="2200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sz="2200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Maps a domain name to an IPv6 address (e.g., 2401:db00:21:705::1).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n-PK" sz="2200" kern="100" dirty="0">
              <a:effectLst/>
              <a:latin typeface="Century Gothic (Headings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32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19EB4-AAC7-7338-F422-D56589A2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3706-4813-B4BD-1934-58140ACA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9F34-8853-041B-05CC-4AAEAC7E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DNS Records</a:t>
            </a:r>
            <a:endParaRPr lang="en-PK" kern="100" dirty="0">
              <a:effectLst/>
              <a:latin typeface="Century Gothic (Headings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CNAME Record</a:t>
            </a: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Alias one domain to another. For example:</a:t>
            </a:r>
            <a:b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www.alias.com → www.original.com.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MX Record</a:t>
            </a: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Specifies the mail server for a domain, ensuring email delivery. For example:</a:t>
            </a:r>
            <a:b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mail.example.com.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b="1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PTR Record</a:t>
            </a: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PK" kern="100" dirty="0">
                <a:effectLst/>
                <a:latin typeface="Century Gothic (Headings)"/>
                <a:ea typeface="Calibri" panose="020F0502020204030204" pitchFamily="34" charset="0"/>
                <a:cs typeface="Arial" panose="020B0604020202020204" pitchFamily="34" charset="0"/>
              </a:rPr>
              <a:t>Performs reverse DNS by mapping IP addresses back to domain names.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n-PK" kern="100" dirty="0">
              <a:effectLst/>
              <a:latin typeface="Century Gothic (Headings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highlight>
                <a:srgbClr val="C0C0C0"/>
              </a:highlight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9266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91A8E-559B-5F91-72DC-9DDD8C89A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F5FC-311D-85AE-843C-CE879126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F4C1F-4D37-DFCE-8754-980D6826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DNS Caching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DNS caching stores resolved queries temporarily to reduce load on servers and improve response 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Speed</a:t>
            </a:r>
            <a:r>
              <a:rPr lang="en-US" dirty="0"/>
              <a:t>: Faster response for repeat queries.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Reduces traffic to DNS servers.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Reliability</a:t>
            </a:r>
            <a:r>
              <a:rPr lang="en-US" dirty="0"/>
              <a:t>: Ensures consistent performance even if servers are temporarily unavailable.</a:t>
            </a: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highlight>
                <a:srgbClr val="C0C0C0"/>
              </a:highlight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24676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9F4B-3C5A-7F17-CA02-2BB7D6816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3E55-0CF3-FDCF-2A03-F3D44872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7FA84-D9AC-4FF9-9A4D-46C8B369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DNS Security Issues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DNS Spoofing/Poisoning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Attackers inject false information into DNS records to redirect traffic to malicious websites.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DDoS Attacks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Overload DNS servers with excessive queries, disrupting their functionality.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000" b="1" dirty="0">
              <a:solidFill>
                <a:schemeClr val="bg1"/>
              </a:solidFill>
              <a:highlight>
                <a:srgbClr val="C0C0C0"/>
              </a:highlight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97889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24948-24B6-0ECF-7440-9D92D3D73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6D85-D929-EB8A-F5CD-5D73353F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2D45-A1CC-56DC-4376-87B50F79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Mitigation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DNSSEC (DNS Security Extensions)</a:t>
            </a:r>
            <a:r>
              <a:rPr lang="en-US" sz="2000" dirty="0"/>
              <a:t>: Adds a layer of security by validating DNS responses.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Firewalls and Monitoring</a:t>
            </a:r>
            <a:r>
              <a:rPr lang="en-US" sz="2000" dirty="0"/>
              <a:t>: Prevent unauthorized access and detect anomalies.</a:t>
            </a: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highlight>
                <a:srgbClr val="C0C0C0"/>
              </a:highlight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893300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62FF3-3066-ED69-E5CA-B0F6635C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0D4E-4A0E-A484-F159-BFDD5B52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7840C-2A8B-1933-0D74-92542086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Advantages of DNS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User-Friendliness</a:t>
            </a:r>
            <a:r>
              <a:rPr lang="en-US" sz="2000" dirty="0"/>
              <a:t>: Eliminates the need to memorize IP addresses.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  <a:r>
              <a:rPr lang="en-US" sz="2000" dirty="0"/>
              <a:t>: Handles billions of domain names efficiently.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Redundancy</a:t>
            </a:r>
            <a:r>
              <a:rPr lang="en-US" sz="2000" dirty="0"/>
              <a:t>: Multiple servers ensure reliability.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Load Balancing</a:t>
            </a:r>
            <a:r>
              <a:rPr lang="en-US" sz="2000" dirty="0"/>
              <a:t>: Distributes traffic across servers, improving performance.</a:t>
            </a: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highlight>
                <a:srgbClr val="C0C0C0"/>
              </a:highlight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54555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310DD-798E-57B6-2D29-2D9E67D59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6D19-9EED-E267-0C01-EC2EDA11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1F6AE-A1F2-9FF8-DA00-8EFA5ED2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Disadvantages of DNS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Vulnerability to Attacks</a:t>
            </a:r>
            <a:r>
              <a:rPr lang="en-US" sz="2000" dirty="0"/>
              <a:t>: DNS spoofing and DDoS attacks can compromise its integrity.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Dependency on Infrastructure</a:t>
            </a:r>
            <a:r>
              <a:rPr lang="en-US" sz="2000" dirty="0"/>
              <a:t>: Requires reliable servers and networks.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Resolution Delays</a:t>
            </a:r>
            <a:r>
              <a:rPr lang="en-US" sz="2000" dirty="0"/>
              <a:t>: High traffic or failures can slow down the query process.</a:t>
            </a: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highlight>
                <a:srgbClr val="C0C0C0"/>
              </a:highlight>
              <a:latin typeface="Century Gothic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6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09A8-369B-FE2D-817D-A0D7C5FAD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FD6E-BFAE-6A69-D403-BBEFBF8A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DB69D-E90C-8426-0AD4-2029B1420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1" y="1152983"/>
            <a:ext cx="10745918" cy="5110680"/>
          </a:xfrm>
        </p:spPr>
      </p:pic>
    </p:spTree>
    <p:extLst>
      <p:ext uri="{BB962C8B-B14F-4D97-AF65-F5344CB8AC3E}">
        <p14:creationId xmlns:p14="http://schemas.microsoft.com/office/powerpoint/2010/main" val="419113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D8BF6-52F1-F4E7-AC54-F0240242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36C1-89A3-719B-124A-614B1164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7F1D3-0D59-1D84-FA10-4939D7D4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/>
              <a:t>Definition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DNS (Domain Name System) is like a phone book for the internet. Just as you use names to look up phone numbers, DNS lets you use domain names (e.g., </a:t>
            </a:r>
            <a:r>
              <a:rPr lang="en-US" sz="2000" dirty="0">
                <a:hlinkClick r:id="rId2"/>
              </a:rPr>
              <a:t>www.google.com</a:t>
            </a:r>
            <a:r>
              <a:rPr lang="en-US" sz="2000" dirty="0"/>
              <a:t>) to find IP addresses (e.g., </a:t>
            </a:r>
            <a:r>
              <a:rPr lang="en-PK" dirty="0"/>
              <a:t>142.250.190.78</a:t>
            </a:r>
            <a:r>
              <a:rPr lang="en-US" dirty="0"/>
              <a:t> ) </a:t>
            </a:r>
            <a:r>
              <a:rPr lang="en-US" sz="2000" dirty="0"/>
              <a:t>This translation is essential because humans prefer names, while machines communicate using numbers.</a:t>
            </a: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339191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6F5F5-BDBD-F5D2-BF1D-BD90F6589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F2BC-4989-67F6-F658-2A8BC981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D35DB1-67EB-1877-7340-2E6CF716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7744"/>
            <a:ext cx="10006890" cy="5107538"/>
          </a:xfrm>
        </p:spPr>
      </p:pic>
    </p:spTree>
    <p:extLst>
      <p:ext uri="{BB962C8B-B14F-4D97-AF65-F5344CB8AC3E}">
        <p14:creationId xmlns:p14="http://schemas.microsoft.com/office/powerpoint/2010/main" val="3778237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BBF2-49B7-286F-D727-7C71B40C8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0B64-A0A3-8690-09E6-F8303EBA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2310FC-B287-5F42-141D-294B4C26E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2"/>
            <a:ext cx="10551976" cy="5232143"/>
          </a:xfrm>
        </p:spPr>
      </p:pic>
    </p:spTree>
    <p:extLst>
      <p:ext uri="{BB962C8B-B14F-4D97-AF65-F5344CB8AC3E}">
        <p14:creationId xmlns:p14="http://schemas.microsoft.com/office/powerpoint/2010/main" val="92458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038F0-9798-6A84-74BB-5CF59E142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5B2-7448-1864-A33C-CB1164D0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ADB20-19D6-8D96-015C-4DA43CE2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Purpose of DNS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Simplifies Internet Navigation</a:t>
            </a:r>
            <a:r>
              <a:rPr lang="en-US" sz="2000" dirty="0"/>
              <a:t>: Users don't need to memorize complex numeric IP addresses.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Ensures Seamless Communication</a:t>
            </a:r>
            <a:r>
              <a:rPr lang="en-US" sz="2000" dirty="0"/>
              <a:t>: Converts easy-to-remember domain names into technical identifiers like IPv4 and IPv6 addresses.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Facilitates Scalability</a:t>
            </a:r>
            <a:r>
              <a:rPr lang="en-US" sz="2000" dirty="0"/>
              <a:t>: Handles billions of domain names globally with its hierarchical design.</a:t>
            </a:r>
          </a:p>
          <a:p>
            <a:pPr marL="0" indent="0">
              <a:lnSpc>
                <a:spcPct val="150000"/>
              </a:lnSpc>
              <a:buNone/>
            </a:pP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125070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F41EB-D808-0242-7DD7-99D9CA0EE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E7CE-0E15-1C2A-BAF8-3393E0B7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CCE8-0D16-C27B-D76D-DA975874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Key Components of DNS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Domain Names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Domain names are structured identifiers for internet resources. They are organized hierarchically: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Top-Level Domain (TLD)</a:t>
            </a:r>
            <a:r>
              <a:rPr lang="en-US" sz="2000" dirty="0"/>
              <a:t>: The last part of a domain, such as 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.com, .org, .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edu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Second-Level Domain (SLD)</a:t>
            </a:r>
            <a:r>
              <a:rPr lang="en-US" sz="2000" dirty="0"/>
              <a:t>: The name directly before the TLD, like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example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in 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example.com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Subdomain</a:t>
            </a:r>
            <a:r>
              <a:rPr lang="en-US" sz="2000" dirty="0"/>
              <a:t>: A prefix added to the SLD, such as 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blog.example.com  </a:t>
            </a:r>
            <a:r>
              <a:rPr lang="en-US" sz="2000" dirty="0"/>
              <a:t>Subdomains often host separate content.</a:t>
            </a:r>
            <a:endParaRPr lang="en-PK" sz="2000" b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0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BC3C4-D445-C24F-2C42-0209B71B2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0E91-AD92-813D-1D73-78E250C5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3FC20-625F-1F81-07FA-64E744DDD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DNS Servers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The backbone of DNS: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Recursive Resolvers</a:t>
            </a:r>
            <a:r>
              <a:rPr lang="en-US" sz="2000" dirty="0"/>
              <a:t>: These servers find the IP address by contacting multiple servers on behalf of the user.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Authoritative Name Servers</a:t>
            </a:r>
            <a:r>
              <a:rPr lang="en-US" sz="2000" dirty="0"/>
              <a:t>: Provide definitive answers for specific domains.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Root Servers</a:t>
            </a:r>
            <a:r>
              <a:rPr lang="en-US" sz="2000" dirty="0"/>
              <a:t>: Act as the starting point of queries, directing traffic to TLD servers.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4640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5E94-4950-406F-86D4-B440B6FB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31AC-2FDB-5041-4EB8-C0117CE1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103CC-4B9C-39ED-93D6-457F308E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Zone Files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Text files stored on authoritative servers that map domain names to IP addresses. For example, a zone file might specify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www.example.com</a:t>
            </a:r>
            <a:r>
              <a:rPr lang="en-US" sz="2000" dirty="0"/>
              <a:t> </a:t>
            </a:r>
            <a:r>
              <a:rPr lang="en-PK" sz="2000" dirty="0"/>
              <a:t>→</a:t>
            </a:r>
            <a:r>
              <a:rPr lang="en-US" sz="2000" dirty="0"/>
              <a:t> </a:t>
            </a:r>
            <a:r>
              <a:rPr lang="en-PK" sz="2000" dirty="0"/>
              <a:t>192.168.1.10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328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8A6B9-D989-446F-0532-9779FC1C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7780-F236-FB08-AD73-A9CA7976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81199-59BD-3ACD-3C72-2AE88C014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DNS Hierarchy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Root Level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Represented by a dot (.) </a:t>
            </a:r>
            <a:r>
              <a:rPr lang="en-US" dirty="0"/>
              <a:t>this is the topmost level in DNS. Root servers know where to direct queries for TLD servers.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Top-Level Domains (TLDs)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Organized categories of domains: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Generic TLDs (gTLDs)</a:t>
            </a:r>
            <a:r>
              <a:rPr lang="en-US" dirty="0"/>
              <a:t>: Common suffixes like </a:t>
            </a:r>
            <a:r>
              <a:rPr lang="en-US" b="1" dirty="0"/>
              <a:t>.com, .org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Country-code TLDs (ccTLDs)</a:t>
            </a:r>
            <a:r>
              <a:rPr lang="en-US" dirty="0"/>
              <a:t>: Specific to countries, like </a:t>
            </a:r>
            <a:r>
              <a:rPr lang="en-US" b="1" dirty="0"/>
              <a:t>.</a:t>
            </a:r>
            <a:r>
              <a:rPr lang="en-US" b="1" dirty="0" err="1"/>
              <a:t>uk</a:t>
            </a:r>
            <a:r>
              <a:rPr lang="en-US" b="1" dirty="0"/>
              <a:t> </a:t>
            </a:r>
            <a:r>
              <a:rPr lang="en-US" dirty="0"/>
              <a:t>(United Kingdom) or </a:t>
            </a:r>
            <a:r>
              <a:rPr lang="en-US" b="1" dirty="0"/>
              <a:t>.in </a:t>
            </a:r>
            <a:r>
              <a:rPr lang="en-US" dirty="0"/>
              <a:t>(India).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99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EE20-293D-DFA3-6616-45D77340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1A87-5022-62B0-6DF5-91A0561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A07DB-B930-AD75-FC65-9C674263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2000" b="1" dirty="0"/>
              <a:t>Second-Level Domains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These are registered under TLDs. For example, </a:t>
            </a:r>
            <a:r>
              <a:rPr lang="en-US" sz="2000" b="1" dirty="0"/>
              <a:t>example </a:t>
            </a:r>
            <a:r>
              <a:rPr lang="en-US" sz="2000" dirty="0"/>
              <a:t>is a second-level domain in </a:t>
            </a:r>
            <a:r>
              <a:rPr lang="en-US" sz="2000" b="1" dirty="0"/>
              <a:t>example.com</a:t>
            </a:r>
          </a:p>
          <a:p>
            <a:pPr lvl="1">
              <a:lnSpc>
                <a:spcPct val="200000"/>
              </a:lnSpc>
            </a:pPr>
            <a:r>
              <a:rPr lang="en-US" sz="2000" b="1" dirty="0"/>
              <a:t>Subdomains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Further divide the domain hierarchy for specific purposes, like</a:t>
            </a:r>
            <a:r>
              <a:rPr lang="en-US" sz="2000" b="1" dirty="0"/>
              <a:t> mail.example.com </a:t>
            </a:r>
            <a:r>
              <a:rPr lang="en-US" sz="2000" dirty="0"/>
              <a:t>for email servers.</a:t>
            </a:r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465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79C83-5C32-D629-4148-9D047E5FC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0B70-391D-E60E-084D-7ACD1B58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Introduction to DNS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1A1CA-22BD-0421-AA35-D5DEA764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Types of DNS Servers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Recursive Resolvers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Handle user queries by searching through the DNS hierarchy. They ensure users don’t need to contact multiple servers.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Authoritative Name Servers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Store records for a specific domain and directly resolve queries. For instance, the authoritative server for </a:t>
            </a:r>
            <a:r>
              <a:rPr lang="en-US" b="1" dirty="0"/>
              <a:t>example.com </a:t>
            </a:r>
            <a:r>
              <a:rPr lang="en-US" dirty="0"/>
              <a:t>would provide its IP address.</a:t>
            </a:r>
            <a:endParaRPr lang="en-US" sz="2000" b="1" dirty="0"/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3088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6865</TotalTime>
  <Words>990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Century Gothic (Headings)</vt:lpstr>
      <vt:lpstr>Symbol</vt:lpstr>
      <vt:lpstr>Wingdings</vt:lpstr>
      <vt:lpstr>Wingdings 3</vt:lpstr>
      <vt:lpstr>Ion</vt:lpstr>
      <vt:lpstr>Let’s start with Allah Yaar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Introduction to DNS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286</cp:revision>
  <dcterms:created xsi:type="dcterms:W3CDTF">2024-04-28T13:38:42Z</dcterms:created>
  <dcterms:modified xsi:type="dcterms:W3CDTF">2024-12-12T05:58:44Z</dcterms:modified>
</cp:coreProperties>
</file>